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2" r:id="rId4"/>
  </p:sldMasterIdLst>
  <p:notesMasterIdLst>
    <p:notesMasterId r:id="rId48"/>
  </p:notesMasterIdLst>
  <p:handoutMasterIdLst>
    <p:handoutMasterId r:id="rId49"/>
  </p:handoutMasterIdLst>
  <p:sldIdLst>
    <p:sldId id="257" r:id="rId5"/>
    <p:sldId id="324" r:id="rId6"/>
    <p:sldId id="260" r:id="rId7"/>
    <p:sldId id="259" r:id="rId8"/>
    <p:sldId id="261" r:id="rId9"/>
    <p:sldId id="263" r:id="rId10"/>
    <p:sldId id="268" r:id="rId11"/>
    <p:sldId id="319" r:id="rId12"/>
    <p:sldId id="269" r:id="rId13"/>
    <p:sldId id="270" r:id="rId14"/>
    <p:sldId id="320" r:id="rId15"/>
    <p:sldId id="322" r:id="rId16"/>
    <p:sldId id="321" r:id="rId17"/>
    <p:sldId id="273" r:id="rId18"/>
    <p:sldId id="274" r:id="rId19"/>
    <p:sldId id="275" r:id="rId20"/>
    <p:sldId id="276" r:id="rId21"/>
    <p:sldId id="297" r:id="rId22"/>
    <p:sldId id="298" r:id="rId23"/>
    <p:sldId id="299" r:id="rId24"/>
    <p:sldId id="300" r:id="rId25"/>
    <p:sldId id="301" r:id="rId26"/>
    <p:sldId id="302" r:id="rId27"/>
    <p:sldId id="281" r:id="rId28"/>
    <p:sldId id="282" r:id="rId29"/>
    <p:sldId id="303" r:id="rId30"/>
    <p:sldId id="304" r:id="rId31"/>
    <p:sldId id="305" r:id="rId32"/>
    <p:sldId id="280" r:id="rId33"/>
    <p:sldId id="306" r:id="rId34"/>
    <p:sldId id="313" r:id="rId35"/>
    <p:sldId id="308" r:id="rId36"/>
    <p:sldId id="309" r:id="rId37"/>
    <p:sldId id="323" r:id="rId38"/>
    <p:sldId id="286" r:id="rId39"/>
    <p:sldId id="287" r:id="rId40"/>
    <p:sldId id="288" r:id="rId41"/>
    <p:sldId id="289" r:id="rId42"/>
    <p:sldId id="315" r:id="rId43"/>
    <p:sldId id="317" r:id="rId44"/>
    <p:sldId id="310" r:id="rId45"/>
    <p:sldId id="295" r:id="rId46"/>
    <p:sldId id="296" r:id="rId47"/>
  </p:sldIdLst>
  <p:sldSz cx="10160000" cy="7620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9E1"/>
    <a:srgbClr val="00A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58" autoAdjust="0"/>
    <p:restoredTop sz="73144" autoAdjust="0"/>
  </p:normalViewPr>
  <p:slideViewPr>
    <p:cSldViewPr snapToGrid="0">
      <p:cViewPr varScale="1">
        <p:scale>
          <a:sx n="44" d="100"/>
          <a:sy n="44" d="100"/>
        </p:scale>
        <p:origin x="84" y="36"/>
      </p:cViewPr>
      <p:guideLst/>
    </p:cSldViewPr>
  </p:slideViewPr>
  <p:notesTextViewPr>
    <p:cViewPr>
      <p:scale>
        <a:sx n="75" d="100"/>
        <a:sy n="75" d="100"/>
      </p:scale>
      <p:origin x="0" y="0"/>
    </p:cViewPr>
  </p:notesTextViewPr>
  <p:sorterViewPr>
    <p:cViewPr>
      <p:scale>
        <a:sx n="100" d="100"/>
        <a:sy n="100" d="100"/>
      </p:scale>
      <p:origin x="0" y="-6272"/>
    </p:cViewPr>
  </p:sorterViewPr>
  <p:notesViewPr>
    <p:cSldViewPr snapToGrid="0">
      <p:cViewPr varScale="1">
        <p:scale>
          <a:sx n="49" d="100"/>
          <a:sy n="49" d="100"/>
        </p:scale>
        <p:origin x="185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Church" userId="1839e8fd-1e39-4455-b95e-af00190526d2" providerId="ADAL" clId="{937AC013-B0F7-4350-A3D2-4E37B2A78FB7}"/>
    <pc:docChg chg="modSld">
      <pc:chgData name="Katie Church" userId="1839e8fd-1e39-4455-b95e-af00190526d2" providerId="ADAL" clId="{937AC013-B0F7-4350-A3D2-4E37B2A78FB7}" dt="2020-03-27T14:51:04.440" v="2" actId="20577"/>
      <pc:docMkLst>
        <pc:docMk/>
      </pc:docMkLst>
      <pc:sldChg chg="modSp mod">
        <pc:chgData name="Katie Church" userId="1839e8fd-1e39-4455-b95e-af00190526d2" providerId="ADAL" clId="{937AC013-B0F7-4350-A3D2-4E37B2A78FB7}" dt="2020-03-27T14:51:04.440" v="2" actId="20577"/>
        <pc:sldMkLst>
          <pc:docMk/>
          <pc:sldMk cId="3877621102" sldId="319"/>
        </pc:sldMkLst>
        <pc:spChg chg="mod">
          <ac:chgData name="Katie Church" userId="1839e8fd-1e39-4455-b95e-af00190526d2" providerId="ADAL" clId="{937AC013-B0F7-4350-A3D2-4E37B2A78FB7}" dt="2020-03-27T14:51:04.440" v="2" actId="20577"/>
          <ac:spMkLst>
            <pc:docMk/>
            <pc:sldMk cId="3877621102" sldId="319"/>
            <ac:spMk id="3" creationId="{C8A9947A-9851-41B1-B348-823D4D714370}"/>
          </ac:spMkLst>
        </pc:spChg>
      </pc:sldChg>
    </pc:docChg>
  </pc:docChgLst>
  <pc:docChgLst>
    <pc:chgData name="Katie Church" userId="1839e8fd-1e39-4455-b95e-af00190526d2" providerId="ADAL" clId="{566213F2-F999-4CE3-816F-56F701107699}"/>
    <pc:docChg chg="custSel delSld modSld sldOrd modMainMaster">
      <pc:chgData name="Katie Church" userId="1839e8fd-1e39-4455-b95e-af00190526d2" providerId="ADAL" clId="{566213F2-F999-4CE3-816F-56F701107699}" dt="2020-03-09T13:52:40.150" v="35" actId="2696"/>
      <pc:docMkLst>
        <pc:docMk/>
      </pc:docMkLst>
      <pc:sldChg chg="del">
        <pc:chgData name="Katie Church" userId="1839e8fd-1e39-4455-b95e-af00190526d2" providerId="ADAL" clId="{566213F2-F999-4CE3-816F-56F701107699}" dt="2020-03-09T13:38:19.993" v="0" actId="2696"/>
        <pc:sldMkLst>
          <pc:docMk/>
          <pc:sldMk cId="0" sldId="256"/>
        </pc:sldMkLst>
      </pc:sldChg>
      <pc:sldChg chg="delSp mod">
        <pc:chgData name="Katie Church" userId="1839e8fd-1e39-4455-b95e-af00190526d2" providerId="ADAL" clId="{566213F2-F999-4CE3-816F-56F701107699}" dt="2020-03-09T13:38:25.518" v="2" actId="478"/>
        <pc:sldMkLst>
          <pc:docMk/>
          <pc:sldMk cId="0" sldId="257"/>
        </pc:sldMkLst>
        <pc:spChg chg="del">
          <ac:chgData name="Katie Church" userId="1839e8fd-1e39-4455-b95e-af00190526d2" providerId="ADAL" clId="{566213F2-F999-4CE3-816F-56F701107699}" dt="2020-03-09T13:38:23.209" v="1" actId="478"/>
          <ac:spMkLst>
            <pc:docMk/>
            <pc:sldMk cId="0" sldId="257"/>
            <ac:spMk id="161" creationId="{00000000-0000-0000-0000-000000000000}"/>
          </ac:spMkLst>
        </pc:spChg>
        <pc:spChg chg="del">
          <ac:chgData name="Katie Church" userId="1839e8fd-1e39-4455-b95e-af00190526d2" providerId="ADAL" clId="{566213F2-F999-4CE3-816F-56F701107699}" dt="2020-03-09T13:38:25.518" v="2" actId="478"/>
          <ac:spMkLst>
            <pc:docMk/>
            <pc:sldMk cId="0" sldId="257"/>
            <ac:spMk id="162" creationId="{00000000-0000-0000-0000-000000000000}"/>
          </ac:spMkLst>
        </pc:spChg>
      </pc:sldChg>
      <pc:sldChg chg="del">
        <pc:chgData name="Katie Church" userId="1839e8fd-1e39-4455-b95e-af00190526d2" providerId="ADAL" clId="{566213F2-F999-4CE3-816F-56F701107699}" dt="2020-03-09T13:41:06.896" v="19" actId="2696"/>
        <pc:sldMkLst>
          <pc:docMk/>
          <pc:sldMk cId="0" sldId="258"/>
        </pc:sldMkLst>
      </pc:sldChg>
      <pc:sldChg chg="ord">
        <pc:chgData name="Katie Church" userId="1839e8fd-1e39-4455-b95e-af00190526d2" providerId="ADAL" clId="{566213F2-F999-4CE3-816F-56F701107699}" dt="2020-03-09T13:41:34.427" v="27"/>
        <pc:sldMkLst>
          <pc:docMk/>
          <pc:sldMk cId="37625307" sldId="259"/>
        </pc:sldMkLst>
      </pc:sldChg>
      <pc:sldChg chg="del">
        <pc:chgData name="Katie Church" userId="1839e8fd-1e39-4455-b95e-af00190526d2" providerId="ADAL" clId="{566213F2-F999-4CE3-816F-56F701107699}" dt="2020-03-09T13:41:14.039" v="20" actId="2696"/>
        <pc:sldMkLst>
          <pc:docMk/>
          <pc:sldMk cId="0" sldId="262"/>
        </pc:sldMkLst>
      </pc:sldChg>
      <pc:sldChg chg="del">
        <pc:chgData name="Katie Church" userId="1839e8fd-1e39-4455-b95e-af00190526d2" providerId="ADAL" clId="{566213F2-F999-4CE3-816F-56F701107699}" dt="2020-03-09T13:41:17.284" v="21" actId="2696"/>
        <pc:sldMkLst>
          <pc:docMk/>
          <pc:sldMk cId="3287529433" sldId="265"/>
        </pc:sldMkLst>
      </pc:sldChg>
      <pc:sldChg chg="del">
        <pc:chgData name="Katie Church" userId="1839e8fd-1e39-4455-b95e-af00190526d2" providerId="ADAL" clId="{566213F2-F999-4CE3-816F-56F701107699}" dt="2020-03-09T13:41:20.222" v="22" actId="2696"/>
        <pc:sldMkLst>
          <pc:docMk/>
          <pc:sldMk cId="0" sldId="266"/>
        </pc:sldMkLst>
      </pc:sldChg>
      <pc:sldChg chg="del">
        <pc:chgData name="Katie Church" userId="1839e8fd-1e39-4455-b95e-af00190526d2" providerId="ADAL" clId="{566213F2-F999-4CE3-816F-56F701107699}" dt="2020-03-09T13:41:22.127" v="23" actId="2696"/>
        <pc:sldMkLst>
          <pc:docMk/>
          <pc:sldMk cId="0" sldId="267"/>
        </pc:sldMkLst>
      </pc:sldChg>
      <pc:sldChg chg="modNotesTx">
        <pc:chgData name="Katie Church" userId="1839e8fd-1e39-4455-b95e-af00190526d2" providerId="ADAL" clId="{566213F2-F999-4CE3-816F-56F701107699}" dt="2020-03-09T13:43:07.930" v="34" actId="20577"/>
        <pc:sldMkLst>
          <pc:docMk/>
          <pc:sldMk cId="0" sldId="295"/>
        </pc:sldMkLst>
      </pc:sldChg>
      <pc:sldChg chg="del">
        <pc:chgData name="Katie Church" userId="1839e8fd-1e39-4455-b95e-af00190526d2" providerId="ADAL" clId="{566213F2-F999-4CE3-816F-56F701107699}" dt="2020-03-09T13:41:42.292" v="28" actId="2696"/>
        <pc:sldMkLst>
          <pc:docMk/>
          <pc:sldMk cId="1727810875" sldId="311"/>
        </pc:sldMkLst>
      </pc:sldChg>
      <pc:sldChg chg="del">
        <pc:chgData name="Katie Church" userId="1839e8fd-1e39-4455-b95e-af00190526d2" providerId="ADAL" clId="{566213F2-F999-4CE3-816F-56F701107699}" dt="2020-03-09T13:41:49.005" v="29" actId="2696"/>
        <pc:sldMkLst>
          <pc:docMk/>
          <pc:sldMk cId="3883039444" sldId="312"/>
        </pc:sldMkLst>
      </pc:sldChg>
      <pc:sldChg chg="del">
        <pc:chgData name="Katie Church" userId="1839e8fd-1e39-4455-b95e-af00190526d2" providerId="ADAL" clId="{566213F2-F999-4CE3-816F-56F701107699}" dt="2020-03-09T13:42:02.069" v="31" actId="2696"/>
        <pc:sldMkLst>
          <pc:docMk/>
          <pc:sldMk cId="3997277883" sldId="314"/>
        </pc:sldMkLst>
      </pc:sldChg>
      <pc:sldChg chg="del">
        <pc:chgData name="Katie Church" userId="1839e8fd-1e39-4455-b95e-af00190526d2" providerId="ADAL" clId="{566213F2-F999-4CE3-816F-56F701107699}" dt="2020-03-09T13:42:07.667" v="32" actId="2696"/>
        <pc:sldMkLst>
          <pc:docMk/>
          <pc:sldMk cId="1958644607" sldId="318"/>
        </pc:sldMkLst>
      </pc:sldChg>
      <pc:sldChg chg="del">
        <pc:chgData name="Katie Church" userId="1839e8fd-1e39-4455-b95e-af00190526d2" providerId="ADAL" clId="{566213F2-F999-4CE3-816F-56F701107699}" dt="2020-03-09T13:41:25.704" v="24" actId="2696"/>
        <pc:sldMkLst>
          <pc:docMk/>
          <pc:sldMk cId="1187194788" sldId="325"/>
        </pc:sldMkLst>
      </pc:sldChg>
      <pc:sldChg chg="del">
        <pc:chgData name="Katie Church" userId="1839e8fd-1e39-4455-b95e-af00190526d2" providerId="ADAL" clId="{566213F2-F999-4CE3-816F-56F701107699}" dt="2020-03-09T13:41:29.606" v="25" actId="2696"/>
        <pc:sldMkLst>
          <pc:docMk/>
          <pc:sldMk cId="2538183090" sldId="326"/>
        </pc:sldMkLst>
      </pc:sldChg>
      <pc:sldChg chg="del">
        <pc:chgData name="Katie Church" userId="1839e8fd-1e39-4455-b95e-af00190526d2" providerId="ADAL" clId="{566213F2-F999-4CE3-816F-56F701107699}" dt="2020-03-09T13:41:56.860" v="30" actId="2696"/>
        <pc:sldMkLst>
          <pc:docMk/>
          <pc:sldMk cId="2293685414" sldId="327"/>
        </pc:sldMkLst>
      </pc:sldChg>
      <pc:sldChg chg="del">
        <pc:chgData name="Katie Church" userId="1839e8fd-1e39-4455-b95e-af00190526d2" providerId="ADAL" clId="{566213F2-F999-4CE3-816F-56F701107699}" dt="2020-03-09T13:42:11.551" v="33" actId="2696"/>
        <pc:sldMkLst>
          <pc:docMk/>
          <pc:sldMk cId="915498602" sldId="328"/>
        </pc:sldMkLst>
      </pc:sldChg>
      <pc:sldChg chg="del">
        <pc:chgData name="Katie Church" userId="1839e8fd-1e39-4455-b95e-af00190526d2" providerId="ADAL" clId="{566213F2-F999-4CE3-816F-56F701107699}" dt="2020-03-09T13:52:40.150" v="35" actId="2696"/>
        <pc:sldMkLst>
          <pc:docMk/>
          <pc:sldMk cId="95983094" sldId="329"/>
        </pc:sldMkLst>
      </pc:sldChg>
      <pc:sldMasterChg chg="modSldLayout">
        <pc:chgData name="Katie Church" userId="1839e8fd-1e39-4455-b95e-af00190526d2" providerId="ADAL" clId="{566213F2-F999-4CE3-816F-56F701107699}" dt="2020-03-09T13:40:55.555" v="18" actId="478"/>
        <pc:sldMasterMkLst>
          <pc:docMk/>
          <pc:sldMasterMk cId="0" sldId="2147483672"/>
        </pc:sldMasterMkLst>
        <pc:sldLayoutChg chg="delSp mod">
          <pc:chgData name="Katie Church" userId="1839e8fd-1e39-4455-b95e-af00190526d2" providerId="ADAL" clId="{566213F2-F999-4CE3-816F-56F701107699}" dt="2020-03-09T13:40:18.304" v="3" actId="478"/>
          <pc:sldLayoutMkLst>
            <pc:docMk/>
            <pc:sldMasterMk cId="0" sldId="2147483672"/>
            <pc:sldLayoutMk cId="0" sldId="2147483648"/>
          </pc:sldLayoutMkLst>
          <pc:picChg chg="del">
            <ac:chgData name="Katie Church" userId="1839e8fd-1e39-4455-b95e-af00190526d2" providerId="ADAL" clId="{566213F2-F999-4CE3-816F-56F701107699}" dt="2020-03-09T13:40:18.304" v="3" actId="478"/>
            <ac:picMkLst>
              <pc:docMk/>
              <pc:sldMasterMk cId="0" sldId="2147483672"/>
              <pc:sldLayoutMk cId="0" sldId="2147483648"/>
              <ac:picMk id="7" creationId="{7FB1D965-816A-42B6-ABAE-430F57648FC5}"/>
            </ac:picMkLst>
          </pc:picChg>
        </pc:sldLayoutChg>
        <pc:sldLayoutChg chg="delSp mod">
          <pc:chgData name="Katie Church" userId="1839e8fd-1e39-4455-b95e-af00190526d2" providerId="ADAL" clId="{566213F2-F999-4CE3-816F-56F701107699}" dt="2020-03-09T13:40:20.904" v="4" actId="478"/>
          <pc:sldLayoutMkLst>
            <pc:docMk/>
            <pc:sldMasterMk cId="0" sldId="2147483672"/>
            <pc:sldLayoutMk cId="0" sldId="2147483649"/>
          </pc:sldLayoutMkLst>
          <pc:picChg chg="del">
            <ac:chgData name="Katie Church" userId="1839e8fd-1e39-4455-b95e-af00190526d2" providerId="ADAL" clId="{566213F2-F999-4CE3-816F-56F701107699}" dt="2020-03-09T13:40:20.904" v="4" actId="478"/>
            <ac:picMkLst>
              <pc:docMk/>
              <pc:sldMasterMk cId="0" sldId="2147483672"/>
              <pc:sldLayoutMk cId="0" sldId="2147483649"/>
              <ac:picMk id="6" creationId="{091B6455-B70C-4DE6-A9F2-3D633CB44BC7}"/>
            </ac:picMkLst>
          </pc:picChg>
        </pc:sldLayoutChg>
        <pc:sldLayoutChg chg="delSp mod">
          <pc:chgData name="Katie Church" userId="1839e8fd-1e39-4455-b95e-af00190526d2" providerId="ADAL" clId="{566213F2-F999-4CE3-816F-56F701107699}" dt="2020-03-09T13:40:27.479" v="6" actId="478"/>
          <pc:sldLayoutMkLst>
            <pc:docMk/>
            <pc:sldMasterMk cId="0" sldId="2147483672"/>
            <pc:sldLayoutMk cId="0" sldId="2147483650"/>
          </pc:sldLayoutMkLst>
          <pc:picChg chg="del">
            <ac:chgData name="Katie Church" userId="1839e8fd-1e39-4455-b95e-af00190526d2" providerId="ADAL" clId="{566213F2-F999-4CE3-816F-56F701107699}" dt="2020-03-09T13:40:27.479" v="6" actId="478"/>
            <ac:picMkLst>
              <pc:docMk/>
              <pc:sldMasterMk cId="0" sldId="2147483672"/>
              <pc:sldLayoutMk cId="0" sldId="2147483650"/>
              <ac:picMk id="9" creationId="{D266891F-8693-43CB-BA4A-3CC8024C576D}"/>
            </ac:picMkLst>
          </pc:picChg>
        </pc:sldLayoutChg>
        <pc:sldLayoutChg chg="delSp mod">
          <pc:chgData name="Katie Church" userId="1839e8fd-1e39-4455-b95e-af00190526d2" providerId="ADAL" clId="{566213F2-F999-4CE3-816F-56F701107699}" dt="2020-03-09T13:40:29.680" v="7" actId="478"/>
          <pc:sldLayoutMkLst>
            <pc:docMk/>
            <pc:sldMasterMk cId="0" sldId="2147483672"/>
            <pc:sldLayoutMk cId="0" sldId="2147483651"/>
          </pc:sldLayoutMkLst>
          <pc:picChg chg="del">
            <ac:chgData name="Katie Church" userId="1839e8fd-1e39-4455-b95e-af00190526d2" providerId="ADAL" clId="{566213F2-F999-4CE3-816F-56F701107699}" dt="2020-03-09T13:40:29.680" v="7" actId="478"/>
            <ac:picMkLst>
              <pc:docMk/>
              <pc:sldMasterMk cId="0" sldId="2147483672"/>
              <pc:sldLayoutMk cId="0" sldId="2147483651"/>
              <ac:picMk id="8" creationId="{A51F1D9B-614A-4D93-8AFA-10ADE24BD9AF}"/>
            </ac:picMkLst>
          </pc:picChg>
        </pc:sldLayoutChg>
        <pc:sldLayoutChg chg="delSp mod">
          <pc:chgData name="Katie Church" userId="1839e8fd-1e39-4455-b95e-af00190526d2" providerId="ADAL" clId="{566213F2-F999-4CE3-816F-56F701107699}" dt="2020-03-09T13:40:35.392" v="8" actId="478"/>
          <pc:sldLayoutMkLst>
            <pc:docMk/>
            <pc:sldMasterMk cId="0" sldId="2147483672"/>
            <pc:sldLayoutMk cId="0" sldId="2147483652"/>
          </pc:sldLayoutMkLst>
          <pc:picChg chg="del">
            <ac:chgData name="Katie Church" userId="1839e8fd-1e39-4455-b95e-af00190526d2" providerId="ADAL" clId="{566213F2-F999-4CE3-816F-56F701107699}" dt="2020-03-09T13:40:35.392" v="8" actId="478"/>
            <ac:picMkLst>
              <pc:docMk/>
              <pc:sldMasterMk cId="0" sldId="2147483672"/>
              <pc:sldLayoutMk cId="0" sldId="2147483652"/>
              <ac:picMk id="6" creationId="{4331A89B-245A-406A-8CD5-C09FD3F6C308}"/>
            </ac:picMkLst>
          </pc:picChg>
        </pc:sldLayoutChg>
        <pc:sldLayoutChg chg="delSp mod">
          <pc:chgData name="Katie Church" userId="1839e8fd-1e39-4455-b95e-af00190526d2" providerId="ADAL" clId="{566213F2-F999-4CE3-816F-56F701107699}" dt="2020-03-09T13:40:37.442" v="9" actId="478"/>
          <pc:sldLayoutMkLst>
            <pc:docMk/>
            <pc:sldMasterMk cId="0" sldId="2147483672"/>
            <pc:sldLayoutMk cId="0" sldId="2147483653"/>
          </pc:sldLayoutMkLst>
          <pc:picChg chg="del">
            <ac:chgData name="Katie Church" userId="1839e8fd-1e39-4455-b95e-af00190526d2" providerId="ADAL" clId="{566213F2-F999-4CE3-816F-56F701107699}" dt="2020-03-09T13:40:37.442" v="9" actId="478"/>
            <ac:picMkLst>
              <pc:docMk/>
              <pc:sldMasterMk cId="0" sldId="2147483672"/>
              <pc:sldLayoutMk cId="0" sldId="2147483653"/>
              <ac:picMk id="8" creationId="{C7801EF7-DD7F-44CC-B683-A5A988261EBA}"/>
            </ac:picMkLst>
          </pc:picChg>
        </pc:sldLayoutChg>
        <pc:sldLayoutChg chg="delSp mod">
          <pc:chgData name="Katie Church" userId="1839e8fd-1e39-4455-b95e-af00190526d2" providerId="ADAL" clId="{566213F2-F999-4CE3-816F-56F701107699}" dt="2020-03-09T13:40:39.962" v="10" actId="478"/>
          <pc:sldLayoutMkLst>
            <pc:docMk/>
            <pc:sldMasterMk cId="0" sldId="2147483672"/>
            <pc:sldLayoutMk cId="0" sldId="2147483654"/>
          </pc:sldLayoutMkLst>
          <pc:picChg chg="del">
            <ac:chgData name="Katie Church" userId="1839e8fd-1e39-4455-b95e-af00190526d2" providerId="ADAL" clId="{566213F2-F999-4CE3-816F-56F701107699}" dt="2020-03-09T13:40:39.962" v="10" actId="478"/>
            <ac:picMkLst>
              <pc:docMk/>
              <pc:sldMasterMk cId="0" sldId="2147483672"/>
              <pc:sldLayoutMk cId="0" sldId="2147483654"/>
              <ac:picMk id="9" creationId="{7EF91208-421F-4704-A374-5D71758AEECB}"/>
            </ac:picMkLst>
          </pc:picChg>
        </pc:sldLayoutChg>
        <pc:sldLayoutChg chg="delSp mod">
          <pc:chgData name="Katie Church" userId="1839e8fd-1e39-4455-b95e-af00190526d2" providerId="ADAL" clId="{566213F2-F999-4CE3-816F-56F701107699}" dt="2020-03-09T13:40:41.959" v="11" actId="478"/>
          <pc:sldLayoutMkLst>
            <pc:docMk/>
            <pc:sldMasterMk cId="0" sldId="2147483672"/>
            <pc:sldLayoutMk cId="0" sldId="2147483655"/>
          </pc:sldLayoutMkLst>
          <pc:picChg chg="del">
            <ac:chgData name="Katie Church" userId="1839e8fd-1e39-4455-b95e-af00190526d2" providerId="ADAL" clId="{566213F2-F999-4CE3-816F-56F701107699}" dt="2020-03-09T13:40:41.959" v="11" actId="478"/>
            <ac:picMkLst>
              <pc:docMk/>
              <pc:sldMasterMk cId="0" sldId="2147483672"/>
              <pc:sldLayoutMk cId="0" sldId="2147483655"/>
              <ac:picMk id="11" creationId="{E5182755-627A-45AF-A000-FE37EAA900D9}"/>
            </ac:picMkLst>
          </pc:picChg>
        </pc:sldLayoutChg>
        <pc:sldLayoutChg chg="delSp mod">
          <pc:chgData name="Katie Church" userId="1839e8fd-1e39-4455-b95e-af00190526d2" providerId="ADAL" clId="{566213F2-F999-4CE3-816F-56F701107699}" dt="2020-03-09T13:40:43.933" v="12" actId="478"/>
          <pc:sldLayoutMkLst>
            <pc:docMk/>
            <pc:sldMasterMk cId="0" sldId="2147483672"/>
            <pc:sldLayoutMk cId="0" sldId="2147483656"/>
          </pc:sldLayoutMkLst>
          <pc:picChg chg="del">
            <ac:chgData name="Katie Church" userId="1839e8fd-1e39-4455-b95e-af00190526d2" providerId="ADAL" clId="{566213F2-F999-4CE3-816F-56F701107699}" dt="2020-03-09T13:40:43.933" v="12" actId="478"/>
            <ac:picMkLst>
              <pc:docMk/>
              <pc:sldMasterMk cId="0" sldId="2147483672"/>
              <pc:sldLayoutMk cId="0" sldId="2147483656"/>
              <ac:picMk id="7" creationId="{D307306E-C4AA-4020-9AAD-864E68614A2A}"/>
            </ac:picMkLst>
          </pc:picChg>
        </pc:sldLayoutChg>
        <pc:sldLayoutChg chg="delSp modSp mod">
          <pc:chgData name="Katie Church" userId="1839e8fd-1e39-4455-b95e-af00190526d2" providerId="ADAL" clId="{566213F2-F999-4CE3-816F-56F701107699}" dt="2020-03-09T13:40:46.944" v="15" actId="20577"/>
          <pc:sldLayoutMkLst>
            <pc:docMk/>
            <pc:sldMasterMk cId="0" sldId="2147483672"/>
            <pc:sldLayoutMk cId="0" sldId="2147483657"/>
          </pc:sldLayoutMkLst>
          <pc:spChg chg="mod">
            <ac:chgData name="Katie Church" userId="1839e8fd-1e39-4455-b95e-af00190526d2" providerId="ADAL" clId="{566213F2-F999-4CE3-816F-56F701107699}" dt="2020-03-09T13:40:46.944" v="15" actId="20577"/>
            <ac:spMkLst>
              <pc:docMk/>
              <pc:sldMasterMk cId="0" sldId="2147483672"/>
              <pc:sldLayoutMk cId="0" sldId="2147483657"/>
              <ac:spMk id="57" creationId="{00000000-0000-0000-0000-000000000000}"/>
            </ac:spMkLst>
          </pc:spChg>
          <pc:picChg chg="del">
            <ac:chgData name="Katie Church" userId="1839e8fd-1e39-4455-b95e-af00190526d2" providerId="ADAL" clId="{566213F2-F999-4CE3-816F-56F701107699}" dt="2020-03-09T13:40:45.925" v="13" actId="478"/>
            <ac:picMkLst>
              <pc:docMk/>
              <pc:sldMasterMk cId="0" sldId="2147483672"/>
              <pc:sldLayoutMk cId="0" sldId="2147483657"/>
              <ac:picMk id="9" creationId="{8ECC2F75-C505-4007-99B0-2D6536A297CC}"/>
            </ac:picMkLst>
          </pc:picChg>
        </pc:sldLayoutChg>
        <pc:sldLayoutChg chg="delSp mod">
          <pc:chgData name="Katie Church" userId="1839e8fd-1e39-4455-b95e-af00190526d2" providerId="ADAL" clId="{566213F2-F999-4CE3-816F-56F701107699}" dt="2020-03-09T13:40:51.870" v="16" actId="478"/>
          <pc:sldLayoutMkLst>
            <pc:docMk/>
            <pc:sldMasterMk cId="0" sldId="2147483672"/>
            <pc:sldLayoutMk cId="0" sldId="2147483658"/>
          </pc:sldLayoutMkLst>
          <pc:picChg chg="del">
            <ac:chgData name="Katie Church" userId="1839e8fd-1e39-4455-b95e-af00190526d2" providerId="ADAL" clId="{566213F2-F999-4CE3-816F-56F701107699}" dt="2020-03-09T13:40:51.870" v="16" actId="478"/>
            <ac:picMkLst>
              <pc:docMk/>
              <pc:sldMasterMk cId="0" sldId="2147483672"/>
              <pc:sldLayoutMk cId="0" sldId="2147483658"/>
              <ac:picMk id="9" creationId="{5A56A2F4-3277-4550-8DC3-7379E7002796}"/>
            </ac:picMkLst>
          </pc:picChg>
        </pc:sldLayoutChg>
        <pc:sldLayoutChg chg="delSp mod">
          <pc:chgData name="Katie Church" userId="1839e8fd-1e39-4455-b95e-af00190526d2" providerId="ADAL" clId="{566213F2-F999-4CE3-816F-56F701107699}" dt="2020-03-09T13:40:53.672" v="17" actId="478"/>
          <pc:sldLayoutMkLst>
            <pc:docMk/>
            <pc:sldMasterMk cId="0" sldId="2147483672"/>
            <pc:sldLayoutMk cId="0" sldId="2147483659"/>
          </pc:sldLayoutMkLst>
          <pc:picChg chg="del">
            <ac:chgData name="Katie Church" userId="1839e8fd-1e39-4455-b95e-af00190526d2" providerId="ADAL" clId="{566213F2-F999-4CE3-816F-56F701107699}" dt="2020-03-09T13:40:53.672" v="17" actId="478"/>
            <ac:picMkLst>
              <pc:docMk/>
              <pc:sldMasterMk cId="0" sldId="2147483672"/>
              <pc:sldLayoutMk cId="0" sldId="2147483659"/>
              <ac:picMk id="8" creationId="{BE99718A-61EC-4976-84FF-F769832FD731}"/>
            </ac:picMkLst>
          </pc:picChg>
        </pc:sldLayoutChg>
        <pc:sldLayoutChg chg="delSp mod">
          <pc:chgData name="Katie Church" userId="1839e8fd-1e39-4455-b95e-af00190526d2" providerId="ADAL" clId="{566213F2-F999-4CE3-816F-56F701107699}" dt="2020-03-09T13:40:55.555" v="18" actId="478"/>
          <pc:sldLayoutMkLst>
            <pc:docMk/>
            <pc:sldMasterMk cId="0" sldId="2147483672"/>
            <pc:sldLayoutMk cId="0" sldId="2147483660"/>
          </pc:sldLayoutMkLst>
          <pc:picChg chg="del">
            <ac:chgData name="Katie Church" userId="1839e8fd-1e39-4455-b95e-af00190526d2" providerId="ADAL" clId="{566213F2-F999-4CE3-816F-56F701107699}" dt="2020-03-09T13:40:55.555" v="18" actId="478"/>
            <ac:picMkLst>
              <pc:docMk/>
              <pc:sldMasterMk cId="0" sldId="2147483672"/>
              <pc:sldLayoutMk cId="0" sldId="2147483660"/>
              <ac:picMk id="8" creationId="{3EFF2368-0ABF-480E-A340-5172D858E9DB}"/>
            </ac:picMkLst>
          </pc:picChg>
        </pc:sldLayoutChg>
        <pc:sldLayoutChg chg="delSp mod">
          <pc:chgData name="Katie Church" userId="1839e8fd-1e39-4455-b95e-af00190526d2" providerId="ADAL" clId="{566213F2-F999-4CE3-816F-56F701107699}" dt="2020-03-09T13:40:24.005" v="5" actId="478"/>
          <pc:sldLayoutMkLst>
            <pc:docMk/>
            <pc:sldMasterMk cId="0" sldId="2147483672"/>
            <pc:sldLayoutMk cId="359614114" sldId="2147483673"/>
          </pc:sldLayoutMkLst>
          <pc:picChg chg="del">
            <ac:chgData name="Katie Church" userId="1839e8fd-1e39-4455-b95e-af00190526d2" providerId="ADAL" clId="{566213F2-F999-4CE3-816F-56F701107699}" dt="2020-03-09T13:40:24.005" v="5" actId="478"/>
            <ac:picMkLst>
              <pc:docMk/>
              <pc:sldMasterMk cId="0" sldId="2147483672"/>
              <pc:sldLayoutMk cId="359614114" sldId="2147483673"/>
              <ac:picMk id="6" creationId="{DD38C88E-B393-4DFC-BA01-D48602BF00AA}"/>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A65BC9-2782-4127-BD51-8A40EB84D4F4}"/>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A47EC2-B14E-48F2-AA84-957357BE4174}"/>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CB2432C9-C3AF-4DA7-92B2-4352D524791B}" type="datetimeFigureOut">
              <a:rPr lang="en-US" smtClean="0"/>
              <a:t>9/15/2020</a:t>
            </a:fld>
            <a:endParaRPr lang="en-US"/>
          </a:p>
        </p:txBody>
      </p:sp>
      <p:sp>
        <p:nvSpPr>
          <p:cNvPr id="4" name="Footer Placeholder 3">
            <a:extLst>
              <a:ext uri="{FF2B5EF4-FFF2-40B4-BE49-F238E27FC236}">
                <a16:creationId xmlns:a16="http://schemas.microsoft.com/office/drawing/2014/main" id="{0D50BDA3-0473-4DFF-A4A0-EEC421BE3306}"/>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A70FF2-CC70-4AB8-B495-FF987A9AD694}"/>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4A7C7ED0-64D6-48F0-B879-81E8C7B39B8D}" type="slidenum">
              <a:rPr lang="en-US" smtClean="0"/>
              <a:t>‹#›</a:t>
            </a:fld>
            <a:endParaRPr lang="en-US"/>
          </a:p>
        </p:txBody>
      </p:sp>
    </p:spTree>
    <p:extLst>
      <p:ext uri="{BB962C8B-B14F-4D97-AF65-F5344CB8AC3E}">
        <p14:creationId xmlns:p14="http://schemas.microsoft.com/office/powerpoint/2010/main" val="1510061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topitnow.org/ohc-content/tip-sheet-2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d2l.org/wp-content/uploads/2017/01/all_statistics_20150619.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childrenssafetypartnership.org/supporting-student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d2l.org/wp-content/uploads/2017/01/all_statistics_20150619.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childrenssafetypartnership.org/supporting-students.html"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humantraffickinghotline.or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knowyourix.org/college-resources/title-ix/"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sz="1300" dirty="0"/>
              <a:t>Explain why we use pronouns</a:t>
            </a:r>
          </a:p>
          <a:p>
            <a:pPr marL="0" marR="0" lvl="0" indent="0" algn="l" rtl="0">
              <a:spcBef>
                <a:spcPts val="0"/>
              </a:spcBef>
              <a:spcAft>
                <a:spcPts val="0"/>
              </a:spcAft>
              <a:buNone/>
            </a:pPr>
            <a:r>
              <a:rPr lang="en-US" sz="1300" dirty="0"/>
              <a:t>Introductions &amp; housekeeping</a:t>
            </a:r>
            <a:endParaRPr sz="1300" dirty="0"/>
          </a:p>
          <a:p>
            <a:pPr marL="457200" lvl="0" indent="-292100" algn="l" rtl="0">
              <a:spcBef>
                <a:spcPts val="0"/>
              </a:spcBef>
              <a:spcAft>
                <a:spcPts val="0"/>
              </a:spcAft>
              <a:buSzPts val="1000"/>
              <a:buFont typeface="Noto Sans Symbols"/>
              <a:buChar char="●"/>
            </a:pPr>
            <a:r>
              <a:rPr lang="en-US" sz="1200" dirty="0">
                <a:solidFill>
                  <a:srgbClr val="000000"/>
                </a:solidFill>
                <a:latin typeface="Calibri"/>
                <a:ea typeface="Calibri"/>
                <a:cs typeface="Calibri"/>
                <a:sym typeface="Calibri"/>
              </a:rPr>
              <a:t>Introduce trainers, Center educators, then who’s in the room?</a:t>
            </a:r>
            <a:endParaRPr sz="1200" dirty="0">
              <a:solidFill>
                <a:srgbClr val="000000"/>
              </a:solidFill>
              <a:latin typeface="Calibri"/>
              <a:ea typeface="Calibri"/>
              <a:cs typeface="Calibri"/>
              <a:sym typeface="Calibri"/>
            </a:endParaRPr>
          </a:p>
          <a:p>
            <a:pPr marL="914400" lvl="1" indent="-304800" algn="l" rtl="0">
              <a:spcBef>
                <a:spcPts val="0"/>
              </a:spcBef>
              <a:spcAft>
                <a:spcPts val="0"/>
              </a:spcAft>
              <a:buSzPts val="1200"/>
              <a:buFont typeface="Courier New"/>
              <a:buChar char="o"/>
            </a:pPr>
            <a:r>
              <a:rPr lang="en-US" sz="1200" dirty="0">
                <a:solidFill>
                  <a:srgbClr val="000000"/>
                </a:solidFill>
                <a:latin typeface="Calibri"/>
                <a:ea typeface="Calibri"/>
                <a:cs typeface="Calibri"/>
                <a:sym typeface="Calibri"/>
              </a:rPr>
              <a:t>Name, position, SAU/agency &amp; one word to describe how you are feeling right now</a:t>
            </a:r>
            <a:endParaRPr sz="1300" dirty="0"/>
          </a:p>
          <a:p>
            <a:pPr marL="0" marR="0" lvl="0" indent="0" algn="l" rtl="0">
              <a:spcBef>
                <a:spcPts val="0"/>
              </a:spcBef>
              <a:spcAft>
                <a:spcPts val="0"/>
              </a:spcAft>
              <a:buNone/>
            </a:pPr>
            <a:r>
              <a:rPr lang="en-US" sz="1300" dirty="0"/>
              <a:t>Engagement: Julia will act as the recorder for the day to keep track of comments, thoughts questions needing follow-up. In addition to a “Parking lot”</a:t>
            </a:r>
            <a:endParaRPr sz="1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4: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lnSpc>
                <a:spcPct val="112500"/>
              </a:lnSpc>
              <a:spcBef>
                <a:spcPts val="276"/>
              </a:spcBef>
              <a:spcAft>
                <a:spcPts val="0"/>
              </a:spcAft>
              <a:buNone/>
            </a:pPr>
            <a:r>
              <a:rPr lang="en-US" dirty="0"/>
              <a:t>This definition is given to again provide context. We share it so folks understand that CSA includes both touching acts (what most people jump to when they think of CSA), and non-touching acts (the more obscure things that are pervasive but not as obvious).</a:t>
            </a:r>
            <a:endParaRPr dirty="0"/>
          </a:p>
          <a:p>
            <a:pPr marL="0" marR="0" lvl="0" indent="0" algn="l" rtl="0">
              <a:lnSpc>
                <a:spcPct val="112500"/>
              </a:lnSpc>
              <a:spcBef>
                <a:spcPts val="276"/>
              </a:spcBef>
              <a:spcAft>
                <a:spcPts val="0"/>
              </a:spcAft>
              <a:buNone/>
            </a:pPr>
            <a:endParaRPr sz="1300" b="0" i="0" u="none" strike="noStrike" cap="none" dirty="0">
              <a:solidFill>
                <a:srgbClr val="000000"/>
              </a:solidFill>
              <a:latin typeface="Arial"/>
              <a:ea typeface="Arial"/>
              <a:cs typeface="Arial"/>
              <a:sym typeface="Arial"/>
            </a:endParaRPr>
          </a:p>
          <a:p>
            <a:pPr marL="349949" marR="0" lvl="0" indent="-202191" algn="l" rtl="0">
              <a:lnSpc>
                <a:spcPct val="112500"/>
              </a:lnSpc>
              <a:spcBef>
                <a:spcPts val="276"/>
              </a:spcBef>
              <a:spcAft>
                <a:spcPts val="0"/>
              </a:spcAft>
              <a:buClr>
                <a:srgbClr val="FFFFFF"/>
              </a:buClr>
              <a:buSzPts val="2311"/>
              <a:buFont typeface="Arial"/>
              <a:buChar char="●"/>
            </a:pPr>
            <a:r>
              <a:rPr lang="en-US" sz="1300" b="0" i="0" u="none" strike="noStrike" cap="none" dirty="0">
                <a:solidFill>
                  <a:srgbClr val="FFFFFF"/>
                </a:solidFill>
                <a:latin typeface="Arial"/>
                <a:ea typeface="Arial"/>
                <a:cs typeface="Arial"/>
                <a:sym typeface="Arial"/>
              </a:rPr>
              <a:t>Deliberate contact with a child or teen’s genitals, buttocks or</a:t>
            </a:r>
            <a:br>
              <a:rPr lang="en-US" sz="1300" b="0" i="0" u="none" strike="noStrike" cap="none" dirty="0">
                <a:solidFill>
                  <a:srgbClr val="FFFFFF"/>
                </a:solidFill>
                <a:latin typeface="Arial"/>
                <a:ea typeface="Arial"/>
                <a:cs typeface="Arial"/>
                <a:sym typeface="Arial"/>
              </a:rPr>
            </a:br>
            <a:r>
              <a:rPr lang="en-US" sz="1300" b="0" i="0" u="none" strike="noStrike" cap="none" dirty="0">
                <a:solidFill>
                  <a:srgbClr val="FFFFFF"/>
                </a:solidFill>
                <a:latin typeface="Arial"/>
                <a:ea typeface="Arial"/>
                <a:cs typeface="Arial"/>
                <a:sym typeface="Arial"/>
              </a:rPr>
              <a:t>chest/breasts;</a:t>
            </a:r>
            <a:endParaRPr dirty="0"/>
          </a:p>
          <a:p>
            <a:pPr marL="349949" marR="0" lvl="0" indent="-202191" algn="l" rtl="0">
              <a:lnSpc>
                <a:spcPct val="112500"/>
              </a:lnSpc>
              <a:spcBef>
                <a:spcPts val="276"/>
              </a:spcBef>
              <a:spcAft>
                <a:spcPts val="0"/>
              </a:spcAft>
              <a:buClr>
                <a:srgbClr val="FFFFFF"/>
              </a:buClr>
              <a:buSzPts val="2311"/>
              <a:buFont typeface="Arial"/>
              <a:buChar char="●"/>
            </a:pPr>
            <a:r>
              <a:rPr lang="en-US" sz="1300" b="0" i="0" u="none" strike="noStrike" cap="none" dirty="0">
                <a:solidFill>
                  <a:srgbClr val="FFFFFF"/>
                </a:solidFill>
                <a:latin typeface="Arial"/>
                <a:ea typeface="Arial"/>
                <a:cs typeface="Arial"/>
                <a:sym typeface="Arial"/>
              </a:rPr>
              <a:t>Penetration of the child or teen’s mouth, anus, or vagina with an</a:t>
            </a:r>
            <a:br>
              <a:rPr lang="en-US" sz="1300" b="0" i="0" u="none" strike="noStrike" cap="none" dirty="0">
                <a:solidFill>
                  <a:srgbClr val="FFFFFF"/>
                </a:solidFill>
                <a:latin typeface="Arial"/>
                <a:ea typeface="Arial"/>
                <a:cs typeface="Arial"/>
                <a:sym typeface="Arial"/>
              </a:rPr>
            </a:br>
            <a:r>
              <a:rPr lang="en-US" sz="1300" b="0" i="0" u="none" strike="noStrike" cap="none" dirty="0">
                <a:solidFill>
                  <a:srgbClr val="FFFFFF"/>
                </a:solidFill>
                <a:latin typeface="Arial"/>
                <a:ea typeface="Arial"/>
                <a:cs typeface="Arial"/>
                <a:sym typeface="Arial"/>
              </a:rPr>
              <a:t>object or body part; </a:t>
            </a:r>
            <a:endParaRPr dirty="0"/>
          </a:p>
          <a:p>
            <a:pPr marL="349949" marR="0" lvl="0" indent="-202191" algn="l" rtl="0">
              <a:lnSpc>
                <a:spcPct val="112500"/>
              </a:lnSpc>
              <a:spcBef>
                <a:spcPts val="276"/>
              </a:spcBef>
              <a:spcAft>
                <a:spcPts val="0"/>
              </a:spcAft>
              <a:buClr>
                <a:srgbClr val="FFFFFF"/>
              </a:buClr>
              <a:buSzPts val="2311"/>
              <a:buFont typeface="Arial"/>
              <a:buChar char="●"/>
            </a:pPr>
            <a:r>
              <a:rPr lang="en-US" sz="1300" b="0" i="0" u="none" strike="noStrike" cap="none" dirty="0">
                <a:solidFill>
                  <a:srgbClr val="FFFFFF"/>
                </a:solidFill>
                <a:latin typeface="Arial"/>
                <a:ea typeface="Arial"/>
                <a:cs typeface="Arial"/>
                <a:sym typeface="Arial"/>
              </a:rPr>
              <a:t>Making a child or teen touch another person’s anus, penis, or </a:t>
            </a:r>
            <a:br>
              <a:rPr lang="en-US" sz="1300" b="0" i="0" u="none" strike="noStrike" cap="none" dirty="0">
                <a:solidFill>
                  <a:srgbClr val="FFFFFF"/>
                </a:solidFill>
                <a:latin typeface="Arial"/>
                <a:ea typeface="Arial"/>
                <a:cs typeface="Arial"/>
                <a:sym typeface="Arial"/>
              </a:rPr>
            </a:br>
            <a:r>
              <a:rPr lang="en-US" sz="1300" b="0" i="0" u="none" strike="noStrike" cap="none" dirty="0">
                <a:solidFill>
                  <a:srgbClr val="FFFFFF"/>
                </a:solidFill>
                <a:latin typeface="Arial"/>
                <a:ea typeface="Arial"/>
                <a:cs typeface="Arial"/>
                <a:sym typeface="Arial"/>
              </a:rPr>
              <a:t>vagina; and,</a:t>
            </a:r>
            <a:endParaRPr dirty="0"/>
          </a:p>
          <a:p>
            <a:pPr marL="349949" marR="0" lvl="0" indent="-202191" algn="l" rtl="0">
              <a:lnSpc>
                <a:spcPct val="112500"/>
              </a:lnSpc>
              <a:spcBef>
                <a:spcPts val="276"/>
              </a:spcBef>
              <a:spcAft>
                <a:spcPts val="0"/>
              </a:spcAft>
              <a:buClr>
                <a:srgbClr val="FFFFFF"/>
              </a:buClr>
              <a:buSzPts val="2311"/>
              <a:buFont typeface="Arial"/>
              <a:buChar char="●"/>
            </a:pPr>
            <a:r>
              <a:rPr lang="en-US" sz="1300" b="0" i="0" u="none" strike="noStrike" cap="none" dirty="0">
                <a:solidFill>
                  <a:srgbClr val="FFFFFF"/>
                </a:solidFill>
                <a:latin typeface="Arial"/>
                <a:ea typeface="Arial"/>
                <a:cs typeface="Arial"/>
                <a:sym typeface="Arial"/>
              </a:rPr>
              <a:t>Coercing a child or teen to touch him/herself, the offender or </a:t>
            </a:r>
            <a:br>
              <a:rPr lang="en-US" sz="1300" b="0" i="0" u="none" strike="noStrike" cap="none" dirty="0">
                <a:solidFill>
                  <a:srgbClr val="FFFFFF"/>
                </a:solidFill>
                <a:latin typeface="Arial"/>
                <a:ea typeface="Arial"/>
                <a:cs typeface="Arial"/>
                <a:sym typeface="Arial"/>
              </a:rPr>
            </a:br>
            <a:r>
              <a:rPr lang="en-US" sz="1300" b="0" i="0" u="none" strike="noStrike" cap="none" dirty="0">
                <a:solidFill>
                  <a:srgbClr val="FFFFFF"/>
                </a:solidFill>
                <a:latin typeface="Arial"/>
                <a:ea typeface="Arial"/>
                <a:cs typeface="Arial"/>
                <a:sym typeface="Arial"/>
              </a:rPr>
              <a:t>another child.</a:t>
            </a:r>
            <a:endParaRPr dirty="0"/>
          </a:p>
          <a:p>
            <a:pPr marL="0" marR="0" lvl="0" indent="0" algn="l" rtl="0">
              <a:lnSpc>
                <a:spcPct val="112500"/>
              </a:lnSpc>
              <a:spcBef>
                <a:spcPts val="276"/>
              </a:spcBef>
              <a:spcAft>
                <a:spcPts val="0"/>
              </a:spcAft>
              <a:buNone/>
            </a:pPr>
            <a:endParaRPr sz="1300" b="0" i="0" u="none" strike="noStrike" cap="none" dirty="0">
              <a:solidFill>
                <a:srgbClr val="000000"/>
              </a:solidFill>
              <a:latin typeface="Arial"/>
              <a:ea typeface="Arial"/>
              <a:cs typeface="Arial"/>
              <a:sym typeface="Arial"/>
            </a:endParaRPr>
          </a:p>
          <a:p>
            <a:pPr marL="0" marR="0" lvl="0" indent="0" algn="l" rtl="0">
              <a:lnSpc>
                <a:spcPct val="112500"/>
              </a:lnSpc>
              <a:spcBef>
                <a:spcPts val="276"/>
              </a:spcBef>
              <a:spcAft>
                <a:spcPts val="0"/>
              </a:spcAft>
              <a:buNone/>
            </a:pPr>
            <a:r>
              <a:rPr lang="en-US" sz="1300" b="0" i="0" u="none" strike="noStrike" cap="none" dirty="0">
                <a:solidFill>
                  <a:srgbClr val="000000"/>
                </a:solidFill>
                <a:latin typeface="Arial"/>
                <a:ea typeface="Arial"/>
                <a:cs typeface="Arial"/>
                <a:sym typeface="Arial"/>
              </a:rPr>
              <a:t>Non-touching behavior examples:</a:t>
            </a:r>
            <a:endParaRPr dirty="0"/>
          </a:p>
          <a:p>
            <a:pPr marL="349949" marR="0" lvl="0" indent="-202191" algn="l" rtl="0">
              <a:lnSpc>
                <a:spcPct val="112500"/>
              </a:lnSpc>
              <a:spcBef>
                <a:spcPts val="276"/>
              </a:spcBef>
              <a:spcAft>
                <a:spcPts val="0"/>
              </a:spcAft>
              <a:buClr>
                <a:srgbClr val="FFFFFF"/>
              </a:buClr>
              <a:buSzPts val="2311"/>
              <a:buFont typeface="Arial"/>
              <a:buChar char="●"/>
            </a:pPr>
            <a:r>
              <a:rPr lang="en-US" sz="1300" b="0" i="0" u="none" strike="noStrike" cap="none" dirty="0">
                <a:solidFill>
                  <a:srgbClr val="FFFFFF"/>
                </a:solidFill>
                <a:latin typeface="Arial"/>
                <a:ea typeface="Arial"/>
                <a:cs typeface="Arial"/>
                <a:sym typeface="Arial"/>
              </a:rPr>
              <a:t>Exposing oneself to a child or teen;</a:t>
            </a:r>
            <a:endParaRPr dirty="0"/>
          </a:p>
          <a:p>
            <a:pPr marL="349949" marR="0" lvl="0" indent="-202191" algn="l" rtl="0">
              <a:lnSpc>
                <a:spcPct val="112500"/>
              </a:lnSpc>
              <a:spcBef>
                <a:spcPts val="276"/>
              </a:spcBef>
              <a:spcAft>
                <a:spcPts val="0"/>
              </a:spcAft>
              <a:buClr>
                <a:srgbClr val="FFFFFF"/>
              </a:buClr>
              <a:buSzPts val="2311"/>
              <a:buFont typeface="Arial"/>
              <a:buChar char="●"/>
            </a:pPr>
            <a:r>
              <a:rPr lang="en-US" sz="1300" b="0" i="0" u="none" strike="noStrike" cap="none" dirty="0">
                <a:solidFill>
                  <a:srgbClr val="FFFFFF"/>
                </a:solidFill>
                <a:latin typeface="Arial"/>
                <a:ea typeface="Arial"/>
                <a:cs typeface="Arial"/>
                <a:sym typeface="Arial"/>
              </a:rPr>
              <a:t>Viewing and violating the private behaviors of a child or teen;</a:t>
            </a:r>
            <a:endParaRPr dirty="0"/>
          </a:p>
          <a:p>
            <a:pPr marL="349949" marR="0" lvl="0" indent="-202191" algn="l" rtl="0">
              <a:lnSpc>
                <a:spcPct val="112500"/>
              </a:lnSpc>
              <a:spcBef>
                <a:spcPts val="276"/>
              </a:spcBef>
              <a:spcAft>
                <a:spcPts val="0"/>
              </a:spcAft>
              <a:buClr>
                <a:srgbClr val="FFFFFF"/>
              </a:buClr>
              <a:buSzPts val="2311"/>
              <a:buFont typeface="Arial"/>
              <a:buChar char="●"/>
            </a:pPr>
            <a:r>
              <a:rPr lang="en-US" sz="1300" b="0" i="0" u="none" strike="noStrike" cap="none" dirty="0">
                <a:solidFill>
                  <a:srgbClr val="FFFFFF"/>
                </a:solidFill>
                <a:latin typeface="Arial"/>
                <a:ea typeface="Arial"/>
                <a:cs typeface="Arial"/>
                <a:sym typeface="Arial"/>
              </a:rPr>
              <a:t>Taking sexually explicit or provocative photographs of a child or</a:t>
            </a:r>
            <a:br>
              <a:rPr lang="en-US" sz="1300" b="0" i="0" u="none" strike="noStrike" cap="none" dirty="0">
                <a:solidFill>
                  <a:srgbClr val="FFFFFF"/>
                </a:solidFill>
                <a:latin typeface="Arial"/>
                <a:ea typeface="Arial"/>
                <a:cs typeface="Arial"/>
                <a:sym typeface="Arial"/>
              </a:rPr>
            </a:br>
            <a:r>
              <a:rPr lang="en-US" sz="1300" b="0" i="0" u="none" strike="noStrike" cap="none" dirty="0">
                <a:solidFill>
                  <a:srgbClr val="FFFFFF"/>
                </a:solidFill>
                <a:latin typeface="Arial"/>
                <a:ea typeface="Arial"/>
                <a:cs typeface="Arial"/>
                <a:sym typeface="Arial"/>
              </a:rPr>
              <a:t>teen;</a:t>
            </a:r>
            <a:endParaRPr dirty="0"/>
          </a:p>
          <a:p>
            <a:pPr marL="349949" marR="0" lvl="0" indent="-202191" algn="l" rtl="0">
              <a:lnSpc>
                <a:spcPct val="112500"/>
              </a:lnSpc>
              <a:spcBef>
                <a:spcPts val="276"/>
              </a:spcBef>
              <a:spcAft>
                <a:spcPts val="0"/>
              </a:spcAft>
              <a:buClr>
                <a:srgbClr val="FFFFFF"/>
              </a:buClr>
              <a:buSzPts val="2311"/>
              <a:buFont typeface="Arial"/>
              <a:buChar char="●"/>
            </a:pPr>
            <a:r>
              <a:rPr lang="en-US" sz="1300" b="0" i="0" u="none" strike="noStrike" cap="none" dirty="0">
                <a:solidFill>
                  <a:srgbClr val="FFFFFF"/>
                </a:solidFill>
                <a:latin typeface="Arial"/>
                <a:ea typeface="Arial"/>
                <a:cs typeface="Arial"/>
                <a:sym typeface="Arial"/>
              </a:rPr>
              <a:t>Showing pornography to a child or teen; and, </a:t>
            </a:r>
            <a:br>
              <a:rPr lang="en-US" sz="1300" b="0" i="0" u="none" strike="noStrike" cap="none" dirty="0">
                <a:solidFill>
                  <a:srgbClr val="FFFFFF"/>
                </a:solidFill>
                <a:latin typeface="Arial"/>
                <a:ea typeface="Arial"/>
                <a:cs typeface="Arial"/>
                <a:sym typeface="Arial"/>
              </a:rPr>
            </a:br>
            <a:r>
              <a:rPr lang="en-US" sz="1300" b="0" i="0" u="none" strike="noStrike" cap="none" dirty="0">
                <a:solidFill>
                  <a:srgbClr val="FFFFFF"/>
                </a:solidFill>
                <a:latin typeface="Arial"/>
                <a:ea typeface="Arial"/>
                <a:cs typeface="Arial"/>
                <a:sym typeface="Arial"/>
              </a:rPr>
              <a:t>Communicating with a child or teen about sexually explicit fantasies </a:t>
            </a:r>
            <a:br>
              <a:rPr lang="en-US" sz="1300" b="0" i="0" u="none" strike="noStrike" cap="none" dirty="0">
                <a:solidFill>
                  <a:srgbClr val="FFFFFF"/>
                </a:solidFill>
                <a:latin typeface="Arial"/>
                <a:ea typeface="Arial"/>
                <a:cs typeface="Arial"/>
                <a:sym typeface="Arial"/>
              </a:rPr>
            </a:br>
            <a:r>
              <a:rPr lang="en-US" sz="1300" b="0" i="0" u="none" strike="noStrike" cap="none" dirty="0">
                <a:solidFill>
                  <a:srgbClr val="FFFFFF"/>
                </a:solidFill>
                <a:latin typeface="Arial"/>
                <a:ea typeface="Arial"/>
                <a:cs typeface="Arial"/>
                <a:sym typeface="Arial"/>
              </a:rPr>
              <a:t>or experiences (in person, by phone, via email or Internet, etc.).</a:t>
            </a:r>
            <a:endParaRPr dirty="0"/>
          </a:p>
        </p:txBody>
      </p:sp>
    </p:spTree>
    <p:extLst>
      <p:ext uri="{BB962C8B-B14F-4D97-AF65-F5344CB8AC3E}">
        <p14:creationId xmlns:p14="http://schemas.microsoft.com/office/powerpoint/2010/main" val="2502686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1: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Clr>
                <a:schemeClr val="dk1"/>
              </a:buClr>
              <a:buSzPts val="1400"/>
              <a:buFont typeface="Arial"/>
              <a:buNone/>
            </a:pPr>
            <a:endParaRPr dirty="0"/>
          </a:p>
          <a:p>
            <a:pPr marL="0" indent="0"/>
            <a:r>
              <a:rPr lang="en-US" sz="1300" dirty="0"/>
              <a:t>Review stats . </a:t>
            </a:r>
            <a:r>
              <a:rPr lang="en-US" dirty="0"/>
              <a:t>Child sexual abuse is far more prevalent than most people realize. It is likely the most prevalent health problem children face with the most serious array of consequences.  About one in 10 children will be sexually abused before their 18th birthday.* Nearly 70% of all reported sexual assaults (including assaults on adults) occur to children aged 17 and under. 9, 10.</a:t>
            </a:r>
            <a:r>
              <a:rPr lang="en-US" b="1" dirty="0"/>
              <a:t> IN Maine it is just over 50 percent. Accusations that are false are 4 to 8 percent.  </a:t>
            </a:r>
            <a:r>
              <a:rPr lang="en-US" b="1" dirty="0" err="1"/>
              <a:t>Whileconviction</a:t>
            </a:r>
            <a:r>
              <a:rPr lang="en-US" b="1" dirty="0"/>
              <a:t> rates are high, arrest are only made in 29 percent of child sexual abuse cases, and are 32 percent  of these are older children, not adults. For children under 6 only 19 percent of sexual abuse incidents end in arrest. Child protective agencies investigate about 55 percent of reports. The rest are screened out for lack of information, of those investigated, only a portion meet criteria. </a:t>
            </a:r>
            <a:endParaRPr lang="en-US" sz="1300" b="1" dirty="0"/>
          </a:p>
          <a:p>
            <a:pPr marL="0" indent="0"/>
            <a:r>
              <a:rPr lang="en-US" b="1" dirty="0"/>
              <a:t>30 percent of children are abused by family members, 40 percent by older children. </a:t>
            </a:r>
          </a:p>
          <a:p>
            <a:pPr marL="0" indent="0"/>
            <a:endParaRPr lang="en-US" b="1" dirty="0"/>
          </a:p>
          <a:p>
            <a:pPr marL="0" indent="0"/>
            <a:endParaRPr lang="en-US" b="1" dirty="0"/>
          </a:p>
          <a:p>
            <a:pPr marL="0" indent="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1: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Clr>
                <a:schemeClr val="dk1"/>
              </a:buClr>
              <a:buSzPts val="1400"/>
              <a:buFont typeface="Arial"/>
              <a:buNone/>
            </a:pPr>
            <a:endParaRPr dirty="0"/>
          </a:p>
          <a:p>
            <a:pPr marL="0" indent="0"/>
            <a:r>
              <a:rPr lang="en-US" sz="1300" dirty="0"/>
              <a:t>Review stats . </a:t>
            </a:r>
            <a:r>
              <a:rPr lang="en-US" dirty="0"/>
              <a:t>Child sexual abuse is far more prevalent than most people realize. It is likely the most prevalent health problem children face with the most serious array of consequences.  About one in 10 children will be sexually abused before their 18th birthday.* Nearly 70% of all reported sexual assaults (including assaults on adults) occur to children aged 17 and under. 9, 10.</a:t>
            </a:r>
            <a:r>
              <a:rPr lang="en-US" b="1" dirty="0"/>
              <a:t> IN Maine it is just over 50 percent. Accusations that are false are 4 to 8 percent.  </a:t>
            </a:r>
            <a:r>
              <a:rPr lang="en-US" b="1" dirty="0" err="1"/>
              <a:t>Whileconviction</a:t>
            </a:r>
            <a:r>
              <a:rPr lang="en-US" b="1" dirty="0"/>
              <a:t> rates are high, arrest are only made in 29 percent of child sexual abuse cases, and are 32 percent  of these are older children, not adults. For children under 6 only 19 percent of sexual abuse incidents end in arrest. Child protective agencies investigate about 55 percent of reports. The rest are screened out for lack of information, of those investigated, only a portion meet criteria. </a:t>
            </a:r>
            <a:endParaRPr lang="en-US" sz="1300" b="1" dirty="0"/>
          </a:p>
          <a:p>
            <a:pPr marL="0" indent="0"/>
            <a:r>
              <a:rPr lang="en-US" b="1" dirty="0"/>
              <a:t>30 percent of children are abused by family members, 40 percent by older children. </a:t>
            </a:r>
          </a:p>
          <a:p>
            <a:pPr marL="0" indent="0"/>
            <a:endParaRPr lang="en-US" dirty="0"/>
          </a:p>
        </p:txBody>
      </p:sp>
    </p:spTree>
    <p:extLst>
      <p:ext uri="{BB962C8B-B14F-4D97-AF65-F5344CB8AC3E}">
        <p14:creationId xmlns:p14="http://schemas.microsoft.com/office/powerpoint/2010/main" val="244615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1: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Clr>
                <a:schemeClr val="dk1"/>
              </a:buClr>
              <a:buSzPts val="1400"/>
              <a:buFont typeface="Arial"/>
              <a:buNone/>
            </a:pPr>
            <a:endParaRPr dirty="0"/>
          </a:p>
          <a:p>
            <a:pPr marL="0" indent="0"/>
            <a:r>
              <a:rPr lang="en-US" sz="1300" b="1" dirty="0"/>
              <a:t>This is a HUGE stat to share. There are a lot of folks who wonder why they have to take the training – particularly volunteers, food services, transportation, custodial arts, etc. who might not have the traditional day-to-day relationships with students as classroom teachers and support professionals.  This statistic is why. You never know who a child might feel most comfortable to disclose to.</a:t>
            </a:r>
            <a:endParaRPr lang="en-US" b="1" dirty="0"/>
          </a:p>
          <a:p>
            <a:pPr marL="0" indent="0"/>
            <a:endParaRPr lang="en-US" b="1" dirty="0"/>
          </a:p>
          <a:p>
            <a:pPr marL="0" indent="0"/>
            <a:endParaRPr lang="en-US" b="1" dirty="0"/>
          </a:p>
          <a:p>
            <a:pPr marL="0" indent="0"/>
            <a:endParaRPr lang="en-US" dirty="0"/>
          </a:p>
        </p:txBody>
      </p:sp>
    </p:spTree>
    <p:extLst>
      <p:ext uri="{BB962C8B-B14F-4D97-AF65-F5344CB8AC3E}">
        <p14:creationId xmlns:p14="http://schemas.microsoft.com/office/powerpoint/2010/main" val="1994815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702310" y="4421823"/>
            <a:ext cx="5618480" cy="4189095"/>
          </a:xfrm>
          <a:prstGeom prst="rect">
            <a:avLst/>
          </a:prstGeom>
        </p:spPr>
        <p:txBody>
          <a:bodyPr spcFirstLastPara="1" wrap="square" lIns="83950" tIns="83950" rIns="83950" bIns="83950" anchor="t" anchorCtr="0">
            <a:noAutofit/>
          </a:bodyPr>
          <a:lstStyle/>
          <a:p>
            <a:pPr marL="0" lvl="0" indent="0" algn="l" rtl="0">
              <a:spcBef>
                <a:spcPts val="0"/>
              </a:spcBef>
              <a:spcAft>
                <a:spcPts val="0"/>
              </a:spcAft>
              <a:buNone/>
            </a:pPr>
            <a:r>
              <a:rPr lang="en-US" sz="2400" dirty="0"/>
              <a:t>Note that the “Your questions” tab on the CSP website can provide more information about statistics that trainers can pull if they are looking for different factual ways to engage with their group.</a:t>
            </a:r>
            <a:endParaRPr sz="2400" dirty="0"/>
          </a:p>
        </p:txBody>
      </p:sp>
      <p:sp>
        <p:nvSpPr>
          <p:cNvPr id="260" name="Google Shape;260;p1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18: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sz="1400" dirty="0"/>
              <a:t>Engagement: With a partner, what does this slide say to you? an audience? Why are statistics different?</a:t>
            </a:r>
          </a:p>
          <a:p>
            <a:pPr marL="0" marR="0" lvl="0" indent="0" algn="l" rtl="0">
              <a:spcBef>
                <a:spcPts val="0"/>
              </a:spcBef>
              <a:spcAft>
                <a:spcPts val="0"/>
              </a:spcAft>
              <a:buNone/>
            </a:pPr>
            <a:endParaRPr lang="en-US" sz="1400" dirty="0"/>
          </a:p>
          <a:p>
            <a:pPr marL="0" marR="0" lvl="0" indent="0" algn="l" rtl="0">
              <a:spcBef>
                <a:spcPts val="0"/>
              </a:spcBef>
              <a:spcAft>
                <a:spcPts val="0"/>
              </a:spcAft>
              <a:buNone/>
            </a:pPr>
            <a:r>
              <a:rPr lang="en-US" sz="1400" dirty="0"/>
              <a:t>This is also a good slide to emphasize. Stranger danger is the assumption but statistics tell us otherwise.</a:t>
            </a:r>
            <a:br>
              <a:rPr lang="en-US" sz="1400" dirty="0"/>
            </a:br>
            <a:endParaRPr sz="1300" b="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3cc82fe5f_1_17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43cc82fe5f_1_171:notes"/>
          <p:cNvSpPr txBox="1">
            <a:spLocks noGrp="1"/>
          </p:cNvSpPr>
          <p:nvPr>
            <p:ph type="body" idx="1"/>
          </p:nvPr>
        </p:nvSpPr>
        <p:spPr>
          <a:xfrm>
            <a:off x="702310" y="4421823"/>
            <a:ext cx="5618400" cy="4189200"/>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b="1"/>
              <a:t>Understanding Sexual Development (10 minutes)</a:t>
            </a:r>
            <a:endParaRPr sz="1100" b="1" u="none" strike="noStrike" cap="none">
              <a:solidFill>
                <a:srgbClr val="FF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3cc82fe5f_1_17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43cc82fe5f_1_175:notes"/>
          <p:cNvSpPr txBox="1">
            <a:spLocks noGrp="1"/>
          </p:cNvSpPr>
          <p:nvPr>
            <p:ph type="body" idx="1"/>
          </p:nvPr>
        </p:nvSpPr>
        <p:spPr>
          <a:xfrm>
            <a:off x="702310" y="4421823"/>
            <a:ext cx="5618400" cy="4189200"/>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sz="1200" dirty="0"/>
              <a:t>Children’s behaviors typically fit into one of two categories: developmentally expected and potentially problematic. However, j</a:t>
            </a:r>
            <a:r>
              <a:rPr lang="en-US" sz="1200" b="0" u="none" strike="noStrike" cap="none" dirty="0">
                <a:solidFill>
                  <a:schemeClr val="dk1"/>
                </a:solidFill>
                <a:latin typeface="Arial"/>
                <a:ea typeface="Arial"/>
                <a:cs typeface="Arial"/>
                <a:sym typeface="Arial"/>
              </a:rPr>
              <a:t>ust because a behavior is “typical” or “developmentally expected” does not mean it is acceptable or appropriate in every context or in every family. Families, schools, or early education programs can make decisions about what behaviors are appropriate within each of those contexts. What this discussion does is provide a child development framework for understanding children’s sexual behaviors.</a:t>
            </a:r>
            <a:endParaRPr sz="1200" b="0" u="none" strike="noStrike" cap="none" dirty="0">
              <a:solidFill>
                <a:schemeClr val="dk1"/>
              </a:solidFill>
              <a:latin typeface="Arial"/>
              <a:ea typeface="Arial"/>
              <a:cs typeface="Arial"/>
              <a:sym typeface="Arial"/>
            </a:endParaRPr>
          </a:p>
          <a:p>
            <a:pPr marL="0" marR="0" lvl="0" indent="0" algn="l" rtl="0">
              <a:spcBef>
                <a:spcPts val="276"/>
              </a:spcBef>
              <a:spcAft>
                <a:spcPts val="0"/>
              </a:spcAft>
              <a:buClr>
                <a:schemeClr val="dk1"/>
              </a:buClr>
              <a:buSzPts val="1300"/>
              <a:buFont typeface="Arial"/>
              <a:buNone/>
            </a:pPr>
            <a:endParaRPr sz="1200" dirty="0">
              <a:solidFill>
                <a:srgbClr val="000000"/>
              </a:solidFill>
            </a:endParaRPr>
          </a:p>
          <a:p>
            <a:pPr marL="0" marR="0" lvl="0" indent="0" algn="l" rtl="0">
              <a:spcBef>
                <a:spcPts val="276"/>
              </a:spcBef>
              <a:spcAft>
                <a:spcPts val="0"/>
              </a:spcAft>
              <a:buClr>
                <a:schemeClr val="dk1"/>
              </a:buClr>
              <a:buSzPts val="1300"/>
              <a:buFont typeface="Arial"/>
              <a:buNone/>
            </a:pPr>
            <a:r>
              <a:rPr lang="en-US" sz="1300" dirty="0"/>
              <a:t>Sometimes developmentally expected behaviors can still feel icky, but don’t make decisions based on that feeling, instead make decisions based on knowledge.</a:t>
            </a:r>
          </a:p>
          <a:p>
            <a:pPr marL="0" marR="0" lvl="0" indent="0" algn="l" rtl="0">
              <a:spcBef>
                <a:spcPts val="276"/>
              </a:spcBef>
              <a:spcAft>
                <a:spcPts val="0"/>
              </a:spcAft>
              <a:buClr>
                <a:schemeClr val="dk1"/>
              </a:buClr>
              <a:buSzPts val="1300"/>
              <a:buFont typeface="Arial"/>
              <a:buNone/>
            </a:pPr>
            <a:endParaRPr lang="en-US" sz="1300" dirty="0"/>
          </a:p>
          <a:p>
            <a:pPr marL="0" marR="0" lvl="0" indent="0" algn="l" rtl="0">
              <a:spcBef>
                <a:spcPts val="276"/>
              </a:spcBef>
              <a:spcAft>
                <a:spcPts val="0"/>
              </a:spcAft>
              <a:buClr>
                <a:schemeClr val="dk1"/>
              </a:buClr>
              <a:buSzPts val="1300"/>
              <a:buFont typeface="Arial"/>
              <a:buNone/>
            </a:pPr>
            <a:r>
              <a:rPr lang="en-US" sz="1300" dirty="0"/>
              <a:t>We talk about this to support kids through all facets of their development, CSA prevention and response. Remember just because something seems common, doesn’t mean nothing is happening and just because something is uncommon doesn’t mean it is happening.</a:t>
            </a:r>
          </a:p>
          <a:p>
            <a:pPr marL="0" marR="0" lvl="0" indent="0" algn="l" rtl="0">
              <a:spcBef>
                <a:spcPts val="276"/>
              </a:spcBef>
              <a:spcAft>
                <a:spcPts val="0"/>
              </a:spcAft>
              <a:buClr>
                <a:schemeClr val="dk1"/>
              </a:buClr>
              <a:buSzPts val="1300"/>
              <a:buFont typeface="Arial"/>
              <a:buNone/>
            </a:pPr>
            <a:endParaRPr lang="en-US" sz="1300" b="0" u="none" strike="noStrike" cap="none" dirty="0">
              <a:solidFill>
                <a:schemeClr val="dk1"/>
              </a:solidFill>
              <a:latin typeface="Arial"/>
              <a:ea typeface="Arial"/>
              <a:cs typeface="Arial"/>
              <a:sym typeface="Arial"/>
            </a:endParaRPr>
          </a:p>
          <a:p>
            <a:pPr marL="0" marR="0" lvl="0" indent="0" algn="l" rtl="0">
              <a:spcBef>
                <a:spcPts val="276"/>
              </a:spcBef>
              <a:spcAft>
                <a:spcPts val="0"/>
              </a:spcAft>
              <a:buClr>
                <a:schemeClr val="dk1"/>
              </a:buClr>
              <a:buSzPts val="1300"/>
              <a:buFont typeface="Arial"/>
              <a:buNone/>
            </a:pPr>
            <a:r>
              <a:rPr lang="en-US" sz="1300" b="0" u="none" strike="noStrike" cap="none" dirty="0">
                <a:solidFill>
                  <a:schemeClr val="dk1"/>
                </a:solidFill>
                <a:latin typeface="Arial"/>
                <a:ea typeface="Arial"/>
                <a:cs typeface="Arial"/>
                <a:sym typeface="Arial"/>
              </a:rPr>
              <a:t>When in doubt, report it.</a:t>
            </a:r>
            <a:endParaRPr sz="1300" b="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7: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indent="0">
              <a:lnSpc>
                <a:spcPct val="112500"/>
              </a:lnSpc>
            </a:pPr>
            <a:r>
              <a:rPr lang="en-US" sz="1300" dirty="0">
                <a:solidFill>
                  <a:srgbClr val="000000"/>
                </a:solidFill>
              </a:rPr>
              <a:t>While having a list can be helpful, there is often a thin line between developmentally expected behavior and potentially problematic behaviors. If you’re unsure, report behavior. Talking more openly about body parts, and gender helps children feel more empowered and in charge of their own bodies. </a:t>
            </a:r>
            <a:endParaRPr sz="1300" dirty="0">
              <a:solidFill>
                <a:srgbClr val="000000"/>
              </a:solidFill>
            </a:endParaRPr>
          </a:p>
          <a:p>
            <a:pPr marL="0" marR="0" lvl="0" indent="0" algn="l" rtl="0">
              <a:lnSpc>
                <a:spcPct val="112500"/>
              </a:lnSpc>
              <a:spcBef>
                <a:spcPts val="0"/>
              </a:spcBef>
              <a:spcAft>
                <a:spcPts val="0"/>
              </a:spcAft>
              <a:buNone/>
            </a:pPr>
            <a:endParaRPr sz="1300" dirty="0">
              <a:solidFill>
                <a:srgbClr val="000000"/>
              </a:solidFill>
            </a:endParaRPr>
          </a:p>
          <a:p>
            <a:pPr marL="0" marR="0" lvl="0" indent="0" algn="l" rtl="0">
              <a:lnSpc>
                <a:spcPct val="112500"/>
              </a:lnSpc>
              <a:spcBef>
                <a:spcPts val="0"/>
              </a:spcBef>
              <a:spcAft>
                <a:spcPts val="0"/>
              </a:spcAft>
              <a:buNone/>
            </a:pPr>
            <a:r>
              <a:rPr lang="en-US" sz="1300" dirty="0">
                <a:solidFill>
                  <a:srgbClr val="000000"/>
                </a:solidFill>
              </a:rPr>
              <a:t>Questions about the list? Anything that needs to be added?</a:t>
            </a:r>
            <a:endParaRPr sz="1300" dirty="0">
              <a:solidFill>
                <a:srgbClr val="000000"/>
              </a:solidFill>
            </a:endParaRPr>
          </a:p>
          <a:p>
            <a:pPr marL="0" marR="0" lvl="0" indent="0" algn="l" rtl="0">
              <a:lnSpc>
                <a:spcPct val="112500"/>
              </a:lnSpc>
              <a:spcBef>
                <a:spcPts val="0"/>
              </a:spcBef>
              <a:spcAft>
                <a:spcPts val="0"/>
              </a:spcAft>
              <a:buNone/>
            </a:pPr>
            <a:endParaRPr sz="1300" dirty="0">
              <a:solidFill>
                <a:srgbClr val="000000"/>
              </a:solidFill>
            </a:endParaRPr>
          </a:p>
          <a:p>
            <a:pPr marL="0" marR="0" lvl="0" indent="0" algn="l" rtl="0">
              <a:lnSpc>
                <a:spcPct val="112500"/>
              </a:lnSpc>
              <a:spcBef>
                <a:spcPts val="0"/>
              </a:spcBef>
              <a:spcAft>
                <a:spcPts val="0"/>
              </a:spcAft>
              <a:buNone/>
            </a:pPr>
            <a:r>
              <a:rPr lang="en-US" sz="1300" b="0" i="0" u="none" strike="noStrike" cap="none" dirty="0">
                <a:solidFill>
                  <a:srgbClr val="000000"/>
                </a:solidFill>
                <a:latin typeface="Arial"/>
                <a:ea typeface="Arial"/>
                <a:cs typeface="Arial"/>
                <a:sym typeface="Arial"/>
              </a:rPr>
              <a:t>Sources:</a:t>
            </a:r>
            <a:endParaRPr dirty="0"/>
          </a:p>
          <a:p>
            <a:pPr marL="0" marR="0" lvl="0" indent="0" algn="l" rtl="0">
              <a:lnSpc>
                <a:spcPct val="112500"/>
              </a:lnSpc>
              <a:spcBef>
                <a:spcPts val="276"/>
              </a:spcBef>
              <a:spcAft>
                <a:spcPts val="0"/>
              </a:spcAft>
              <a:buNone/>
            </a:pPr>
            <a:r>
              <a:rPr lang="en-US" sz="1300" b="0" i="0" u="none" strike="noStrike" cap="none" dirty="0">
                <a:solidFill>
                  <a:srgbClr val="000000"/>
                </a:solidFill>
                <a:latin typeface="Arial"/>
                <a:ea typeface="Arial"/>
                <a:cs typeface="Arial"/>
                <a:sym typeface="Arial"/>
              </a:rPr>
              <a:t>The Society of Obstetricians and </a:t>
            </a:r>
            <a:r>
              <a:rPr lang="en-US" sz="1300" b="0" i="0" u="none" strike="noStrike" cap="none" dirty="0" err="1">
                <a:solidFill>
                  <a:srgbClr val="000000"/>
                </a:solidFill>
                <a:latin typeface="Arial"/>
                <a:ea typeface="Arial"/>
                <a:cs typeface="Arial"/>
                <a:sym typeface="Arial"/>
              </a:rPr>
              <a:t>Gynaecologists</a:t>
            </a:r>
            <a:r>
              <a:rPr lang="en-US" sz="1300" b="0" i="0" u="none" strike="noStrike" cap="none" dirty="0">
                <a:solidFill>
                  <a:srgbClr val="000000"/>
                </a:solidFill>
                <a:latin typeface="Arial"/>
                <a:ea typeface="Arial"/>
                <a:cs typeface="Arial"/>
                <a:sym typeface="Arial"/>
              </a:rPr>
              <a:t> of Canada: </a:t>
            </a:r>
            <a:r>
              <a:rPr lang="en-US" sz="1300" b="0" i="0" u="sng" strike="noStrike" cap="none" dirty="0">
                <a:solidFill>
                  <a:srgbClr val="000000"/>
                </a:solidFill>
                <a:latin typeface="Arial"/>
                <a:ea typeface="Arial"/>
                <a:cs typeface="Arial"/>
                <a:sym typeface="Arial"/>
              </a:rPr>
              <a:t>www.sexualityandu.ca</a:t>
            </a:r>
            <a:endParaRPr dirty="0"/>
          </a:p>
          <a:p>
            <a:pPr marL="0" indent="0">
              <a:lnSpc>
                <a:spcPct val="112500"/>
              </a:lnSpc>
              <a:spcBef>
                <a:spcPts val="276"/>
              </a:spcBef>
            </a:pPr>
            <a:r>
              <a:rPr lang="en-US" sz="1300" b="0" i="0" u="none" strike="noStrike" cap="none" dirty="0">
                <a:solidFill>
                  <a:srgbClr val="000000"/>
                </a:solidFill>
                <a:latin typeface="Arial"/>
                <a:ea typeface="Arial"/>
                <a:cs typeface="Arial"/>
                <a:sym typeface="Arial"/>
              </a:rPr>
              <a:t>Advocates for Youth: </a:t>
            </a:r>
            <a:r>
              <a:rPr lang="en-US" sz="1300" b="0" i="0" u="sng" strike="noStrike" cap="none" dirty="0">
                <a:solidFill>
                  <a:srgbClr val="000000"/>
                </a:solidFill>
                <a:latin typeface="Arial"/>
                <a:ea typeface="Arial"/>
                <a:cs typeface="Arial"/>
                <a:sym typeface="Arial"/>
              </a:rPr>
              <a:t>www.advocatesforyouth.org</a:t>
            </a:r>
            <a:r>
              <a:rPr lang="en-US" sz="1300" dirty="0">
                <a:solidFill>
                  <a:srgbClr val="000000"/>
                </a:solidFill>
              </a:rPr>
              <a:t> </a:t>
            </a:r>
          </a:p>
          <a:p>
            <a:pPr marL="0" indent="0">
              <a:lnSpc>
                <a:spcPct val="112500"/>
              </a:lnSpc>
              <a:spcBef>
                <a:spcPts val="276"/>
              </a:spcBef>
            </a:pPr>
            <a:r>
              <a:rPr lang="en-US" dirty="0">
                <a:hlinkClick r:id="rId3"/>
              </a:rPr>
              <a:t>https://www.stopitnow.org/ohc-content/tip-sheet-23</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7: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indent="0">
              <a:lnSpc>
                <a:spcPct val="112500"/>
              </a:lnSpc>
            </a:pPr>
            <a:r>
              <a:rPr lang="en-US" sz="1300" dirty="0">
                <a:solidFill>
                  <a:srgbClr val="000000"/>
                </a:solidFill>
              </a:rPr>
              <a:t>While having a list can be helpful, there is often a thin line between developmentally expected behavior and potentially problematic behaviors. If you’re unsure, report behavior. Talking more openly about body parts, and gender helps children feel more empowered and in charge of their own bodies. </a:t>
            </a:r>
            <a:endParaRPr sz="1300" dirty="0">
              <a:solidFill>
                <a:srgbClr val="000000"/>
              </a:solidFill>
            </a:endParaRPr>
          </a:p>
          <a:p>
            <a:pPr marL="0" marR="0" lvl="0" indent="0" algn="l" rtl="0">
              <a:lnSpc>
                <a:spcPct val="112500"/>
              </a:lnSpc>
              <a:spcBef>
                <a:spcPts val="0"/>
              </a:spcBef>
              <a:spcAft>
                <a:spcPts val="0"/>
              </a:spcAft>
              <a:buNone/>
            </a:pPr>
            <a:endParaRPr sz="1300" dirty="0">
              <a:solidFill>
                <a:srgbClr val="000000"/>
              </a:solidFill>
            </a:endParaRPr>
          </a:p>
          <a:p>
            <a:pPr marL="0" marR="0" lvl="0" indent="0" algn="l" rtl="0">
              <a:lnSpc>
                <a:spcPct val="112500"/>
              </a:lnSpc>
              <a:spcBef>
                <a:spcPts val="0"/>
              </a:spcBef>
              <a:spcAft>
                <a:spcPts val="0"/>
              </a:spcAft>
              <a:buNone/>
            </a:pPr>
            <a:r>
              <a:rPr lang="en-US" sz="1300" dirty="0">
                <a:solidFill>
                  <a:srgbClr val="000000"/>
                </a:solidFill>
              </a:rPr>
              <a:t>Questions about the list? Anything that needs to be added?</a:t>
            </a:r>
            <a:endParaRPr sz="1300" dirty="0">
              <a:solidFill>
                <a:srgbClr val="000000"/>
              </a:solidFill>
            </a:endParaRPr>
          </a:p>
          <a:p>
            <a:pPr marL="0" marR="0" lvl="0" indent="0" algn="l" rtl="0">
              <a:lnSpc>
                <a:spcPct val="112500"/>
              </a:lnSpc>
              <a:spcBef>
                <a:spcPts val="0"/>
              </a:spcBef>
              <a:spcAft>
                <a:spcPts val="0"/>
              </a:spcAft>
              <a:buNone/>
            </a:pPr>
            <a:endParaRPr sz="1300" dirty="0">
              <a:solidFill>
                <a:srgbClr val="000000"/>
              </a:solidFill>
            </a:endParaRPr>
          </a:p>
          <a:p>
            <a:pPr marL="0" marR="0" lvl="0" indent="0" algn="l" rtl="0">
              <a:lnSpc>
                <a:spcPct val="112500"/>
              </a:lnSpc>
              <a:spcBef>
                <a:spcPts val="0"/>
              </a:spcBef>
              <a:spcAft>
                <a:spcPts val="0"/>
              </a:spcAft>
              <a:buNone/>
            </a:pPr>
            <a:r>
              <a:rPr lang="en-US" sz="1300" b="0" i="0" u="none" strike="noStrike" cap="none" dirty="0">
                <a:solidFill>
                  <a:srgbClr val="000000"/>
                </a:solidFill>
                <a:latin typeface="Arial"/>
                <a:ea typeface="Arial"/>
                <a:cs typeface="Arial"/>
                <a:sym typeface="Arial"/>
              </a:rPr>
              <a:t>Sources:</a:t>
            </a:r>
            <a:endParaRPr dirty="0"/>
          </a:p>
          <a:p>
            <a:pPr marL="0" marR="0" lvl="0" indent="0" algn="l" rtl="0">
              <a:lnSpc>
                <a:spcPct val="112500"/>
              </a:lnSpc>
              <a:spcBef>
                <a:spcPts val="276"/>
              </a:spcBef>
              <a:spcAft>
                <a:spcPts val="0"/>
              </a:spcAft>
              <a:buNone/>
            </a:pPr>
            <a:r>
              <a:rPr lang="en-US" sz="1300" b="0" i="0" u="none" strike="noStrike" cap="none" dirty="0">
                <a:solidFill>
                  <a:srgbClr val="000000"/>
                </a:solidFill>
                <a:latin typeface="Arial"/>
                <a:ea typeface="Arial"/>
                <a:cs typeface="Arial"/>
                <a:sym typeface="Arial"/>
              </a:rPr>
              <a:t>The Society of Obstetricians and </a:t>
            </a:r>
            <a:r>
              <a:rPr lang="en-US" sz="1300" b="0" i="0" u="none" strike="noStrike" cap="none" dirty="0" err="1">
                <a:solidFill>
                  <a:srgbClr val="000000"/>
                </a:solidFill>
                <a:latin typeface="Arial"/>
                <a:ea typeface="Arial"/>
                <a:cs typeface="Arial"/>
                <a:sym typeface="Arial"/>
              </a:rPr>
              <a:t>Gynaecologists</a:t>
            </a:r>
            <a:r>
              <a:rPr lang="en-US" sz="1300" b="0" i="0" u="none" strike="noStrike" cap="none" dirty="0">
                <a:solidFill>
                  <a:srgbClr val="000000"/>
                </a:solidFill>
                <a:latin typeface="Arial"/>
                <a:ea typeface="Arial"/>
                <a:cs typeface="Arial"/>
                <a:sym typeface="Arial"/>
              </a:rPr>
              <a:t> of Canada: </a:t>
            </a:r>
            <a:r>
              <a:rPr lang="en-US" sz="1300" b="0" i="0" u="sng" strike="noStrike" cap="none" dirty="0">
                <a:solidFill>
                  <a:srgbClr val="000000"/>
                </a:solidFill>
                <a:latin typeface="Arial"/>
                <a:ea typeface="Arial"/>
                <a:cs typeface="Arial"/>
                <a:sym typeface="Arial"/>
              </a:rPr>
              <a:t>www.sexualityandu.ca</a:t>
            </a:r>
            <a:endParaRPr dirty="0"/>
          </a:p>
          <a:p>
            <a:pPr marL="0" indent="0">
              <a:lnSpc>
                <a:spcPct val="112500"/>
              </a:lnSpc>
              <a:spcBef>
                <a:spcPts val="276"/>
              </a:spcBef>
            </a:pPr>
            <a:r>
              <a:rPr lang="en-US" sz="1300" b="0" i="0" u="none" strike="noStrike" cap="none" dirty="0">
                <a:solidFill>
                  <a:srgbClr val="000000"/>
                </a:solidFill>
                <a:latin typeface="Arial"/>
                <a:ea typeface="Arial"/>
                <a:cs typeface="Arial"/>
                <a:sym typeface="Arial"/>
              </a:rPr>
              <a:t>Advocates for Youth: </a:t>
            </a:r>
            <a:r>
              <a:rPr lang="en-US" sz="1300" b="0" i="0" u="sng" strike="noStrike" cap="none" dirty="0">
                <a:solidFill>
                  <a:srgbClr val="000000"/>
                </a:solidFill>
                <a:latin typeface="Arial"/>
                <a:ea typeface="Arial"/>
                <a:cs typeface="Arial"/>
                <a:sym typeface="Arial"/>
              </a:rPr>
              <a:t>www.advocatesforyouth.org</a:t>
            </a:r>
            <a:r>
              <a:rPr lang="en-US" sz="1300" dirty="0">
                <a:solidFill>
                  <a:srgbClr val="000000"/>
                </a:solidFill>
              </a:rPr>
              <a:t> </a:t>
            </a:r>
            <a:endParaRPr dirty="0"/>
          </a:p>
        </p:txBody>
      </p:sp>
    </p:spTree>
    <p:extLst>
      <p:ext uri="{BB962C8B-B14F-4D97-AF65-F5344CB8AC3E}">
        <p14:creationId xmlns:p14="http://schemas.microsoft.com/office/powerpoint/2010/main" val="315645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21b14930f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421b14930f_0_0:notes"/>
          <p:cNvSpPr txBox="1">
            <a:spLocks noGrp="1"/>
          </p:cNvSpPr>
          <p:nvPr>
            <p:ph type="body" idx="1"/>
          </p:nvPr>
        </p:nvSpPr>
        <p:spPr>
          <a:xfrm>
            <a:off x="702310" y="4421823"/>
            <a:ext cx="5618400" cy="4189200"/>
          </a:xfrm>
          <a:prstGeom prst="rect">
            <a:avLst/>
          </a:prstGeom>
          <a:noFill/>
          <a:ln>
            <a:noFill/>
          </a:ln>
        </p:spPr>
        <p:txBody>
          <a:bodyPr spcFirstLastPara="1" wrap="square" lIns="83950" tIns="83950" rIns="83950" bIns="83950" anchor="t" anchorCtr="0">
            <a:noAutofit/>
          </a:bodyPr>
          <a:lstStyle/>
          <a:p>
            <a:pPr rtl="0" fontAlgn="base"/>
            <a:r>
              <a:rPr lang="en-US" sz="1100" b="1" i="0" u="none" strike="noStrike" cap="none" dirty="0">
                <a:solidFill>
                  <a:schemeClr val="dk1"/>
                </a:solidFill>
                <a:effectLst/>
                <a:latin typeface="Arial"/>
                <a:ea typeface="Arial"/>
                <a:cs typeface="Arial"/>
                <a:sym typeface="Arial"/>
              </a:rPr>
              <a:t>Instead of individual introductions as for the follow groups to raise their hands: School Counselors, Social Workers, Teachers, Administrators, Special Education Staff, Curriculum Coordinators, etc.</a:t>
            </a:r>
          </a:p>
          <a:p>
            <a:pPr rtl="0" fontAlgn="base"/>
            <a:r>
              <a:rPr lang="en-US" sz="1100" b="1" i="0" u="none" strike="noStrike" cap="none" dirty="0">
                <a:solidFill>
                  <a:schemeClr val="dk1"/>
                </a:solidFill>
                <a:effectLst/>
                <a:latin typeface="Arial"/>
                <a:ea typeface="Arial"/>
                <a:cs typeface="Arial"/>
                <a:sym typeface="Arial"/>
              </a:rPr>
              <a:t>After doing this exercise, acknowledge the amount of expertise in the room and explain that we will be drawing on that throughout the day but we also don’t want to assume that everyone is operating with the same amount of knowledge.</a:t>
            </a:r>
          </a:p>
          <a:p>
            <a:pPr rtl="0" fontAlgn="base"/>
            <a:endParaRPr lang="en-US" sz="1100" b="1" i="0" u="none" strike="noStrike" cap="none" dirty="0">
              <a:solidFill>
                <a:schemeClr val="dk1"/>
              </a:solidFill>
              <a:effectLst/>
              <a:latin typeface="Arial"/>
              <a:ea typeface="Arial"/>
              <a:cs typeface="Arial"/>
              <a:sym typeface="Arial"/>
            </a:endParaRPr>
          </a:p>
          <a:p>
            <a:pPr rtl="0" fontAlgn="base"/>
            <a:r>
              <a:rPr lang="en-US" sz="1100" b="1" i="0" u="none" strike="noStrike" cap="none" dirty="0">
                <a:solidFill>
                  <a:schemeClr val="dk1"/>
                </a:solidFill>
                <a:effectLst/>
                <a:latin typeface="Arial"/>
                <a:ea typeface="Arial"/>
                <a:cs typeface="Arial"/>
                <a:sym typeface="Arial"/>
              </a:rPr>
              <a:t>Why do we introduce ourselves with our pronouns? Later we’ll be discussing ways you can model and practice protective factors, and we know one way to do this is to support an inclusive school environment.</a:t>
            </a:r>
          </a:p>
          <a:p>
            <a:pPr rtl="0" fontAlgn="base"/>
            <a:br>
              <a:rPr lang="en-US" b="0" dirty="0">
                <a:effectLst/>
              </a:rPr>
            </a:br>
            <a:r>
              <a:rPr lang="en-US" sz="1100" b="1" i="0" u="none" strike="noStrike" cap="none" dirty="0">
                <a:solidFill>
                  <a:schemeClr val="dk1"/>
                </a:solidFill>
                <a:effectLst/>
                <a:latin typeface="Arial"/>
                <a:ea typeface="Arial"/>
                <a:cs typeface="Arial"/>
                <a:sym typeface="Arial"/>
              </a:rPr>
              <a:t> Normalizing gender inclusivity (including gender expansive identities) by making it standard to say and not assume pronouns, is a low barrier way to do this! </a:t>
            </a:r>
          </a:p>
          <a:p>
            <a:pPr rtl="0" fontAlgn="base"/>
            <a:br>
              <a:rPr lang="en-US" b="0" dirty="0">
                <a:effectLst/>
              </a:rPr>
            </a:br>
            <a:r>
              <a:rPr lang="en-US" sz="1100" b="1" i="0" u="none" strike="noStrike" cap="none" dirty="0">
                <a:solidFill>
                  <a:schemeClr val="dk1"/>
                </a:solidFill>
                <a:effectLst/>
                <a:latin typeface="Arial"/>
                <a:ea typeface="Arial"/>
                <a:cs typeface="Arial"/>
                <a:sym typeface="Arial"/>
              </a:rPr>
              <a:t>Additionally, taking the time to address pronouns may help mark you as an adult who students can trust, especially if that student uses pronouns that are different than the ones that society “assigned” them. </a:t>
            </a:r>
          </a:p>
          <a:p>
            <a:pPr rtl="0" fontAlgn="base"/>
            <a:endParaRPr lang="en-US" sz="1100" b="1" i="0" u="none" strike="noStrike" cap="none" dirty="0">
              <a:solidFill>
                <a:schemeClr val="dk1"/>
              </a:solidFill>
              <a:effectLst/>
              <a:latin typeface="Arial"/>
              <a:ea typeface="Arial"/>
              <a:cs typeface="Arial"/>
              <a:sym typeface="Arial"/>
            </a:endParaRPr>
          </a:p>
          <a:p>
            <a:pPr rtl="0" fontAlgn="base"/>
            <a:r>
              <a:rPr lang="en-US" sz="1100" b="1" i="0" u="none" strike="noStrike" cap="none" dirty="0">
                <a:solidFill>
                  <a:schemeClr val="dk1"/>
                </a:solidFill>
                <a:effectLst/>
                <a:latin typeface="Arial"/>
                <a:ea typeface="Arial"/>
                <a:cs typeface="Arial"/>
                <a:sym typeface="Arial"/>
              </a:rPr>
              <a:t>While Intros are taking place, have one facilitator organize the stickies into similar themes to report back to group.</a:t>
            </a:r>
          </a:p>
        </p:txBody>
      </p:sp>
    </p:spTree>
    <p:extLst>
      <p:ext uri="{BB962C8B-B14F-4D97-AF65-F5344CB8AC3E}">
        <p14:creationId xmlns:p14="http://schemas.microsoft.com/office/powerpoint/2010/main" val="3882022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7: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indent="0">
              <a:lnSpc>
                <a:spcPct val="112500"/>
              </a:lnSpc>
            </a:pPr>
            <a:r>
              <a:rPr lang="en-US" sz="1300" dirty="0">
                <a:solidFill>
                  <a:srgbClr val="000000"/>
                </a:solidFill>
              </a:rPr>
              <a:t>While having a list can be helpful, there is often a thin line between developmentally expected behavior and potentially problematic behaviors. If you’re unsure, report behavior. Talking more openly about body parts, and gender helps children feel more empowered and in charge of their own bodies. </a:t>
            </a:r>
            <a:endParaRPr sz="1300" dirty="0">
              <a:solidFill>
                <a:srgbClr val="000000"/>
              </a:solidFill>
            </a:endParaRPr>
          </a:p>
          <a:p>
            <a:pPr marL="0" marR="0" lvl="0" indent="0" algn="l" rtl="0">
              <a:lnSpc>
                <a:spcPct val="112500"/>
              </a:lnSpc>
              <a:spcBef>
                <a:spcPts val="0"/>
              </a:spcBef>
              <a:spcAft>
                <a:spcPts val="0"/>
              </a:spcAft>
              <a:buNone/>
            </a:pPr>
            <a:endParaRPr sz="1300">
              <a:solidFill>
                <a:srgbClr val="000000"/>
              </a:solidFill>
            </a:endParaRPr>
          </a:p>
          <a:p>
            <a:pPr marL="0" marR="0" lvl="0" indent="0" algn="l" rtl="0">
              <a:lnSpc>
                <a:spcPct val="112500"/>
              </a:lnSpc>
              <a:spcBef>
                <a:spcPts val="0"/>
              </a:spcBef>
              <a:spcAft>
                <a:spcPts val="0"/>
              </a:spcAft>
              <a:buNone/>
            </a:pPr>
            <a:r>
              <a:rPr lang="en-US" sz="1300" dirty="0">
                <a:solidFill>
                  <a:srgbClr val="000000"/>
                </a:solidFill>
              </a:rPr>
              <a:t>Questions about the list? Anything that needs to be added?</a:t>
            </a:r>
            <a:endParaRPr sz="1300" dirty="0">
              <a:solidFill>
                <a:srgbClr val="000000"/>
              </a:solidFill>
            </a:endParaRPr>
          </a:p>
          <a:p>
            <a:pPr marL="0" marR="0" lvl="0" indent="0" algn="l" rtl="0">
              <a:lnSpc>
                <a:spcPct val="112500"/>
              </a:lnSpc>
              <a:spcBef>
                <a:spcPts val="0"/>
              </a:spcBef>
              <a:spcAft>
                <a:spcPts val="0"/>
              </a:spcAft>
              <a:buNone/>
            </a:pPr>
            <a:endParaRPr sz="1300">
              <a:solidFill>
                <a:srgbClr val="000000"/>
              </a:solidFill>
            </a:endParaRPr>
          </a:p>
          <a:p>
            <a:pPr marL="0" marR="0" lvl="0" indent="0" algn="l" rtl="0">
              <a:lnSpc>
                <a:spcPct val="112500"/>
              </a:lnSpc>
              <a:spcBef>
                <a:spcPts val="0"/>
              </a:spcBef>
              <a:spcAft>
                <a:spcPts val="0"/>
              </a:spcAft>
              <a:buNone/>
            </a:pPr>
            <a:r>
              <a:rPr lang="en-US" sz="1300" b="0" i="0" u="none" strike="noStrike" cap="none" dirty="0">
                <a:solidFill>
                  <a:srgbClr val="000000"/>
                </a:solidFill>
                <a:latin typeface="Arial"/>
                <a:ea typeface="Arial"/>
                <a:cs typeface="Arial"/>
                <a:sym typeface="Arial"/>
              </a:rPr>
              <a:t>Sources:</a:t>
            </a:r>
            <a:endParaRPr dirty="0"/>
          </a:p>
          <a:p>
            <a:pPr marL="0" marR="0" lvl="0" indent="0" algn="l" rtl="0">
              <a:lnSpc>
                <a:spcPct val="112500"/>
              </a:lnSpc>
              <a:spcBef>
                <a:spcPts val="276"/>
              </a:spcBef>
              <a:spcAft>
                <a:spcPts val="0"/>
              </a:spcAft>
              <a:buNone/>
            </a:pPr>
            <a:r>
              <a:rPr lang="en-US" sz="1300" b="0" i="0" u="none" strike="noStrike" cap="none" dirty="0">
                <a:solidFill>
                  <a:srgbClr val="000000"/>
                </a:solidFill>
                <a:latin typeface="Arial"/>
                <a:ea typeface="Arial"/>
                <a:cs typeface="Arial"/>
                <a:sym typeface="Arial"/>
              </a:rPr>
              <a:t>The Society of Obstetricians and </a:t>
            </a:r>
            <a:r>
              <a:rPr lang="en-US" sz="1300" b="0" i="0" u="none" strike="noStrike" cap="none" dirty="0" err="1">
                <a:solidFill>
                  <a:srgbClr val="000000"/>
                </a:solidFill>
                <a:latin typeface="Arial"/>
                <a:ea typeface="Arial"/>
                <a:cs typeface="Arial"/>
                <a:sym typeface="Arial"/>
              </a:rPr>
              <a:t>Gynaecologists</a:t>
            </a:r>
            <a:r>
              <a:rPr lang="en-US" sz="1300" b="0" i="0" u="none" strike="noStrike" cap="none" dirty="0">
                <a:solidFill>
                  <a:srgbClr val="000000"/>
                </a:solidFill>
                <a:latin typeface="Arial"/>
                <a:ea typeface="Arial"/>
                <a:cs typeface="Arial"/>
                <a:sym typeface="Arial"/>
              </a:rPr>
              <a:t> of Canada: </a:t>
            </a:r>
            <a:r>
              <a:rPr lang="en-US" sz="1300" b="0" i="0" u="sng" strike="noStrike" cap="none" dirty="0">
                <a:solidFill>
                  <a:srgbClr val="000000"/>
                </a:solidFill>
                <a:latin typeface="Arial"/>
                <a:ea typeface="Arial"/>
                <a:cs typeface="Arial"/>
                <a:sym typeface="Arial"/>
              </a:rPr>
              <a:t>www.sexualityandu.ca</a:t>
            </a:r>
            <a:endParaRPr dirty="0"/>
          </a:p>
          <a:p>
            <a:pPr marL="0" indent="0">
              <a:lnSpc>
                <a:spcPct val="112500"/>
              </a:lnSpc>
              <a:spcBef>
                <a:spcPts val="276"/>
              </a:spcBef>
            </a:pPr>
            <a:r>
              <a:rPr lang="en-US" sz="1300" b="0" i="0" u="none" strike="noStrike" cap="none" dirty="0">
                <a:solidFill>
                  <a:srgbClr val="000000"/>
                </a:solidFill>
                <a:latin typeface="Arial"/>
                <a:ea typeface="Arial"/>
                <a:cs typeface="Arial"/>
                <a:sym typeface="Arial"/>
              </a:rPr>
              <a:t>Advocates for Youth: </a:t>
            </a:r>
            <a:r>
              <a:rPr lang="en-US" sz="1300" b="0" i="0" u="sng" strike="noStrike" cap="none" dirty="0">
                <a:solidFill>
                  <a:srgbClr val="000000"/>
                </a:solidFill>
                <a:latin typeface="Arial"/>
                <a:ea typeface="Arial"/>
                <a:cs typeface="Arial"/>
                <a:sym typeface="Arial"/>
              </a:rPr>
              <a:t>www.advocatesforyouth.org</a:t>
            </a:r>
            <a:r>
              <a:rPr lang="en-US" sz="1300" dirty="0">
                <a:solidFill>
                  <a:srgbClr val="000000"/>
                </a:solidFill>
              </a:rPr>
              <a:t> </a:t>
            </a:r>
            <a:endParaRPr/>
          </a:p>
        </p:txBody>
      </p:sp>
    </p:spTree>
    <p:extLst>
      <p:ext uri="{BB962C8B-B14F-4D97-AF65-F5344CB8AC3E}">
        <p14:creationId xmlns:p14="http://schemas.microsoft.com/office/powerpoint/2010/main" val="1494988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7: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indent="0">
              <a:lnSpc>
                <a:spcPct val="112500"/>
              </a:lnSpc>
            </a:pPr>
            <a:r>
              <a:rPr lang="en-US" sz="1300" dirty="0">
                <a:solidFill>
                  <a:srgbClr val="000000"/>
                </a:solidFill>
              </a:rPr>
              <a:t>While having a list can be helpful, there is often a thin line between developmentally expected behavior and potentially problematic behaviors. If you’re unsure, report behavior. Talking more openly about body parts, and gender helps children feel more empowered and in charge of their own bodies. </a:t>
            </a:r>
            <a:endParaRPr sz="1300" dirty="0">
              <a:solidFill>
                <a:srgbClr val="000000"/>
              </a:solidFill>
            </a:endParaRPr>
          </a:p>
          <a:p>
            <a:pPr marL="0" marR="0" lvl="0" indent="0" algn="l" rtl="0">
              <a:lnSpc>
                <a:spcPct val="112500"/>
              </a:lnSpc>
              <a:spcBef>
                <a:spcPts val="0"/>
              </a:spcBef>
              <a:spcAft>
                <a:spcPts val="0"/>
              </a:spcAft>
              <a:buNone/>
            </a:pPr>
            <a:endParaRPr sz="1300">
              <a:solidFill>
                <a:srgbClr val="000000"/>
              </a:solidFill>
            </a:endParaRPr>
          </a:p>
          <a:p>
            <a:pPr marL="0" marR="0" lvl="0" indent="0" algn="l" rtl="0">
              <a:lnSpc>
                <a:spcPct val="112500"/>
              </a:lnSpc>
              <a:spcBef>
                <a:spcPts val="0"/>
              </a:spcBef>
              <a:spcAft>
                <a:spcPts val="0"/>
              </a:spcAft>
              <a:buNone/>
            </a:pPr>
            <a:r>
              <a:rPr lang="en-US" sz="1300" dirty="0">
                <a:solidFill>
                  <a:srgbClr val="000000"/>
                </a:solidFill>
              </a:rPr>
              <a:t>Questions about the list? Anything that needs to be added?</a:t>
            </a:r>
            <a:endParaRPr sz="1300" dirty="0">
              <a:solidFill>
                <a:srgbClr val="000000"/>
              </a:solidFill>
            </a:endParaRPr>
          </a:p>
          <a:p>
            <a:pPr marL="0" marR="0" lvl="0" indent="0" algn="l" rtl="0">
              <a:lnSpc>
                <a:spcPct val="112500"/>
              </a:lnSpc>
              <a:spcBef>
                <a:spcPts val="0"/>
              </a:spcBef>
              <a:spcAft>
                <a:spcPts val="0"/>
              </a:spcAft>
              <a:buNone/>
            </a:pPr>
            <a:endParaRPr sz="1300">
              <a:solidFill>
                <a:srgbClr val="000000"/>
              </a:solidFill>
            </a:endParaRPr>
          </a:p>
          <a:p>
            <a:pPr marL="0" marR="0" lvl="0" indent="0" algn="l" rtl="0">
              <a:lnSpc>
                <a:spcPct val="112500"/>
              </a:lnSpc>
              <a:spcBef>
                <a:spcPts val="0"/>
              </a:spcBef>
              <a:spcAft>
                <a:spcPts val="0"/>
              </a:spcAft>
              <a:buNone/>
            </a:pPr>
            <a:r>
              <a:rPr lang="en-US" sz="1300" b="0" i="0" u="none" strike="noStrike" cap="none" dirty="0">
                <a:solidFill>
                  <a:srgbClr val="000000"/>
                </a:solidFill>
                <a:latin typeface="Arial"/>
                <a:ea typeface="Arial"/>
                <a:cs typeface="Arial"/>
                <a:sym typeface="Arial"/>
              </a:rPr>
              <a:t>Sources:</a:t>
            </a:r>
            <a:endParaRPr dirty="0"/>
          </a:p>
          <a:p>
            <a:pPr marL="0" marR="0" lvl="0" indent="0" algn="l" rtl="0">
              <a:lnSpc>
                <a:spcPct val="112500"/>
              </a:lnSpc>
              <a:spcBef>
                <a:spcPts val="276"/>
              </a:spcBef>
              <a:spcAft>
                <a:spcPts val="0"/>
              </a:spcAft>
              <a:buNone/>
            </a:pPr>
            <a:r>
              <a:rPr lang="en-US" sz="1300" b="0" i="0" u="none" strike="noStrike" cap="none" dirty="0">
                <a:solidFill>
                  <a:srgbClr val="000000"/>
                </a:solidFill>
                <a:latin typeface="Arial"/>
                <a:ea typeface="Arial"/>
                <a:cs typeface="Arial"/>
                <a:sym typeface="Arial"/>
              </a:rPr>
              <a:t>The Society of Obstetricians and </a:t>
            </a:r>
            <a:r>
              <a:rPr lang="en-US" sz="1300" b="0" i="0" u="none" strike="noStrike" cap="none" dirty="0" err="1">
                <a:solidFill>
                  <a:srgbClr val="000000"/>
                </a:solidFill>
                <a:latin typeface="Arial"/>
                <a:ea typeface="Arial"/>
                <a:cs typeface="Arial"/>
                <a:sym typeface="Arial"/>
              </a:rPr>
              <a:t>Gynaecologists</a:t>
            </a:r>
            <a:r>
              <a:rPr lang="en-US" sz="1300" b="0" i="0" u="none" strike="noStrike" cap="none" dirty="0">
                <a:solidFill>
                  <a:srgbClr val="000000"/>
                </a:solidFill>
                <a:latin typeface="Arial"/>
                <a:ea typeface="Arial"/>
                <a:cs typeface="Arial"/>
                <a:sym typeface="Arial"/>
              </a:rPr>
              <a:t> of Canada: </a:t>
            </a:r>
            <a:r>
              <a:rPr lang="en-US" sz="1300" b="0" i="0" u="sng" strike="noStrike" cap="none" dirty="0">
                <a:solidFill>
                  <a:srgbClr val="000000"/>
                </a:solidFill>
                <a:latin typeface="Arial"/>
                <a:ea typeface="Arial"/>
                <a:cs typeface="Arial"/>
                <a:sym typeface="Arial"/>
              </a:rPr>
              <a:t>www.sexualityandu.ca</a:t>
            </a:r>
            <a:endParaRPr dirty="0"/>
          </a:p>
          <a:p>
            <a:pPr marL="0" indent="0">
              <a:lnSpc>
                <a:spcPct val="112500"/>
              </a:lnSpc>
              <a:spcBef>
                <a:spcPts val="276"/>
              </a:spcBef>
            </a:pPr>
            <a:r>
              <a:rPr lang="en-US" sz="1300" b="0" i="0" u="none" strike="noStrike" cap="none" dirty="0">
                <a:solidFill>
                  <a:srgbClr val="000000"/>
                </a:solidFill>
                <a:latin typeface="Arial"/>
                <a:ea typeface="Arial"/>
                <a:cs typeface="Arial"/>
                <a:sym typeface="Arial"/>
              </a:rPr>
              <a:t>Advocates for Youth: </a:t>
            </a:r>
            <a:r>
              <a:rPr lang="en-US" sz="1300" b="0" i="0" u="sng" strike="noStrike" cap="none" dirty="0">
                <a:solidFill>
                  <a:srgbClr val="000000"/>
                </a:solidFill>
                <a:latin typeface="Arial"/>
                <a:ea typeface="Arial"/>
                <a:cs typeface="Arial"/>
                <a:sym typeface="Arial"/>
              </a:rPr>
              <a:t>www.advocatesforyouth.org</a:t>
            </a:r>
            <a:r>
              <a:rPr lang="en-US" sz="1300" dirty="0">
                <a:solidFill>
                  <a:srgbClr val="000000"/>
                </a:solidFill>
              </a:rPr>
              <a:t> </a:t>
            </a:r>
            <a:endParaRPr/>
          </a:p>
        </p:txBody>
      </p:sp>
    </p:spTree>
    <p:extLst>
      <p:ext uri="{BB962C8B-B14F-4D97-AF65-F5344CB8AC3E}">
        <p14:creationId xmlns:p14="http://schemas.microsoft.com/office/powerpoint/2010/main" val="2075699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8: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lvl="0" indent="0" algn="l" rtl="0">
              <a:lnSpc>
                <a:spcPct val="112500"/>
              </a:lnSpc>
              <a:spcBef>
                <a:spcPts val="0"/>
              </a:spcBef>
              <a:spcAft>
                <a:spcPts val="0"/>
              </a:spcAft>
              <a:buNone/>
            </a:pPr>
            <a:r>
              <a:rPr lang="en-US" sz="1300">
                <a:solidFill>
                  <a:srgbClr val="000000"/>
                </a:solidFill>
              </a:rPr>
              <a:t>While having a list can be helpful, there is often a thin line between developmentally expected behavior and potentially problematic behaviors. If you’re unsure, report behavior. </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9: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lvl="0" indent="0" algn="l" rtl="0">
              <a:lnSpc>
                <a:spcPct val="112500"/>
              </a:lnSpc>
              <a:spcBef>
                <a:spcPts val="0"/>
              </a:spcBef>
              <a:spcAft>
                <a:spcPts val="0"/>
              </a:spcAft>
              <a:buNone/>
            </a:pPr>
            <a:r>
              <a:rPr lang="en-US" sz="1300" dirty="0">
                <a:solidFill>
                  <a:srgbClr val="000000"/>
                </a:solidFill>
              </a:rPr>
              <a:t>While having a list can be helpful, there is often a thin line between developmentally expected behavior and potentially problematic behaviors. If you’re unsure, report behavior. </a:t>
            </a:r>
          </a:p>
          <a:p>
            <a:pPr marL="0" lvl="0" indent="0" algn="l" rtl="0">
              <a:lnSpc>
                <a:spcPct val="112500"/>
              </a:lnSpc>
              <a:spcBef>
                <a:spcPts val="0"/>
              </a:spcBef>
              <a:spcAft>
                <a:spcPts val="0"/>
              </a:spcAft>
              <a:buNone/>
            </a:pPr>
            <a:endParaRPr lang="en-US" sz="1300" dirty="0">
              <a:solidFill>
                <a:srgbClr val="000000"/>
              </a:solidFill>
            </a:endParaRPr>
          </a:p>
          <a:p>
            <a:pPr marL="0" lvl="0" indent="0" algn="l" rtl="0">
              <a:lnSpc>
                <a:spcPct val="112500"/>
              </a:lnSpc>
              <a:spcBef>
                <a:spcPts val="0"/>
              </a:spcBef>
              <a:spcAft>
                <a:spcPts val="0"/>
              </a:spcAft>
              <a:buNone/>
            </a:pPr>
            <a:r>
              <a:rPr lang="en-US" sz="1300" dirty="0">
                <a:solidFill>
                  <a:srgbClr val="000000"/>
                </a:solidFill>
              </a:rPr>
              <a:t>It is important to remember that just because you see a student exhibiting these behaviors, it doesn’t’ always mean they are experiencing CSA. These signs and behaviors can be result of various forms of trauma.</a:t>
            </a:r>
            <a:endParaRPr sz="1300" dirty="0">
              <a:solidFill>
                <a:srgbClr val="000000"/>
              </a:solidFill>
            </a:endParaRPr>
          </a:p>
          <a:p>
            <a:pPr marL="0" lvl="0" indent="0" algn="l" rtl="0">
              <a:lnSpc>
                <a:spcPct val="112500"/>
              </a:lnSpc>
              <a:spcBef>
                <a:spcPts val="0"/>
              </a:spcBef>
              <a:spcAft>
                <a:spcPts val="0"/>
              </a:spcAft>
              <a:buNone/>
            </a:pPr>
            <a:endParaRPr sz="1300" dirty="0">
              <a:solidFill>
                <a:srgbClr val="000000"/>
              </a:solidFill>
            </a:endParaRPr>
          </a:p>
          <a:p>
            <a:pPr marL="0" lvl="0" indent="0" algn="l" rtl="0">
              <a:lnSpc>
                <a:spcPct val="112500"/>
              </a:lnSpc>
              <a:spcBef>
                <a:spcPts val="0"/>
              </a:spcBef>
              <a:spcAft>
                <a:spcPts val="0"/>
              </a:spcAft>
              <a:buNone/>
            </a:pPr>
            <a:r>
              <a:rPr lang="en-US" sz="1300" dirty="0">
                <a:solidFill>
                  <a:srgbClr val="000000"/>
                </a:solidFill>
              </a:rPr>
              <a:t>Questions about the list? Anything that needs to be added?</a:t>
            </a:r>
            <a:endParaRPr sz="1300"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43cc82fe5f_1_27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43cc82fe5f_1_275:notes"/>
          <p:cNvSpPr txBox="1">
            <a:spLocks noGrp="1"/>
          </p:cNvSpPr>
          <p:nvPr>
            <p:ph type="body" idx="1"/>
          </p:nvPr>
        </p:nvSpPr>
        <p:spPr>
          <a:xfrm>
            <a:off x="702310" y="4421823"/>
            <a:ext cx="5618400" cy="4189200"/>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b="1" dirty="0"/>
              <a:t>Responding to Sexual Behaviors (10 minutes)</a:t>
            </a:r>
          </a:p>
          <a:p>
            <a:pPr marL="0" marR="0" lvl="0" indent="0" algn="l" rtl="0">
              <a:spcBef>
                <a:spcPts val="0"/>
              </a:spcBef>
              <a:spcAft>
                <a:spcPts val="0"/>
              </a:spcAft>
              <a:buNone/>
            </a:pPr>
            <a:endParaRPr lang="en-US" sz="1100" b="1" i="0" u="none" strike="noStrike" cap="none" dirty="0">
              <a:solidFill>
                <a:schemeClr val="dk1"/>
              </a:solidFill>
            </a:endParaRPr>
          </a:p>
          <a:p>
            <a:pPr marL="0" marR="0" lvl="0" indent="0" algn="l" rtl="0">
              <a:spcBef>
                <a:spcPts val="0"/>
              </a:spcBef>
              <a:spcAft>
                <a:spcPts val="0"/>
              </a:spcAft>
              <a:buNone/>
            </a:pPr>
            <a:r>
              <a:rPr lang="en-US" sz="1100" b="1" i="0" u="none" strike="noStrike" cap="none" dirty="0">
                <a:solidFill>
                  <a:schemeClr val="dk1"/>
                </a:solidFill>
              </a:rPr>
              <a:t>Just a reminder, this is hard. Even for those who have been receiving disclosures for years find this hard. You are never in this alone – know your school’s protocol and the resources you have available to you.</a:t>
            </a:r>
            <a:endParaRPr sz="1100" b="1" i="0" u="none" strike="noStrike" cap="none" dirty="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43cc82fe5f_1_27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43cc82fe5f_1_279:notes"/>
          <p:cNvSpPr txBox="1">
            <a:spLocks noGrp="1"/>
          </p:cNvSpPr>
          <p:nvPr>
            <p:ph type="body" idx="1"/>
          </p:nvPr>
        </p:nvSpPr>
        <p:spPr>
          <a:xfrm>
            <a:off x="702310" y="4421823"/>
            <a:ext cx="5618400" cy="4189200"/>
          </a:xfrm>
          <a:prstGeom prst="rect">
            <a:avLst/>
          </a:prstGeom>
          <a:noFill/>
          <a:ln>
            <a:noFill/>
          </a:ln>
        </p:spPr>
        <p:txBody>
          <a:bodyPr spcFirstLastPara="1" wrap="square" lIns="83950" tIns="83950" rIns="83950" bIns="83950" anchor="t" anchorCtr="0">
            <a:noAutofit/>
          </a:bodyPr>
          <a:lstStyle/>
          <a:p>
            <a:pPr marL="0" marR="0" lvl="0" indent="0" algn="l" rtl="0">
              <a:lnSpc>
                <a:spcPct val="112500"/>
              </a:lnSpc>
              <a:spcBef>
                <a:spcPts val="276"/>
              </a:spcBef>
              <a:spcAft>
                <a:spcPts val="0"/>
              </a:spcAft>
              <a:buNone/>
            </a:pPr>
            <a:r>
              <a:rPr lang="en-US">
                <a:solidFill>
                  <a:srgbClr val="000000"/>
                </a:solidFill>
              </a:rPr>
              <a:t>Here are some words to use when responding to a behavior or interaction that model for the child a way of communicating that is </a:t>
            </a:r>
            <a:r>
              <a:rPr lang="en-US" i="1">
                <a:solidFill>
                  <a:srgbClr val="000000"/>
                </a:solidFill>
              </a:rPr>
              <a:t>clear</a:t>
            </a:r>
            <a:r>
              <a:rPr lang="en-US">
                <a:solidFill>
                  <a:srgbClr val="000000"/>
                </a:solidFill>
              </a:rPr>
              <a:t> and helps children learn </a:t>
            </a:r>
            <a:r>
              <a:rPr lang="en-US" i="1">
                <a:solidFill>
                  <a:srgbClr val="000000"/>
                </a:solidFill>
              </a:rPr>
              <a:t>empathy</a:t>
            </a:r>
            <a:r>
              <a:rPr lang="en-US">
                <a:solidFill>
                  <a:srgbClr val="000000"/>
                </a:solidFill>
              </a:rPr>
              <a:t> and </a:t>
            </a:r>
            <a:r>
              <a:rPr lang="en-US" i="1">
                <a:solidFill>
                  <a:srgbClr val="000000"/>
                </a:solidFill>
              </a:rPr>
              <a:t>accountability</a:t>
            </a:r>
            <a:r>
              <a:rPr lang="en-US">
                <a:solidFill>
                  <a:srgbClr val="000000"/>
                </a:solidFill>
              </a:rPr>
              <a:t> for their behavior. Remember, </a:t>
            </a:r>
            <a:r>
              <a:rPr lang="en-US" b="1">
                <a:solidFill>
                  <a:srgbClr val="000000"/>
                </a:solidFill>
              </a:rPr>
              <a:t>remain calm</a:t>
            </a:r>
            <a:r>
              <a:rPr lang="en-US">
                <a:solidFill>
                  <a:srgbClr val="000000"/>
                </a:solidFill>
              </a:rPr>
              <a:t> and continue to assess the situation.</a:t>
            </a:r>
            <a:r>
              <a:rPr lang="en-US" b="1">
                <a:solidFill>
                  <a:srgbClr val="000000"/>
                </a:solidFill>
              </a:rPr>
              <a:t> </a:t>
            </a:r>
            <a:r>
              <a:rPr lang="en-US">
                <a:solidFill>
                  <a:srgbClr val="000000"/>
                </a:solidFill>
              </a:rPr>
              <a:t>Depending on the behavior, calmly </a:t>
            </a:r>
            <a:r>
              <a:rPr lang="en-US" b="1">
                <a:solidFill>
                  <a:srgbClr val="000000"/>
                </a:solidFill>
              </a:rPr>
              <a:t>redirect</a:t>
            </a:r>
            <a:r>
              <a:rPr lang="en-US">
                <a:solidFill>
                  <a:srgbClr val="000000"/>
                </a:solidFill>
              </a:rPr>
              <a:t> when you can. </a:t>
            </a:r>
            <a:endParaRPr>
              <a:solidFill>
                <a:srgbClr val="000000"/>
              </a:solidFill>
            </a:endParaRPr>
          </a:p>
          <a:p>
            <a:pPr marL="0" marR="0" lvl="0" indent="0" algn="l" rtl="0">
              <a:lnSpc>
                <a:spcPct val="112500"/>
              </a:lnSpc>
              <a:spcBef>
                <a:spcPts val="276"/>
              </a:spcBef>
              <a:spcAft>
                <a:spcPts val="0"/>
              </a:spcAft>
              <a:buNone/>
            </a:pPr>
            <a:endParaRPr>
              <a:solidFill>
                <a:srgbClr val="000000"/>
              </a:solidFill>
            </a:endParaRPr>
          </a:p>
          <a:p>
            <a:pPr marL="0" lvl="0" indent="0" algn="l" rtl="0">
              <a:lnSpc>
                <a:spcPct val="112500"/>
              </a:lnSpc>
              <a:spcBef>
                <a:spcPts val="276"/>
              </a:spcBef>
              <a:spcAft>
                <a:spcPts val="0"/>
              </a:spcAft>
              <a:buNone/>
            </a:pPr>
            <a:r>
              <a:rPr lang="en-US" sz="1200">
                <a:solidFill>
                  <a:srgbClr val="000000"/>
                </a:solidFill>
                <a:latin typeface="Times New Roman"/>
                <a:ea typeface="Times New Roman"/>
                <a:cs typeface="Times New Roman"/>
                <a:sym typeface="Times New Roman"/>
              </a:rPr>
              <a:t>1. MODEL COMMUNICATION: Be clear and direct. Label the behavior for the child</a:t>
            </a:r>
            <a:endParaRPr sz="1200">
              <a:solidFill>
                <a:srgbClr val="000000"/>
              </a:solidFill>
              <a:latin typeface="Times New Roman"/>
              <a:ea typeface="Times New Roman"/>
              <a:cs typeface="Times New Roman"/>
              <a:sym typeface="Times New Roman"/>
            </a:endParaRPr>
          </a:p>
          <a:p>
            <a:pPr marL="0" lvl="0" indent="0" algn="l" rtl="0">
              <a:lnSpc>
                <a:spcPct val="112500"/>
              </a:lnSpc>
              <a:spcBef>
                <a:spcPts val="276"/>
              </a:spcBef>
              <a:spcAft>
                <a:spcPts val="0"/>
              </a:spcAft>
              <a:buNone/>
            </a:pPr>
            <a:r>
              <a:rPr lang="en-US" sz="1200">
                <a:solidFill>
                  <a:srgbClr val="000000"/>
                </a:solidFill>
                <a:latin typeface="Times New Roman"/>
                <a:ea typeface="Times New Roman"/>
                <a:cs typeface="Times New Roman"/>
                <a:sym typeface="Times New Roman"/>
              </a:rPr>
              <a:t>2. FOSTER EMPATHY: Respond from a personal place and label your feeling (or another’s)</a:t>
            </a:r>
            <a:endParaRPr sz="1200">
              <a:solidFill>
                <a:srgbClr val="000000"/>
              </a:solidFill>
              <a:latin typeface="Times New Roman"/>
              <a:ea typeface="Times New Roman"/>
              <a:cs typeface="Times New Roman"/>
              <a:sym typeface="Times New Roman"/>
            </a:endParaRPr>
          </a:p>
          <a:p>
            <a:pPr marL="0" lvl="0" indent="0" algn="l" rtl="0">
              <a:lnSpc>
                <a:spcPct val="112500"/>
              </a:lnSpc>
              <a:spcBef>
                <a:spcPts val="276"/>
              </a:spcBef>
              <a:spcAft>
                <a:spcPts val="0"/>
              </a:spcAft>
              <a:buNone/>
            </a:pPr>
            <a:r>
              <a:rPr lang="en-US" sz="1200">
                <a:solidFill>
                  <a:srgbClr val="000000"/>
                </a:solidFill>
                <a:latin typeface="Times New Roman"/>
                <a:ea typeface="Times New Roman"/>
                <a:cs typeface="Times New Roman"/>
                <a:sym typeface="Times New Roman"/>
              </a:rPr>
              <a:t>3. PROMOTE ACCOUNTABILITY:  If needed, ask clarifying open ended questions. Then, set an appropriate limit, rule or expectation to promote the child’s responsibility for their behavior</a:t>
            </a:r>
            <a:endParaRPr sz="1200">
              <a:solidFill>
                <a:srgbClr val="000000"/>
              </a:solidFill>
              <a:latin typeface="Times New Roman"/>
              <a:ea typeface="Times New Roman"/>
              <a:cs typeface="Times New Roman"/>
              <a:sym typeface="Times New Roman"/>
            </a:endParaRPr>
          </a:p>
          <a:p>
            <a:pPr marL="0" marR="0" lvl="0" indent="0" algn="l" rtl="0">
              <a:lnSpc>
                <a:spcPct val="112500"/>
              </a:lnSpc>
              <a:spcBef>
                <a:spcPts val="276"/>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12500"/>
              </a:lnSpc>
              <a:spcBef>
                <a:spcPts val="276"/>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12500"/>
              </a:lnSpc>
              <a:spcBef>
                <a:spcPts val="276"/>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12500"/>
              </a:lnSpc>
              <a:spcBef>
                <a:spcPts val="276"/>
              </a:spcBef>
              <a:spcAft>
                <a:spcPts val="0"/>
              </a:spcAft>
              <a:buNone/>
            </a:pPr>
            <a:endParaRPr>
              <a:solidFill>
                <a:srgbClr val="000000"/>
              </a:solidFill>
            </a:endParaRPr>
          </a:p>
          <a:p>
            <a:pPr marL="0" marR="0" lvl="0" indent="0" algn="l" rtl="0">
              <a:lnSpc>
                <a:spcPct val="112500"/>
              </a:lnSpc>
              <a:spcBef>
                <a:spcPts val="276"/>
              </a:spcBef>
              <a:spcAft>
                <a:spcPts val="0"/>
              </a:spcAft>
              <a:buNone/>
            </a:pPr>
            <a:endParaRPr sz="13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21: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lnSpc>
                <a:spcPct val="112500"/>
              </a:lnSpc>
              <a:spcBef>
                <a:spcPts val="276"/>
              </a:spcBef>
              <a:spcAft>
                <a:spcPts val="0"/>
              </a:spcAft>
              <a:buNone/>
            </a:pPr>
            <a:r>
              <a:rPr lang="en-US">
                <a:solidFill>
                  <a:srgbClr val="000000"/>
                </a:solidFill>
              </a:rPr>
              <a:t>Here are some words to use when responding to a behavior or interaction that model for the child a way of communicating that is </a:t>
            </a:r>
            <a:r>
              <a:rPr lang="en-US" i="1">
                <a:solidFill>
                  <a:srgbClr val="000000"/>
                </a:solidFill>
              </a:rPr>
              <a:t>clear</a:t>
            </a:r>
            <a:r>
              <a:rPr lang="en-US">
                <a:solidFill>
                  <a:srgbClr val="000000"/>
                </a:solidFill>
              </a:rPr>
              <a:t> and helps children learn </a:t>
            </a:r>
            <a:r>
              <a:rPr lang="en-US" i="1">
                <a:solidFill>
                  <a:srgbClr val="000000"/>
                </a:solidFill>
              </a:rPr>
              <a:t>empathy</a:t>
            </a:r>
            <a:r>
              <a:rPr lang="en-US">
                <a:solidFill>
                  <a:srgbClr val="000000"/>
                </a:solidFill>
              </a:rPr>
              <a:t> and </a:t>
            </a:r>
            <a:r>
              <a:rPr lang="en-US" i="1">
                <a:solidFill>
                  <a:srgbClr val="000000"/>
                </a:solidFill>
              </a:rPr>
              <a:t>accountability</a:t>
            </a:r>
            <a:r>
              <a:rPr lang="en-US">
                <a:solidFill>
                  <a:srgbClr val="000000"/>
                </a:solidFill>
              </a:rPr>
              <a:t> for their behavior. Remember, </a:t>
            </a:r>
            <a:r>
              <a:rPr lang="en-US" b="1">
                <a:solidFill>
                  <a:srgbClr val="000000"/>
                </a:solidFill>
              </a:rPr>
              <a:t>remain calm</a:t>
            </a:r>
            <a:r>
              <a:rPr lang="en-US">
                <a:solidFill>
                  <a:srgbClr val="000000"/>
                </a:solidFill>
              </a:rPr>
              <a:t> and continue to assess the situation.</a:t>
            </a:r>
            <a:r>
              <a:rPr lang="en-US" b="1">
                <a:solidFill>
                  <a:srgbClr val="000000"/>
                </a:solidFill>
              </a:rPr>
              <a:t> </a:t>
            </a:r>
            <a:r>
              <a:rPr lang="en-US">
                <a:solidFill>
                  <a:srgbClr val="000000"/>
                </a:solidFill>
              </a:rPr>
              <a:t>Depending on the behavior, calmly </a:t>
            </a:r>
            <a:r>
              <a:rPr lang="en-US" b="1">
                <a:solidFill>
                  <a:srgbClr val="000000"/>
                </a:solidFill>
              </a:rPr>
              <a:t>redirect</a:t>
            </a:r>
            <a:r>
              <a:rPr lang="en-US">
                <a:solidFill>
                  <a:srgbClr val="000000"/>
                </a:solidFill>
              </a:rPr>
              <a:t> when you can. </a:t>
            </a:r>
            <a:endParaRPr>
              <a:solidFill>
                <a:srgbClr val="000000"/>
              </a:solidFill>
            </a:endParaRPr>
          </a:p>
          <a:p>
            <a:pPr marL="0" marR="0" lvl="0" indent="0" algn="l" rtl="0">
              <a:lnSpc>
                <a:spcPct val="112500"/>
              </a:lnSpc>
              <a:spcBef>
                <a:spcPts val="276"/>
              </a:spcBef>
              <a:spcAft>
                <a:spcPts val="0"/>
              </a:spcAft>
              <a:buNone/>
            </a:pPr>
            <a:endParaRPr>
              <a:solidFill>
                <a:srgbClr val="000000"/>
              </a:solidFill>
            </a:endParaRPr>
          </a:p>
          <a:p>
            <a:pPr marL="0" lvl="0" indent="0" algn="l" rtl="0">
              <a:lnSpc>
                <a:spcPct val="112500"/>
              </a:lnSpc>
              <a:spcBef>
                <a:spcPts val="276"/>
              </a:spcBef>
              <a:spcAft>
                <a:spcPts val="0"/>
              </a:spcAft>
              <a:buNone/>
            </a:pPr>
            <a:r>
              <a:rPr lang="en-US" sz="1200">
                <a:solidFill>
                  <a:srgbClr val="000000"/>
                </a:solidFill>
                <a:latin typeface="Times New Roman"/>
                <a:ea typeface="Times New Roman"/>
                <a:cs typeface="Times New Roman"/>
                <a:sym typeface="Times New Roman"/>
              </a:rPr>
              <a:t>1. MODEL COMMUNICATION: Be clear and direct. Label the behavior for the child</a:t>
            </a:r>
            <a:endParaRPr sz="1200">
              <a:solidFill>
                <a:srgbClr val="000000"/>
              </a:solidFill>
              <a:latin typeface="Times New Roman"/>
              <a:ea typeface="Times New Roman"/>
              <a:cs typeface="Times New Roman"/>
              <a:sym typeface="Times New Roman"/>
            </a:endParaRPr>
          </a:p>
          <a:p>
            <a:pPr marL="0" lvl="0" indent="0" algn="l" rtl="0">
              <a:lnSpc>
                <a:spcPct val="112500"/>
              </a:lnSpc>
              <a:spcBef>
                <a:spcPts val="276"/>
              </a:spcBef>
              <a:spcAft>
                <a:spcPts val="0"/>
              </a:spcAft>
              <a:buNone/>
            </a:pPr>
            <a:r>
              <a:rPr lang="en-US" sz="1200">
                <a:solidFill>
                  <a:srgbClr val="000000"/>
                </a:solidFill>
                <a:latin typeface="Times New Roman"/>
                <a:ea typeface="Times New Roman"/>
                <a:cs typeface="Times New Roman"/>
                <a:sym typeface="Times New Roman"/>
              </a:rPr>
              <a:t>2. FOSTER EMPATHY: Respond from a personal place and label your feeling (or another’s)</a:t>
            </a:r>
            <a:endParaRPr sz="1200">
              <a:solidFill>
                <a:srgbClr val="000000"/>
              </a:solidFill>
              <a:latin typeface="Times New Roman"/>
              <a:ea typeface="Times New Roman"/>
              <a:cs typeface="Times New Roman"/>
              <a:sym typeface="Times New Roman"/>
            </a:endParaRPr>
          </a:p>
          <a:p>
            <a:pPr marL="0" lvl="0" indent="0" algn="l" rtl="0">
              <a:lnSpc>
                <a:spcPct val="112500"/>
              </a:lnSpc>
              <a:spcBef>
                <a:spcPts val="276"/>
              </a:spcBef>
              <a:spcAft>
                <a:spcPts val="0"/>
              </a:spcAft>
              <a:buNone/>
            </a:pPr>
            <a:r>
              <a:rPr lang="en-US" sz="1200">
                <a:solidFill>
                  <a:srgbClr val="000000"/>
                </a:solidFill>
                <a:latin typeface="Times New Roman"/>
                <a:ea typeface="Times New Roman"/>
                <a:cs typeface="Times New Roman"/>
                <a:sym typeface="Times New Roman"/>
              </a:rPr>
              <a:t>3. PROMOTE ACCOUNTABILITY:  If needed, ask clarifying open ended questions. Then, set an appropriate limit, rule or expectation to promote the child’s responsibility for their behavior</a:t>
            </a:r>
            <a:endParaRPr sz="1200">
              <a:solidFill>
                <a:srgbClr val="000000"/>
              </a:solidFill>
              <a:latin typeface="Times New Roman"/>
              <a:ea typeface="Times New Roman"/>
              <a:cs typeface="Times New Roman"/>
              <a:sym typeface="Times New Roman"/>
            </a:endParaRPr>
          </a:p>
          <a:p>
            <a:pPr marL="0" marR="0" lvl="0" indent="0" algn="l" rtl="0">
              <a:lnSpc>
                <a:spcPct val="112500"/>
              </a:lnSpc>
              <a:spcBef>
                <a:spcPts val="276"/>
              </a:spcBef>
              <a:spcAft>
                <a:spcPts val="0"/>
              </a:spcAft>
              <a:buNone/>
            </a:pPr>
            <a:endParaRPr sz="1200">
              <a:solidFill>
                <a:srgbClr val="000000"/>
              </a:solidFill>
              <a:latin typeface="Times New Roman"/>
              <a:ea typeface="Times New Roman"/>
              <a:cs typeface="Times New Roman"/>
              <a:sym typeface="Times New Roman"/>
            </a:endParaRPr>
          </a:p>
          <a:p>
            <a:pPr marL="0" indent="0">
              <a:lnSpc>
                <a:spcPct val="112500"/>
              </a:lnSpc>
              <a:spcBef>
                <a:spcPts val="276"/>
              </a:spcBef>
            </a:pPr>
            <a:r>
              <a:rPr lang="en-US"/>
              <a:t>Healthy communication • Talking openly and honestly sends the message that their bodies are special and their own, nothing to be ashamed or embarrassed about. • This knowledge gives children the correct language for understanding their bodies, asking questions and telling about any behavior that could lead to sexual abuse</a:t>
            </a:r>
            <a:endParaRPr/>
          </a:p>
          <a:p>
            <a:pPr marL="0" marR="0" lvl="0" indent="0" algn="l" rtl="0">
              <a:lnSpc>
                <a:spcPct val="112500"/>
              </a:lnSpc>
              <a:spcBef>
                <a:spcPts val="276"/>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12500"/>
              </a:lnSpc>
              <a:spcBef>
                <a:spcPts val="276"/>
              </a:spcBef>
              <a:spcAft>
                <a:spcPts val="0"/>
              </a:spcAft>
              <a:buNone/>
            </a:pPr>
            <a:endParaRPr>
              <a:solidFill>
                <a:srgbClr val="000000"/>
              </a:solidFill>
            </a:endParaRPr>
          </a:p>
          <a:p>
            <a:pPr marL="0" marR="0" lvl="0" indent="0" algn="l" rtl="0">
              <a:lnSpc>
                <a:spcPct val="112500"/>
              </a:lnSpc>
              <a:spcBef>
                <a:spcPts val="276"/>
              </a:spcBef>
              <a:spcAft>
                <a:spcPts val="0"/>
              </a:spcAft>
              <a:buNone/>
            </a:pPr>
            <a:endParaRPr sz="1300">
              <a:solidFill>
                <a:srgbClr val="000000"/>
              </a:solidFill>
            </a:endParaRPr>
          </a:p>
        </p:txBody>
      </p:sp>
    </p:spTree>
    <p:extLst>
      <p:ext uri="{BB962C8B-B14F-4D97-AF65-F5344CB8AC3E}">
        <p14:creationId xmlns:p14="http://schemas.microsoft.com/office/powerpoint/2010/main" val="1147574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21: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lnSpc>
                <a:spcPct val="112500"/>
              </a:lnSpc>
              <a:spcBef>
                <a:spcPts val="276"/>
              </a:spcBef>
              <a:spcAft>
                <a:spcPts val="0"/>
              </a:spcAft>
              <a:buNone/>
            </a:pPr>
            <a:r>
              <a:rPr lang="en-US">
                <a:solidFill>
                  <a:srgbClr val="000000"/>
                </a:solidFill>
              </a:rPr>
              <a:t>Here are some words to use when responding to a behavior or interaction that model for the child a way of communicating that is </a:t>
            </a:r>
            <a:r>
              <a:rPr lang="en-US" i="1">
                <a:solidFill>
                  <a:srgbClr val="000000"/>
                </a:solidFill>
              </a:rPr>
              <a:t>clear</a:t>
            </a:r>
            <a:r>
              <a:rPr lang="en-US">
                <a:solidFill>
                  <a:srgbClr val="000000"/>
                </a:solidFill>
              </a:rPr>
              <a:t> and helps children learn </a:t>
            </a:r>
            <a:r>
              <a:rPr lang="en-US" i="1">
                <a:solidFill>
                  <a:srgbClr val="000000"/>
                </a:solidFill>
              </a:rPr>
              <a:t>empathy</a:t>
            </a:r>
            <a:r>
              <a:rPr lang="en-US">
                <a:solidFill>
                  <a:srgbClr val="000000"/>
                </a:solidFill>
              </a:rPr>
              <a:t> and </a:t>
            </a:r>
            <a:r>
              <a:rPr lang="en-US" i="1">
                <a:solidFill>
                  <a:srgbClr val="000000"/>
                </a:solidFill>
              </a:rPr>
              <a:t>accountability</a:t>
            </a:r>
            <a:r>
              <a:rPr lang="en-US">
                <a:solidFill>
                  <a:srgbClr val="000000"/>
                </a:solidFill>
              </a:rPr>
              <a:t> for their behavior. Remember, </a:t>
            </a:r>
            <a:r>
              <a:rPr lang="en-US" b="1">
                <a:solidFill>
                  <a:srgbClr val="000000"/>
                </a:solidFill>
              </a:rPr>
              <a:t>remain calm</a:t>
            </a:r>
            <a:r>
              <a:rPr lang="en-US">
                <a:solidFill>
                  <a:srgbClr val="000000"/>
                </a:solidFill>
              </a:rPr>
              <a:t> and continue to assess the situation.</a:t>
            </a:r>
            <a:r>
              <a:rPr lang="en-US" b="1">
                <a:solidFill>
                  <a:srgbClr val="000000"/>
                </a:solidFill>
              </a:rPr>
              <a:t> </a:t>
            </a:r>
            <a:r>
              <a:rPr lang="en-US">
                <a:solidFill>
                  <a:srgbClr val="000000"/>
                </a:solidFill>
              </a:rPr>
              <a:t>Depending on the behavior, calmly </a:t>
            </a:r>
            <a:r>
              <a:rPr lang="en-US" b="1">
                <a:solidFill>
                  <a:srgbClr val="000000"/>
                </a:solidFill>
              </a:rPr>
              <a:t>redirect</a:t>
            </a:r>
            <a:r>
              <a:rPr lang="en-US">
                <a:solidFill>
                  <a:srgbClr val="000000"/>
                </a:solidFill>
              </a:rPr>
              <a:t> when you can. </a:t>
            </a:r>
            <a:endParaRPr>
              <a:solidFill>
                <a:srgbClr val="000000"/>
              </a:solidFill>
            </a:endParaRPr>
          </a:p>
          <a:p>
            <a:pPr marL="0" marR="0" lvl="0" indent="0" algn="l" rtl="0">
              <a:lnSpc>
                <a:spcPct val="112500"/>
              </a:lnSpc>
              <a:spcBef>
                <a:spcPts val="276"/>
              </a:spcBef>
              <a:spcAft>
                <a:spcPts val="0"/>
              </a:spcAft>
              <a:buNone/>
            </a:pPr>
            <a:endParaRPr>
              <a:solidFill>
                <a:srgbClr val="000000"/>
              </a:solidFill>
            </a:endParaRPr>
          </a:p>
          <a:p>
            <a:pPr marL="0" lvl="0" indent="0" algn="l" rtl="0">
              <a:lnSpc>
                <a:spcPct val="112500"/>
              </a:lnSpc>
              <a:spcBef>
                <a:spcPts val="276"/>
              </a:spcBef>
              <a:spcAft>
                <a:spcPts val="0"/>
              </a:spcAft>
              <a:buNone/>
            </a:pPr>
            <a:r>
              <a:rPr lang="en-US" sz="1200">
                <a:solidFill>
                  <a:srgbClr val="000000"/>
                </a:solidFill>
                <a:latin typeface="Times New Roman"/>
                <a:ea typeface="Times New Roman"/>
                <a:cs typeface="Times New Roman"/>
                <a:sym typeface="Times New Roman"/>
              </a:rPr>
              <a:t>1. MODEL COMMUNICATION: Be clear and direct. Label the behavior for the child</a:t>
            </a:r>
            <a:endParaRPr sz="1200">
              <a:solidFill>
                <a:srgbClr val="000000"/>
              </a:solidFill>
              <a:latin typeface="Times New Roman"/>
              <a:ea typeface="Times New Roman"/>
              <a:cs typeface="Times New Roman"/>
              <a:sym typeface="Times New Roman"/>
            </a:endParaRPr>
          </a:p>
          <a:p>
            <a:pPr marL="0" lvl="0" indent="0" algn="l" rtl="0">
              <a:lnSpc>
                <a:spcPct val="112500"/>
              </a:lnSpc>
              <a:spcBef>
                <a:spcPts val="276"/>
              </a:spcBef>
              <a:spcAft>
                <a:spcPts val="0"/>
              </a:spcAft>
              <a:buNone/>
            </a:pPr>
            <a:r>
              <a:rPr lang="en-US" sz="1200">
                <a:solidFill>
                  <a:srgbClr val="000000"/>
                </a:solidFill>
                <a:latin typeface="Times New Roman"/>
                <a:ea typeface="Times New Roman"/>
                <a:cs typeface="Times New Roman"/>
                <a:sym typeface="Times New Roman"/>
              </a:rPr>
              <a:t>2. FOSTER EMPATHY: Respond from a personal place and label your feeling (or another’s)</a:t>
            </a:r>
            <a:endParaRPr sz="1200">
              <a:solidFill>
                <a:srgbClr val="000000"/>
              </a:solidFill>
              <a:latin typeface="Times New Roman"/>
              <a:ea typeface="Times New Roman"/>
              <a:cs typeface="Times New Roman"/>
              <a:sym typeface="Times New Roman"/>
            </a:endParaRPr>
          </a:p>
          <a:p>
            <a:pPr marL="0" lvl="0" indent="0" algn="l" rtl="0">
              <a:lnSpc>
                <a:spcPct val="112500"/>
              </a:lnSpc>
              <a:spcBef>
                <a:spcPts val="276"/>
              </a:spcBef>
              <a:spcAft>
                <a:spcPts val="0"/>
              </a:spcAft>
              <a:buNone/>
            </a:pPr>
            <a:r>
              <a:rPr lang="en-US" sz="1200">
                <a:solidFill>
                  <a:srgbClr val="000000"/>
                </a:solidFill>
                <a:latin typeface="Times New Roman"/>
                <a:ea typeface="Times New Roman"/>
                <a:cs typeface="Times New Roman"/>
                <a:sym typeface="Times New Roman"/>
              </a:rPr>
              <a:t>3. PROMOTE ACCOUNTABILITY:  If needed, ask clarifying open ended questions. Then, set an appropriate limit, rule or expectation to promote the child’s responsibility for their behavior</a:t>
            </a:r>
            <a:endParaRPr sz="1200">
              <a:solidFill>
                <a:srgbClr val="000000"/>
              </a:solidFill>
              <a:latin typeface="Times New Roman"/>
              <a:ea typeface="Times New Roman"/>
              <a:cs typeface="Times New Roman"/>
              <a:sym typeface="Times New Roman"/>
            </a:endParaRPr>
          </a:p>
          <a:p>
            <a:pPr marL="0" marR="0" lvl="0" indent="0" algn="l" rtl="0">
              <a:lnSpc>
                <a:spcPct val="112500"/>
              </a:lnSpc>
              <a:spcBef>
                <a:spcPts val="276"/>
              </a:spcBef>
              <a:spcAft>
                <a:spcPts val="0"/>
              </a:spcAft>
              <a:buNone/>
            </a:pPr>
            <a:endParaRPr sz="1200">
              <a:solidFill>
                <a:srgbClr val="000000"/>
              </a:solidFill>
              <a:latin typeface="Times New Roman"/>
              <a:ea typeface="Times New Roman"/>
              <a:cs typeface="Times New Roman"/>
              <a:sym typeface="Times New Roman"/>
            </a:endParaRPr>
          </a:p>
          <a:p>
            <a:pPr marL="0" indent="0">
              <a:lnSpc>
                <a:spcPct val="112500"/>
              </a:lnSpc>
              <a:spcBef>
                <a:spcPts val="276"/>
              </a:spcBef>
            </a:pPr>
            <a:r>
              <a:rPr lang="en-US"/>
              <a:t>Healthy communication • Talking openly and honestly sends the message that their bodies are special and their own, nothing to be ashamed or embarrassed about. • This knowledge gives children the correct language for understanding their bodies, asking questions and telling about any behavior that could lead to sexual abuse</a:t>
            </a:r>
            <a:endParaRPr/>
          </a:p>
          <a:p>
            <a:pPr marL="0" marR="0" lvl="0" indent="0" algn="l" rtl="0">
              <a:lnSpc>
                <a:spcPct val="112500"/>
              </a:lnSpc>
              <a:spcBef>
                <a:spcPts val="276"/>
              </a:spcBef>
              <a:spcAft>
                <a:spcPts val="0"/>
              </a:spcAft>
              <a:buNone/>
            </a:pPr>
            <a:endParaRPr sz="1200">
              <a:solidFill>
                <a:srgbClr val="000000"/>
              </a:solidFill>
              <a:latin typeface="Times New Roman"/>
              <a:ea typeface="Times New Roman"/>
              <a:cs typeface="Times New Roman"/>
              <a:sym typeface="Times New Roman"/>
            </a:endParaRPr>
          </a:p>
          <a:p>
            <a:pPr marL="0" marR="0" lvl="0" indent="0" algn="l" rtl="0">
              <a:lnSpc>
                <a:spcPct val="112500"/>
              </a:lnSpc>
              <a:spcBef>
                <a:spcPts val="276"/>
              </a:spcBef>
              <a:spcAft>
                <a:spcPts val="0"/>
              </a:spcAft>
              <a:buNone/>
            </a:pPr>
            <a:endParaRPr>
              <a:solidFill>
                <a:srgbClr val="000000"/>
              </a:solidFill>
            </a:endParaRPr>
          </a:p>
          <a:p>
            <a:pPr marL="0" marR="0" lvl="0" indent="0" algn="l" rtl="0">
              <a:lnSpc>
                <a:spcPct val="112500"/>
              </a:lnSpc>
              <a:spcBef>
                <a:spcPts val="276"/>
              </a:spcBef>
              <a:spcAft>
                <a:spcPts val="0"/>
              </a:spcAft>
              <a:buNone/>
            </a:pPr>
            <a:endParaRPr sz="1300">
              <a:solidFill>
                <a:srgbClr val="000000"/>
              </a:solidFill>
            </a:endParaRPr>
          </a:p>
        </p:txBody>
      </p:sp>
    </p:spTree>
    <p:extLst>
      <p:ext uri="{BB962C8B-B14F-4D97-AF65-F5344CB8AC3E}">
        <p14:creationId xmlns:p14="http://schemas.microsoft.com/office/powerpoint/2010/main" val="3419675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21: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lnSpc>
                <a:spcPct val="112500"/>
              </a:lnSpc>
              <a:spcBef>
                <a:spcPts val="276"/>
              </a:spcBef>
              <a:spcAft>
                <a:spcPts val="0"/>
              </a:spcAft>
              <a:buNone/>
            </a:pPr>
            <a:r>
              <a:rPr lang="en-US" dirty="0">
                <a:solidFill>
                  <a:srgbClr val="000000"/>
                </a:solidFill>
              </a:rPr>
              <a:t>Here are some words to use when responding to a behavior or interaction that model for the child a way of communicating that is </a:t>
            </a:r>
            <a:r>
              <a:rPr lang="en-US" i="1" dirty="0">
                <a:solidFill>
                  <a:srgbClr val="000000"/>
                </a:solidFill>
              </a:rPr>
              <a:t>clear</a:t>
            </a:r>
            <a:r>
              <a:rPr lang="en-US" dirty="0">
                <a:solidFill>
                  <a:srgbClr val="000000"/>
                </a:solidFill>
              </a:rPr>
              <a:t> and helps children learn </a:t>
            </a:r>
            <a:r>
              <a:rPr lang="en-US" i="1" dirty="0">
                <a:solidFill>
                  <a:srgbClr val="000000"/>
                </a:solidFill>
              </a:rPr>
              <a:t>empathy</a:t>
            </a:r>
            <a:r>
              <a:rPr lang="en-US" dirty="0">
                <a:solidFill>
                  <a:srgbClr val="000000"/>
                </a:solidFill>
              </a:rPr>
              <a:t> and </a:t>
            </a:r>
            <a:r>
              <a:rPr lang="en-US" i="1" dirty="0">
                <a:solidFill>
                  <a:srgbClr val="000000"/>
                </a:solidFill>
              </a:rPr>
              <a:t>accountability</a:t>
            </a:r>
            <a:r>
              <a:rPr lang="en-US" dirty="0">
                <a:solidFill>
                  <a:srgbClr val="000000"/>
                </a:solidFill>
              </a:rPr>
              <a:t> for their behavior. Remember, </a:t>
            </a:r>
            <a:r>
              <a:rPr lang="en-US" b="1" dirty="0">
                <a:solidFill>
                  <a:srgbClr val="000000"/>
                </a:solidFill>
              </a:rPr>
              <a:t>remain calm</a:t>
            </a:r>
            <a:r>
              <a:rPr lang="en-US" dirty="0">
                <a:solidFill>
                  <a:srgbClr val="000000"/>
                </a:solidFill>
              </a:rPr>
              <a:t> and continue to assess the situation.</a:t>
            </a:r>
            <a:r>
              <a:rPr lang="en-US" b="1" dirty="0">
                <a:solidFill>
                  <a:srgbClr val="000000"/>
                </a:solidFill>
              </a:rPr>
              <a:t> </a:t>
            </a:r>
            <a:r>
              <a:rPr lang="en-US" dirty="0">
                <a:solidFill>
                  <a:srgbClr val="000000"/>
                </a:solidFill>
              </a:rPr>
              <a:t>Depending on the behavior, calmly </a:t>
            </a:r>
            <a:r>
              <a:rPr lang="en-US" b="1" dirty="0">
                <a:solidFill>
                  <a:srgbClr val="000000"/>
                </a:solidFill>
              </a:rPr>
              <a:t>redirect</a:t>
            </a:r>
            <a:r>
              <a:rPr lang="en-US" dirty="0">
                <a:solidFill>
                  <a:srgbClr val="000000"/>
                </a:solidFill>
              </a:rPr>
              <a:t> when you can. </a:t>
            </a:r>
            <a:endParaRPr dirty="0">
              <a:solidFill>
                <a:srgbClr val="000000"/>
              </a:solidFill>
            </a:endParaRPr>
          </a:p>
          <a:p>
            <a:pPr marL="0" marR="0" lvl="0" indent="0" algn="l" rtl="0">
              <a:lnSpc>
                <a:spcPct val="112500"/>
              </a:lnSpc>
              <a:spcBef>
                <a:spcPts val="276"/>
              </a:spcBef>
              <a:spcAft>
                <a:spcPts val="0"/>
              </a:spcAft>
              <a:buNone/>
            </a:pPr>
            <a:endParaRPr dirty="0">
              <a:solidFill>
                <a:srgbClr val="000000"/>
              </a:solidFill>
            </a:endParaRPr>
          </a:p>
          <a:p>
            <a:pPr marL="0" lvl="0" indent="0" algn="l" rtl="0">
              <a:lnSpc>
                <a:spcPct val="112500"/>
              </a:lnSpc>
              <a:spcBef>
                <a:spcPts val="276"/>
              </a:spcBef>
              <a:spcAft>
                <a:spcPts val="0"/>
              </a:spcAft>
              <a:buNone/>
            </a:pPr>
            <a:r>
              <a:rPr lang="en-US" sz="1200" dirty="0">
                <a:solidFill>
                  <a:srgbClr val="000000"/>
                </a:solidFill>
                <a:latin typeface="Times New Roman"/>
                <a:ea typeface="Times New Roman"/>
                <a:cs typeface="Times New Roman"/>
                <a:sym typeface="Times New Roman"/>
              </a:rPr>
              <a:t>1. MODEL COMMUNICATION: Be clear and direct. Label the behavior for the child</a:t>
            </a:r>
            <a:endParaRPr sz="1200" dirty="0">
              <a:solidFill>
                <a:srgbClr val="000000"/>
              </a:solidFill>
              <a:latin typeface="Times New Roman"/>
              <a:ea typeface="Times New Roman"/>
              <a:cs typeface="Times New Roman"/>
              <a:sym typeface="Times New Roman"/>
            </a:endParaRPr>
          </a:p>
          <a:p>
            <a:pPr marL="0" lvl="0" indent="0" algn="l" rtl="0">
              <a:lnSpc>
                <a:spcPct val="112500"/>
              </a:lnSpc>
              <a:spcBef>
                <a:spcPts val="276"/>
              </a:spcBef>
              <a:spcAft>
                <a:spcPts val="0"/>
              </a:spcAft>
              <a:buNone/>
            </a:pPr>
            <a:r>
              <a:rPr lang="en-US" sz="1200" dirty="0">
                <a:solidFill>
                  <a:srgbClr val="000000"/>
                </a:solidFill>
                <a:latin typeface="Times New Roman"/>
                <a:ea typeface="Times New Roman"/>
                <a:cs typeface="Times New Roman"/>
                <a:sym typeface="Times New Roman"/>
              </a:rPr>
              <a:t>2. FOSTER EMPATHY: Respond from a personal place and label your feeling (or another’s)</a:t>
            </a:r>
            <a:endParaRPr sz="1200" dirty="0">
              <a:solidFill>
                <a:srgbClr val="000000"/>
              </a:solidFill>
              <a:latin typeface="Times New Roman"/>
              <a:ea typeface="Times New Roman"/>
              <a:cs typeface="Times New Roman"/>
              <a:sym typeface="Times New Roman"/>
            </a:endParaRPr>
          </a:p>
          <a:p>
            <a:pPr marL="0" lvl="0" indent="0" algn="l" rtl="0">
              <a:lnSpc>
                <a:spcPct val="112500"/>
              </a:lnSpc>
              <a:spcBef>
                <a:spcPts val="276"/>
              </a:spcBef>
              <a:spcAft>
                <a:spcPts val="0"/>
              </a:spcAft>
              <a:buNone/>
            </a:pPr>
            <a:r>
              <a:rPr lang="en-US" sz="1200" dirty="0">
                <a:solidFill>
                  <a:srgbClr val="000000"/>
                </a:solidFill>
                <a:latin typeface="Times New Roman"/>
                <a:ea typeface="Times New Roman"/>
                <a:cs typeface="Times New Roman"/>
                <a:sym typeface="Times New Roman"/>
              </a:rPr>
              <a:t>3. PROMOTE ACCOUNTABILITY:  If needed, ask clarifying open ended questions. Then, set an appropriate limit, rule or expectation to promote the child’s responsibility for their behavior</a:t>
            </a:r>
            <a:endParaRPr sz="1200" dirty="0">
              <a:solidFill>
                <a:srgbClr val="000000"/>
              </a:solidFill>
              <a:latin typeface="Times New Roman"/>
              <a:ea typeface="Times New Roman"/>
              <a:cs typeface="Times New Roman"/>
              <a:sym typeface="Times New Roman"/>
            </a:endParaRPr>
          </a:p>
          <a:p>
            <a:pPr marL="0" marR="0" lvl="0" indent="0" algn="l" rtl="0">
              <a:lnSpc>
                <a:spcPct val="112500"/>
              </a:lnSpc>
              <a:spcBef>
                <a:spcPts val="276"/>
              </a:spcBef>
              <a:spcAft>
                <a:spcPts val="0"/>
              </a:spcAft>
              <a:buNone/>
            </a:pPr>
            <a:endParaRPr sz="1200" dirty="0">
              <a:solidFill>
                <a:srgbClr val="000000"/>
              </a:solidFill>
              <a:latin typeface="Times New Roman"/>
              <a:ea typeface="Times New Roman"/>
              <a:cs typeface="Times New Roman"/>
              <a:sym typeface="Times New Roman"/>
            </a:endParaRPr>
          </a:p>
          <a:p>
            <a:pPr marL="0" indent="0">
              <a:lnSpc>
                <a:spcPct val="112500"/>
              </a:lnSpc>
              <a:spcBef>
                <a:spcPts val="276"/>
              </a:spcBef>
            </a:pPr>
            <a:r>
              <a:rPr lang="en-US" dirty="0"/>
              <a:t>Healthy communication • Talking openly and honestly sends the message that their bodies are special and their own, nothing to be ashamed or embarrassed about. • This knowledge gives children the correct language for understanding their bodies, asking questions and telling about any behavior that could lead to sexual abuse</a:t>
            </a:r>
            <a:endParaRPr dirty="0"/>
          </a:p>
          <a:p>
            <a:pPr marL="0" marR="0" lvl="0" indent="0" algn="l" rtl="0">
              <a:lnSpc>
                <a:spcPct val="112500"/>
              </a:lnSpc>
              <a:spcBef>
                <a:spcPts val="276"/>
              </a:spcBef>
              <a:spcAft>
                <a:spcPts val="0"/>
              </a:spcAft>
              <a:buNone/>
            </a:pPr>
            <a:endParaRPr sz="1200" dirty="0">
              <a:solidFill>
                <a:srgbClr val="000000"/>
              </a:solidFill>
              <a:latin typeface="Times New Roman"/>
              <a:ea typeface="Times New Roman"/>
              <a:cs typeface="Times New Roman"/>
              <a:sym typeface="Times New Roman"/>
            </a:endParaRPr>
          </a:p>
          <a:p>
            <a:pPr marL="0" marR="0" lvl="0" indent="0" algn="l" rtl="0">
              <a:lnSpc>
                <a:spcPct val="112500"/>
              </a:lnSpc>
              <a:spcBef>
                <a:spcPts val="276"/>
              </a:spcBef>
              <a:spcAft>
                <a:spcPts val="0"/>
              </a:spcAft>
              <a:buNone/>
            </a:pPr>
            <a:endParaRPr dirty="0">
              <a:solidFill>
                <a:srgbClr val="000000"/>
              </a:solidFill>
            </a:endParaRPr>
          </a:p>
          <a:p>
            <a:pPr marL="0" marR="0" lvl="0" indent="0" algn="l" rtl="0">
              <a:lnSpc>
                <a:spcPct val="112500"/>
              </a:lnSpc>
              <a:spcBef>
                <a:spcPts val="276"/>
              </a:spcBef>
              <a:spcAft>
                <a:spcPts val="0"/>
              </a:spcAft>
              <a:buNone/>
            </a:pPr>
            <a:endParaRPr sz="1300" dirty="0">
              <a:solidFill>
                <a:srgbClr val="000000"/>
              </a:solidFill>
            </a:endParaRPr>
          </a:p>
        </p:txBody>
      </p:sp>
    </p:spTree>
    <p:extLst>
      <p:ext uri="{BB962C8B-B14F-4D97-AF65-F5344CB8AC3E}">
        <p14:creationId xmlns:p14="http://schemas.microsoft.com/office/powerpoint/2010/main" val="3922391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2: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sz="1300" dirty="0">
                <a:highlight>
                  <a:srgbClr val="FFFF00"/>
                </a:highlight>
              </a:rPr>
              <a:t>We specifically focus on sharing how to respond to disclosure, and it is a facet of the law, because statistics tells us that school personnel identify 52% of CSA cases – more than any other profession including CPS and police. Knowing the signs and how to respond can make a huge difference in a child’s life!</a:t>
            </a:r>
          </a:p>
          <a:p>
            <a:pPr marL="0" marR="0" lvl="0" indent="0" algn="l" rtl="0">
              <a:spcBef>
                <a:spcPts val="0"/>
              </a:spcBef>
              <a:spcAft>
                <a:spcPts val="0"/>
              </a:spcAft>
              <a:buNone/>
            </a:pPr>
            <a:r>
              <a:rPr lang="en-US" sz="1400" dirty="0">
                <a:highlight>
                  <a:srgbClr val="FFFF00"/>
                </a:highlight>
                <a:hlinkClick r:id="rId3"/>
              </a:rPr>
              <a:t>http://www.d2l.org/wp-content/uploads/2017/01/all_statistics_20150619.pdf</a:t>
            </a:r>
            <a:endParaRPr sz="1300" dirty="0"/>
          </a:p>
          <a:p>
            <a:pPr marL="0" marR="0" lvl="0" indent="0" algn="l" rtl="0">
              <a:spcBef>
                <a:spcPts val="0"/>
              </a:spcBef>
              <a:spcAft>
                <a:spcPts val="0"/>
              </a:spcAft>
              <a:buNone/>
            </a:pPr>
            <a:r>
              <a:rPr lang="en-US" sz="1300" dirty="0"/>
              <a:t>Visit site: </a:t>
            </a:r>
            <a:r>
              <a:rPr lang="en-US" sz="1300" u="sng" dirty="0">
                <a:solidFill>
                  <a:schemeClr val="hlink"/>
                </a:solidFill>
                <a:hlinkClick r:id="rId4"/>
              </a:rPr>
              <a:t>http://www.childrenssafetypartnership.org/supporting-students.html</a:t>
            </a:r>
            <a:endParaRPr lang="en-US" sz="1300" u="sng" dirty="0">
              <a:solidFill>
                <a:schemeClr val="hlink"/>
              </a:solidFill>
            </a:endParaRPr>
          </a:p>
          <a:p>
            <a:pPr marL="0" marR="0" lvl="0" indent="0" algn="l" rtl="0">
              <a:spcBef>
                <a:spcPts val="0"/>
              </a:spcBef>
              <a:spcAft>
                <a:spcPts val="0"/>
              </a:spcAft>
              <a:buNone/>
            </a:pPr>
            <a:endParaRPr lang="en-US" sz="1300" u="sng" dirty="0">
              <a:solidFill>
                <a:schemeClr val="hlink"/>
              </a:solidFill>
            </a:endParaRPr>
          </a:p>
          <a:p>
            <a:pPr marL="0" marR="0" lvl="0" indent="0" algn="l" rtl="0">
              <a:spcBef>
                <a:spcPts val="0"/>
              </a:spcBef>
              <a:spcAft>
                <a:spcPts val="0"/>
              </a:spcAft>
              <a:buNone/>
            </a:pPr>
            <a:r>
              <a:rPr lang="en-US" sz="1300" u="sng" dirty="0">
                <a:solidFill>
                  <a:schemeClr val="hlink"/>
                </a:solidFill>
              </a:rPr>
              <a:t>A key piece to remember when a child tells you they are a victim of CSA is that what has happened/is happening to them is NOT their fault. Our role in responding to disclosures is to believe the child and work to get them the support and safety they need. Asking questions or saying things like “Well what were you doing when that happened” or “I know that person, they are nice and would NEVER do that” put the blame on the child which is not okay.</a:t>
            </a:r>
          </a:p>
          <a:p>
            <a:pPr marL="0" marR="0" lvl="0" indent="0" algn="l" rtl="0">
              <a:spcBef>
                <a:spcPts val="0"/>
              </a:spcBef>
              <a:spcAft>
                <a:spcPts val="0"/>
              </a:spcAft>
              <a:buNone/>
            </a:pPr>
            <a:endParaRPr lang="en-US" sz="1300" b="0" i="0" u="sng" strike="noStrike" cap="none" dirty="0">
              <a:solidFill>
                <a:schemeClr val="hlink"/>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3cc82fe5f_1_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43cc82fe5f_1_1:notes"/>
          <p:cNvSpPr txBox="1">
            <a:spLocks noGrp="1"/>
          </p:cNvSpPr>
          <p:nvPr>
            <p:ph type="body" idx="1"/>
          </p:nvPr>
        </p:nvSpPr>
        <p:spPr>
          <a:xfrm>
            <a:off x="702310" y="4421823"/>
            <a:ext cx="5618400" cy="4189200"/>
          </a:xfrm>
          <a:prstGeom prst="rect">
            <a:avLst/>
          </a:prstGeom>
          <a:noFill/>
          <a:ln>
            <a:noFill/>
          </a:ln>
        </p:spPr>
        <p:txBody>
          <a:bodyPr spcFirstLastPara="1" wrap="square" lIns="83950" tIns="83950" rIns="83950" bIns="83950" anchor="t" anchorCtr="0">
            <a:noAutofit/>
          </a:bodyPr>
          <a:lstStyle/>
          <a:p>
            <a:pPr marL="0" lvl="0" indent="0" algn="l" rtl="0">
              <a:spcBef>
                <a:spcPts val="0"/>
              </a:spcBef>
              <a:spcAft>
                <a:spcPts val="0"/>
              </a:spcAft>
              <a:buClr>
                <a:srgbClr val="000000"/>
              </a:buClr>
              <a:buSzPts val="1100"/>
              <a:buFont typeface="Arial"/>
              <a:buNone/>
            </a:pPr>
            <a:r>
              <a:rPr lang="en-US" sz="1200" b="1" dirty="0">
                <a:solidFill>
                  <a:srgbClr val="000000"/>
                </a:solidFill>
                <a:latin typeface="Calibri"/>
                <a:ea typeface="Calibri"/>
                <a:cs typeface="Calibri"/>
                <a:sym typeface="Calibri"/>
              </a:rPr>
              <a:t>These are important in your one-hour training– for time sake it might be easier to have a few already jotted down in place for all the see before you start and ask for input. Remind folks that this is a challenging topic and that group agreements exist to keep people safe.</a:t>
            </a:r>
            <a:endParaRPr sz="1200" b="1" dirty="0">
              <a:solidFill>
                <a:srgbClr val="000000"/>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solidFill>
                  <a:srgbClr val="000000"/>
                </a:solidFill>
                <a:latin typeface="Calibri"/>
                <a:ea typeface="Calibri"/>
                <a:cs typeface="Calibri"/>
                <a:sym typeface="Calibri"/>
              </a:rPr>
              <a:t>Respect one another</a:t>
            </a:r>
            <a:endParaRPr sz="1200" dirty="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US" sz="1200" dirty="0">
                <a:solidFill>
                  <a:srgbClr val="000000"/>
                </a:solidFill>
                <a:latin typeface="Calibri"/>
                <a:ea typeface="Calibri"/>
                <a:cs typeface="Calibri"/>
                <a:sym typeface="Calibri"/>
              </a:rPr>
              <a:t>Phones away/silence - Be present</a:t>
            </a:r>
            <a:endParaRPr sz="1200" dirty="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US" sz="1200" dirty="0">
                <a:solidFill>
                  <a:srgbClr val="000000"/>
                </a:solidFill>
                <a:latin typeface="Calibri"/>
                <a:ea typeface="Calibri"/>
                <a:cs typeface="Calibri"/>
                <a:sym typeface="Calibri"/>
              </a:rPr>
              <a:t>Confidentiality (omit names, omit identifying details, less is better)</a:t>
            </a:r>
            <a:endParaRPr sz="1200" dirty="0">
              <a:solidFill>
                <a:srgbClr val="000000"/>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solidFill>
                  <a:srgbClr val="000000"/>
                </a:solidFill>
                <a:latin typeface="Calibri"/>
                <a:ea typeface="Calibri"/>
                <a:cs typeface="Calibri"/>
                <a:sym typeface="Calibri"/>
              </a:rPr>
              <a:t>use respectful and inclusive language at all times</a:t>
            </a:r>
            <a:endParaRPr sz="1200" dirty="0">
              <a:solidFill>
                <a:srgbClr val="000000"/>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solidFill>
                  <a:srgbClr val="000000"/>
                </a:solidFill>
                <a:latin typeface="Calibri"/>
                <a:ea typeface="Calibri"/>
                <a:cs typeface="Calibri"/>
                <a:sym typeface="Calibri"/>
              </a:rPr>
              <a:t>be aware of body language</a:t>
            </a:r>
            <a:endParaRPr sz="1200" dirty="0">
              <a:solidFill>
                <a:srgbClr val="000000"/>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solidFill>
                  <a:srgbClr val="000000"/>
                </a:solidFill>
                <a:latin typeface="Calibri"/>
                <a:ea typeface="Calibri"/>
                <a:cs typeface="Calibri"/>
                <a:sym typeface="Calibri"/>
              </a:rPr>
              <a:t>commit to practicing giving/receiving feedback</a:t>
            </a:r>
            <a:endParaRPr sz="1200" dirty="0">
              <a:solidFill>
                <a:srgbClr val="000000"/>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solidFill>
                  <a:srgbClr val="000000"/>
                </a:solidFill>
                <a:latin typeface="Calibri"/>
                <a:ea typeface="Calibri"/>
                <a:cs typeface="Calibri"/>
                <a:sym typeface="Calibri"/>
              </a:rPr>
              <a:t>affirm others, even when disagreeing</a:t>
            </a:r>
            <a:endParaRPr sz="1200" dirty="0">
              <a:solidFill>
                <a:srgbClr val="000000"/>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solidFill>
                  <a:srgbClr val="000000"/>
                </a:solidFill>
                <a:latin typeface="Calibri"/>
                <a:ea typeface="Calibri"/>
                <a:cs typeface="Calibri"/>
                <a:sym typeface="Calibri"/>
              </a:rPr>
              <a:t>question your assumptions</a:t>
            </a:r>
            <a:endParaRPr sz="1200" dirty="0">
              <a:solidFill>
                <a:srgbClr val="000000"/>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dirty="0">
                <a:solidFill>
                  <a:srgbClr val="000000"/>
                </a:solidFill>
                <a:latin typeface="Calibri"/>
                <a:ea typeface="Calibri"/>
                <a:cs typeface="Calibri"/>
                <a:sym typeface="Calibri"/>
              </a:rPr>
              <a:t>ask clarifying questions</a:t>
            </a:r>
            <a:br>
              <a:rPr lang="en-US" sz="1200" dirty="0">
                <a:solidFill>
                  <a:srgbClr val="000000"/>
                </a:solidFill>
                <a:latin typeface="Calibri"/>
                <a:ea typeface="Calibri"/>
                <a:cs typeface="Calibri"/>
                <a:sym typeface="Calibri"/>
              </a:rPr>
            </a:br>
            <a:endParaRPr sz="12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200" dirty="0">
                <a:solidFill>
                  <a:srgbClr val="000000"/>
                </a:solidFill>
                <a:latin typeface="Calibri"/>
                <a:ea typeface="Calibri"/>
                <a:cs typeface="Calibri"/>
                <a:sym typeface="Calibri"/>
              </a:rPr>
              <a:t>Review Prompts from the Beginning of the Day(Review stickies and be clear with what will be covered and what won’t...might be another training or future addition) (S)</a:t>
            </a:r>
            <a:endParaRPr sz="1200" dirty="0">
              <a:solidFill>
                <a:srgbClr val="000000"/>
              </a:solidFill>
              <a:latin typeface="Calibri"/>
              <a:ea typeface="Calibri"/>
              <a:cs typeface="Calibri"/>
              <a:sym typeface="Calibri"/>
            </a:endParaRPr>
          </a:p>
          <a:p>
            <a:pPr marL="0" marR="0" lvl="0" indent="0" algn="l" rtl="0">
              <a:spcBef>
                <a:spcPts val="0"/>
              </a:spcBef>
              <a:spcAft>
                <a:spcPts val="0"/>
              </a:spcAft>
              <a:buNone/>
            </a:pPr>
            <a:endParaRPr b="1" dirty="0"/>
          </a:p>
          <a:p>
            <a:pPr marL="0" marR="0" lvl="0" indent="0" algn="l" rtl="0">
              <a:spcBef>
                <a:spcPts val="0"/>
              </a:spcBef>
              <a:spcAft>
                <a:spcPts val="0"/>
              </a:spcAft>
              <a:buNone/>
            </a:pPr>
            <a:br>
              <a:rPr lang="en-US" dirty="0"/>
            </a:b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24: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sz="1300" dirty="0"/>
              <a:t>I see you trying to kiss your classmate on the cheek </a:t>
            </a:r>
            <a:endParaRPr sz="1300" dirty="0"/>
          </a:p>
          <a:p>
            <a:pPr marL="0" marR="0" lvl="0" indent="0" algn="l" rtl="0">
              <a:spcBef>
                <a:spcPts val="0"/>
              </a:spcBef>
              <a:spcAft>
                <a:spcPts val="0"/>
              </a:spcAft>
              <a:buNone/>
            </a:pPr>
            <a:r>
              <a:rPr lang="en-US" sz="1300" dirty="0"/>
              <a:t>Your classmate pulled away and was visibly uncomfortable</a:t>
            </a:r>
            <a:endParaRPr sz="1300" dirty="0"/>
          </a:p>
          <a:p>
            <a:pPr marL="0" marR="0" lvl="0" indent="0" algn="l" rtl="0">
              <a:spcBef>
                <a:spcPts val="0"/>
              </a:spcBef>
              <a:spcAft>
                <a:spcPts val="0"/>
              </a:spcAft>
              <a:buNone/>
            </a:pPr>
            <a:r>
              <a:rPr lang="en-US" sz="1300" dirty="0"/>
              <a:t>At school, we do not kiss each other.</a:t>
            </a:r>
          </a:p>
          <a:p>
            <a:pPr marL="0" marR="0" lvl="0" indent="0" algn="l" rtl="0">
              <a:spcBef>
                <a:spcPts val="0"/>
              </a:spcBef>
              <a:spcAft>
                <a:spcPts val="0"/>
              </a:spcAft>
              <a:buNone/>
            </a:pPr>
            <a:endParaRPr lang="en-US" sz="1300" dirty="0"/>
          </a:p>
          <a:p>
            <a:pPr marL="0" marR="0" lvl="0" indent="0" algn="l" rtl="0">
              <a:spcBef>
                <a:spcPts val="0"/>
              </a:spcBef>
              <a:spcAft>
                <a:spcPts val="0"/>
              </a:spcAft>
              <a:buNone/>
            </a:pPr>
            <a:r>
              <a:rPr lang="en-US" sz="1300" dirty="0"/>
              <a:t>What are some things you can say if you see this happening with older children?</a:t>
            </a:r>
            <a:endParaRPr sz="1300" dirty="0"/>
          </a:p>
          <a:p>
            <a:pPr marL="0" lvl="0" indent="0" algn="l" rtl="0">
              <a:lnSpc>
                <a:spcPct val="112500"/>
              </a:lnSpc>
              <a:spcBef>
                <a:spcPts val="276"/>
              </a:spcBef>
              <a:spcAft>
                <a:spcPts val="0"/>
              </a:spcAft>
              <a:buClr>
                <a:srgbClr val="000000"/>
              </a:buClr>
              <a:buSzPts val="1100"/>
              <a:buFont typeface="Arial"/>
              <a:buNone/>
            </a:pPr>
            <a:endParaRPr sz="1300" dirty="0"/>
          </a:p>
        </p:txBody>
      </p:sp>
    </p:spTree>
    <p:extLst>
      <p:ext uri="{BB962C8B-B14F-4D97-AF65-F5344CB8AC3E}">
        <p14:creationId xmlns:p14="http://schemas.microsoft.com/office/powerpoint/2010/main" val="1584609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2: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sz="1300" dirty="0">
                <a:highlight>
                  <a:srgbClr val="FFFF00"/>
                </a:highlight>
              </a:rPr>
              <a:t>It’s important to emphasize that responding the sexual behaviors and responding to disclosures are two different things that can have vastly different emotional implications.</a:t>
            </a:r>
          </a:p>
          <a:p>
            <a:pPr marL="0" marR="0" lvl="0" indent="0" algn="l" rtl="0">
              <a:spcBef>
                <a:spcPts val="0"/>
              </a:spcBef>
              <a:spcAft>
                <a:spcPts val="0"/>
              </a:spcAft>
              <a:buNone/>
            </a:pPr>
            <a:endParaRPr lang="en-US" sz="1300" dirty="0">
              <a:highlight>
                <a:srgbClr val="FFFF00"/>
              </a:highlight>
            </a:endParaRPr>
          </a:p>
          <a:p>
            <a:pPr marL="0" marR="0" lvl="0" indent="0" algn="l" rtl="0">
              <a:spcBef>
                <a:spcPts val="0"/>
              </a:spcBef>
              <a:spcAft>
                <a:spcPts val="0"/>
              </a:spcAft>
              <a:buNone/>
            </a:pPr>
            <a:r>
              <a:rPr lang="en-US" sz="1300" dirty="0">
                <a:highlight>
                  <a:srgbClr val="FFFF00"/>
                </a:highlight>
              </a:rPr>
              <a:t>We specifically focus on sharing how to respond to disclosure, and it is a facet of the law, because statistics tells us that school personnel identify 52% of CSA cases – more than any other profession including CPS and police. Knowing the signs and how to respond can make a huge difference in a child’s life!</a:t>
            </a:r>
          </a:p>
          <a:p>
            <a:pPr marL="0" marR="0" lvl="0" indent="0" algn="l" rtl="0">
              <a:spcBef>
                <a:spcPts val="0"/>
              </a:spcBef>
              <a:spcAft>
                <a:spcPts val="0"/>
              </a:spcAft>
              <a:buNone/>
            </a:pPr>
            <a:r>
              <a:rPr lang="en-US" sz="1400" dirty="0">
                <a:highlight>
                  <a:srgbClr val="FFFF00"/>
                </a:highlight>
                <a:hlinkClick r:id="rId3"/>
              </a:rPr>
              <a:t>http://www.d2l.org/wp-content/uploads/2017/01/all_statistics_20150619.pdf</a:t>
            </a:r>
            <a:endParaRPr sz="1300" dirty="0"/>
          </a:p>
          <a:p>
            <a:pPr marL="0" marR="0" lvl="0" indent="0" algn="l" rtl="0">
              <a:spcBef>
                <a:spcPts val="0"/>
              </a:spcBef>
              <a:spcAft>
                <a:spcPts val="0"/>
              </a:spcAft>
              <a:buNone/>
            </a:pPr>
            <a:r>
              <a:rPr lang="en-US" sz="1300" dirty="0"/>
              <a:t>Visit site: </a:t>
            </a:r>
            <a:r>
              <a:rPr lang="en-US" sz="1300" u="sng" dirty="0">
                <a:solidFill>
                  <a:schemeClr val="hlink"/>
                </a:solidFill>
                <a:hlinkClick r:id="rId4"/>
              </a:rPr>
              <a:t>http://www.childrenssafetypartnership.org/supporting-students.html</a:t>
            </a:r>
            <a:endParaRPr lang="en-US" sz="1300" u="sng" dirty="0">
              <a:solidFill>
                <a:schemeClr val="hlink"/>
              </a:solidFill>
            </a:endParaRPr>
          </a:p>
          <a:p>
            <a:pPr marL="0" marR="0" lvl="0" indent="0" algn="l" rtl="0">
              <a:spcBef>
                <a:spcPts val="0"/>
              </a:spcBef>
              <a:spcAft>
                <a:spcPts val="0"/>
              </a:spcAft>
              <a:buNone/>
            </a:pPr>
            <a:endParaRPr lang="en-US" sz="1300" b="0" i="0" u="sng" strike="noStrike" cap="none" dirty="0">
              <a:solidFill>
                <a:schemeClr val="hlink"/>
              </a:solidFill>
              <a:latin typeface="Arial"/>
              <a:ea typeface="Arial"/>
              <a:cs typeface="Arial"/>
              <a:sym typeface="Arial"/>
            </a:endParaRPr>
          </a:p>
          <a:p>
            <a:pPr marL="0" marR="0" lvl="0" indent="0" algn="l" rtl="0">
              <a:spcBef>
                <a:spcPts val="0"/>
              </a:spcBef>
              <a:spcAft>
                <a:spcPts val="0"/>
              </a:spcAft>
              <a:buNone/>
            </a:pPr>
            <a:endParaRPr lang="en-US" sz="1300" b="0" i="0" u="sng" strike="noStrike" cap="none" dirty="0">
              <a:solidFill>
                <a:schemeClr val="hlink"/>
              </a:solidFill>
              <a:latin typeface="Arial"/>
              <a:ea typeface="Arial"/>
              <a:cs typeface="Arial"/>
              <a:sym typeface="Arial"/>
            </a:endParaRPr>
          </a:p>
        </p:txBody>
      </p:sp>
    </p:spTree>
    <p:extLst>
      <p:ext uri="{BB962C8B-B14F-4D97-AF65-F5344CB8AC3E}">
        <p14:creationId xmlns:p14="http://schemas.microsoft.com/office/powerpoint/2010/main" val="4002240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42a3ac9426_0_505:notes"/>
          <p:cNvSpPr txBox="1">
            <a:spLocks noGrp="1"/>
          </p:cNvSpPr>
          <p:nvPr>
            <p:ph type="body" idx="1"/>
          </p:nvPr>
        </p:nvSpPr>
        <p:spPr>
          <a:xfrm>
            <a:off x="702310" y="4421823"/>
            <a:ext cx="5618400" cy="4189200"/>
          </a:xfrm>
          <a:prstGeom prst="rect">
            <a:avLst/>
          </a:prstGeom>
        </p:spPr>
        <p:txBody>
          <a:bodyPr spcFirstLastPara="1" wrap="square" lIns="83950" tIns="83950" rIns="83950" bIns="83950" anchor="t" anchorCtr="0">
            <a:noAutofit/>
          </a:bodyPr>
          <a:lstStyle/>
          <a:p>
            <a:pPr marL="0" lvl="0" indent="0" algn="l" rtl="0">
              <a:spcBef>
                <a:spcPts val="0"/>
              </a:spcBef>
              <a:spcAft>
                <a:spcPts val="0"/>
              </a:spcAft>
              <a:buNone/>
            </a:pPr>
            <a:endParaRPr/>
          </a:p>
        </p:txBody>
      </p:sp>
      <p:sp>
        <p:nvSpPr>
          <p:cNvPr id="360" name="Google Shape;360;g42a3ac9426_0_50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42a3ac9426_0_505:notes"/>
          <p:cNvSpPr txBox="1">
            <a:spLocks noGrp="1"/>
          </p:cNvSpPr>
          <p:nvPr>
            <p:ph type="body" idx="1"/>
          </p:nvPr>
        </p:nvSpPr>
        <p:spPr>
          <a:xfrm>
            <a:off x="702310" y="4421823"/>
            <a:ext cx="5618400" cy="4189200"/>
          </a:xfrm>
          <a:prstGeom prst="rect">
            <a:avLst/>
          </a:prstGeom>
        </p:spPr>
        <p:txBody>
          <a:bodyPr spcFirstLastPara="1" wrap="square" lIns="83950" tIns="83950" rIns="83950" bIns="83950" anchor="t" anchorCtr="0">
            <a:noAutofit/>
          </a:bodyPr>
          <a:lstStyle/>
          <a:p>
            <a:pPr marL="0" lvl="0" indent="0" algn="l" rtl="0">
              <a:spcBef>
                <a:spcPts val="0"/>
              </a:spcBef>
              <a:spcAft>
                <a:spcPts val="0"/>
              </a:spcAft>
              <a:buNone/>
            </a:pPr>
            <a:endParaRPr/>
          </a:p>
        </p:txBody>
      </p:sp>
      <p:sp>
        <p:nvSpPr>
          <p:cNvPr id="360" name="Google Shape;360;g42a3ac9426_0_50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8620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42a3ac9426_0_505:notes"/>
          <p:cNvSpPr txBox="1">
            <a:spLocks noGrp="1"/>
          </p:cNvSpPr>
          <p:nvPr>
            <p:ph type="body" idx="1"/>
          </p:nvPr>
        </p:nvSpPr>
        <p:spPr>
          <a:xfrm>
            <a:off x="702310" y="4421823"/>
            <a:ext cx="5618400" cy="4189200"/>
          </a:xfrm>
          <a:prstGeom prst="rect">
            <a:avLst/>
          </a:prstGeom>
        </p:spPr>
        <p:txBody>
          <a:bodyPr spcFirstLastPara="1" wrap="square" lIns="83950" tIns="83950" rIns="83950" bIns="83950" anchor="t" anchorCtr="0">
            <a:noAutofit/>
          </a:bodyPr>
          <a:lstStyle/>
          <a:p>
            <a:pPr marL="0" lvl="0" indent="0" algn="l" rtl="0">
              <a:spcBef>
                <a:spcPts val="0"/>
              </a:spcBef>
              <a:spcAft>
                <a:spcPts val="0"/>
              </a:spcAft>
              <a:buNone/>
            </a:pPr>
            <a:r>
              <a:rPr lang="en-US" dirty="0"/>
              <a:t>Commercial refers to money, financial gain or other financial incentive.</a:t>
            </a:r>
          </a:p>
          <a:p>
            <a:pPr marL="0" lvl="0" indent="0" algn="l" rtl="0">
              <a:spcBef>
                <a:spcPts val="0"/>
              </a:spcBef>
              <a:spcAft>
                <a:spcPts val="0"/>
              </a:spcAft>
              <a:buNone/>
            </a:pPr>
            <a:endParaRPr lang="en-US" dirty="0"/>
          </a:p>
          <a:p>
            <a:pPr marL="0" lvl="0" indent="0" algn="l" rtl="0">
              <a:spcBef>
                <a:spcPts val="0"/>
              </a:spcBef>
              <a:spcAft>
                <a:spcPts val="0"/>
              </a:spcAft>
              <a:buNone/>
            </a:pPr>
            <a:r>
              <a:rPr lang="en-US" sz="1100" b="0" i="0" u="none" strike="noStrike" cap="none" dirty="0">
                <a:solidFill>
                  <a:schemeClr val="dk1"/>
                </a:solidFill>
                <a:effectLst/>
                <a:latin typeface="Arial"/>
                <a:ea typeface="Arial"/>
                <a:cs typeface="Arial"/>
                <a:sym typeface="Arial"/>
              </a:rPr>
              <a:t>If you are a mandated reporter you are legally required to report any suspicion that someone is experiencing CSEC since CSEC is a form of child abuse. When you call, be specific about what you have noticed that makes you concerned and also about what you think might be happening, for example, "I think this child might be being trafficked for sex".  </a:t>
            </a:r>
          </a:p>
          <a:p>
            <a:pPr marL="0" lvl="0" indent="0" algn="l" rtl="0">
              <a:spcBef>
                <a:spcPts val="0"/>
              </a:spcBef>
              <a:spcAft>
                <a:spcPts val="0"/>
              </a:spcAft>
              <a:buNone/>
            </a:pPr>
            <a:endParaRPr lang="en-US" sz="1100" b="0" i="0" u="none" strike="noStrike" cap="none" dirty="0">
              <a:solidFill>
                <a:schemeClr val="dk1"/>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chemeClr val="dk1"/>
                </a:solidFill>
                <a:effectLst/>
                <a:latin typeface="Arial"/>
                <a:ea typeface="Arial"/>
                <a:cs typeface="Arial"/>
                <a:sym typeface="Arial"/>
              </a:rPr>
              <a:t>It is estimated that between 300-400 people experience sex trafficking or exploitation each year in Maine. Not all of them are under 18, but many people report that the exploitation started when they were younger than 18. We still don't have enough data in Maine to project the prevalence of CSEC specifically - but we definitely know it happens here.</a:t>
            </a:r>
            <a:br>
              <a:rPr lang="en-US" dirty="0"/>
            </a:br>
            <a:br>
              <a:rPr lang="en-US" dirty="0"/>
            </a:br>
            <a:r>
              <a:rPr lang="en-US" sz="1100" b="0" i="0" u="none" strike="noStrike" cap="none" dirty="0">
                <a:solidFill>
                  <a:schemeClr val="dk1"/>
                </a:solidFill>
                <a:effectLst/>
                <a:latin typeface="Arial"/>
                <a:ea typeface="Arial"/>
                <a:cs typeface="Arial"/>
                <a:sym typeface="Arial"/>
              </a:rPr>
              <a:t>If you are not a mandated reporter, you can still call the police or DHHS to report suspected abuse. If you'd rather make an anonymous tip, you can also call the </a:t>
            </a:r>
            <a:r>
              <a:rPr lang="en-US" sz="1100" b="0" i="0" u="none" strike="noStrike" cap="none" dirty="0">
                <a:solidFill>
                  <a:schemeClr val="dk1"/>
                </a:solidFill>
                <a:effectLst/>
                <a:latin typeface="Arial"/>
                <a:ea typeface="Arial"/>
                <a:cs typeface="Arial"/>
                <a:sym typeface="Arial"/>
                <a:hlinkClick r:id="rId3"/>
              </a:rPr>
              <a:t>National Human Trafficking Hotline</a:t>
            </a:r>
            <a:r>
              <a:rPr lang="en-US" sz="1100" b="0" i="0" u="none" strike="noStrike" cap="none" dirty="0">
                <a:solidFill>
                  <a:schemeClr val="dk1"/>
                </a:solidFill>
                <a:effectLst/>
                <a:latin typeface="Arial"/>
                <a:ea typeface="Arial"/>
                <a:cs typeface="Arial"/>
                <a:sym typeface="Arial"/>
              </a:rPr>
              <a:t> at 1-888-373-7888.</a:t>
            </a:r>
          </a:p>
          <a:p>
            <a:pPr marL="0" lvl="0" indent="0" algn="l" rtl="0">
              <a:spcBef>
                <a:spcPts val="0"/>
              </a:spcBef>
              <a:spcAft>
                <a:spcPts val="0"/>
              </a:spcAft>
              <a:buNone/>
            </a:pPr>
            <a:endParaRPr lang="en-US" sz="1100" b="0" i="0" u="none" strike="noStrike" cap="none" dirty="0">
              <a:solidFill>
                <a:schemeClr val="dk1"/>
              </a:solidFill>
              <a:effectLst/>
              <a:latin typeface="Arial"/>
              <a:cs typeface="Arial"/>
              <a:sym typeface="Arial"/>
            </a:endParaRPr>
          </a:p>
          <a:p>
            <a:pPr marL="0" lvl="0" indent="0" algn="l" rtl="0">
              <a:spcBef>
                <a:spcPts val="0"/>
              </a:spcBef>
              <a:spcAft>
                <a:spcPts val="0"/>
              </a:spcAft>
              <a:buNone/>
            </a:pPr>
            <a:endParaRPr dirty="0"/>
          </a:p>
        </p:txBody>
      </p:sp>
      <p:sp>
        <p:nvSpPr>
          <p:cNvPr id="360" name="Google Shape;360;g42a3ac9426_0_50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8177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30: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sz="1100" b="0" i="0" u="none" strike="noStrike" cap="none" dirty="0">
                <a:solidFill>
                  <a:schemeClr val="dk1"/>
                </a:solidFill>
                <a:latin typeface="Arial"/>
                <a:ea typeface="Arial"/>
                <a:cs typeface="Arial"/>
                <a:sym typeface="Arial"/>
              </a:rPr>
              <a:t>If you know your district’s policy, be sure to go over it as you prep for training. It will help you be able to answer more specific questions about what this system means for your school. Just a reminder, all districts should have a policy in place at this point. If yours doesn’t advocate to your principle/superintendent!</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42a3ac9426_0_41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42a3ac9426_0_416:notes"/>
          <p:cNvSpPr txBox="1">
            <a:spLocks noGrp="1"/>
          </p:cNvSpPr>
          <p:nvPr>
            <p:ph type="body" idx="1"/>
          </p:nvPr>
        </p:nvSpPr>
        <p:spPr>
          <a:xfrm>
            <a:off x="702310" y="4421823"/>
            <a:ext cx="5618400" cy="4189200"/>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sz="1100" b="0" i="0" u="none" strike="noStrike" cap="none" dirty="0">
                <a:solidFill>
                  <a:schemeClr val="dk1"/>
                </a:solidFill>
                <a:latin typeface="Arial"/>
                <a:ea typeface="Arial"/>
                <a:cs typeface="Arial"/>
                <a:sym typeface="Arial"/>
              </a:rPr>
              <a:t>Basically explain that anyone who is involved with any facet of school life (with the exception of one-off folks like outside maintenance and repair people) are included in mandated reporting requirements.</a:t>
            </a:r>
          </a:p>
          <a:p>
            <a:pPr marL="0" marR="0" lvl="0" indent="0" algn="l" rtl="0">
              <a:spcBef>
                <a:spcPts val="0"/>
              </a:spcBef>
              <a:spcAft>
                <a:spcPts val="0"/>
              </a:spcAft>
              <a:buNone/>
            </a:pPr>
            <a:endParaRPr lang="en-US" sz="11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1100" b="0" i="0" u="none" strike="noStrike" cap="none" dirty="0">
                <a:solidFill>
                  <a:schemeClr val="dk1"/>
                </a:solidFill>
                <a:latin typeface="Arial"/>
                <a:ea typeface="Arial"/>
                <a:cs typeface="Arial"/>
                <a:sym typeface="Arial"/>
              </a:rPr>
              <a:t>Again, stress “When in doubt, report it”. Even if you are not sure, you do not know if DHHS is already building a case on this child and just need one more piece of evidence to move it forward. Just do it.</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42a3ac9426_0_66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42a3ac9426_0_669:notes"/>
          <p:cNvSpPr txBox="1">
            <a:spLocks noGrp="1"/>
          </p:cNvSpPr>
          <p:nvPr>
            <p:ph type="body" idx="1"/>
          </p:nvPr>
        </p:nvSpPr>
        <p:spPr>
          <a:xfrm>
            <a:off x="702310" y="4421823"/>
            <a:ext cx="5618400" cy="4189200"/>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sz="1100" b="0" i="0" u="none" strike="noStrike" cap="none" dirty="0">
                <a:solidFill>
                  <a:schemeClr val="dk1"/>
                </a:solidFill>
                <a:latin typeface="Arial"/>
                <a:ea typeface="Arial"/>
                <a:cs typeface="Arial"/>
                <a:sym typeface="Arial"/>
              </a:rPr>
              <a:t>By all means, tweak this slide for your school if your policy differs from what is written – feel free to take out the part about the designated reporter if that does not apply to your school. Again, talk about your school’s policy throughout this section and if you can get your hands on a copy that can be shared with folks, that is even better.</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42a3ac9426_0_42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42a3ac9426_0_424:notes"/>
          <p:cNvSpPr txBox="1">
            <a:spLocks noGrp="1"/>
          </p:cNvSpPr>
          <p:nvPr>
            <p:ph type="body" idx="1"/>
          </p:nvPr>
        </p:nvSpPr>
        <p:spPr>
          <a:xfrm>
            <a:off x="702310" y="4421823"/>
            <a:ext cx="5618400" cy="4189200"/>
          </a:xfrm>
          <a:prstGeom prst="rect">
            <a:avLst/>
          </a:prstGeom>
        </p:spPr>
        <p:txBody>
          <a:bodyPr spcFirstLastPara="1" wrap="square" lIns="83950" tIns="83950" rIns="83950" bIns="83950" anchor="t" anchorCtr="0">
            <a:noAutofit/>
          </a:bodyPr>
          <a:lstStyle/>
          <a:p>
            <a:pPr marL="0" lvl="0" indent="0" algn="l" rtl="0">
              <a:spcBef>
                <a:spcPts val="0"/>
              </a:spcBef>
              <a:spcAft>
                <a:spcPts val="0"/>
              </a:spcAft>
              <a:buNone/>
            </a:pPr>
            <a:r>
              <a:rPr lang="en-US" dirty="0"/>
              <a:t>Again, even if you are not sure, make the report. </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21b14930f_0_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421b14930f_0_11:notes"/>
          <p:cNvSpPr txBox="1">
            <a:spLocks noGrp="1"/>
          </p:cNvSpPr>
          <p:nvPr>
            <p:ph type="body" idx="1"/>
          </p:nvPr>
        </p:nvSpPr>
        <p:spPr>
          <a:xfrm>
            <a:off x="702310" y="4421823"/>
            <a:ext cx="5618400" cy="4189200"/>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sz="1100" b="0" i="0" u="none" strike="noStrike" cap="none" dirty="0">
                <a:solidFill>
                  <a:schemeClr val="dk1"/>
                </a:solidFill>
                <a:latin typeface="Arial"/>
                <a:ea typeface="Arial"/>
                <a:cs typeface="Arial"/>
                <a:sym typeface="Arial"/>
              </a:rPr>
              <a:t>Please note that while it says to discuss concerns with as few other people as possible, sometimes it can be helpful to check in with someone who has additional knowledge. If that person is you (as the trainer) tell folks that. Sometimes all folks need to feel comfortable responding to something is to know they are not in it by themselves.</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3: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sz="1200" dirty="0">
                <a:latin typeface="Calibri"/>
                <a:ea typeface="Calibri"/>
                <a:cs typeface="Calibri"/>
                <a:sym typeface="Calibri"/>
              </a:rPr>
              <a:t>Review Session outcomes as presented to audience (K)</a:t>
            </a:r>
          </a:p>
          <a:p>
            <a:pPr marL="0" marR="0" lvl="0" indent="0" algn="l" rtl="0">
              <a:spcBef>
                <a:spcPts val="0"/>
              </a:spcBef>
              <a:spcAft>
                <a:spcPts val="0"/>
              </a:spcAft>
              <a:buNone/>
            </a:pPr>
            <a:endParaRPr lang="en-US" sz="1200" dirty="0">
              <a:latin typeface="Calibri"/>
              <a:ea typeface="Calibri"/>
              <a:cs typeface="Calibri"/>
              <a:sym typeface="Calibri"/>
            </a:endParaRPr>
          </a:p>
          <a:p>
            <a:pPr marL="0" marR="0" lvl="0" indent="0" algn="l" rtl="0">
              <a:spcBef>
                <a:spcPts val="0"/>
              </a:spcBef>
              <a:spcAft>
                <a:spcPts val="0"/>
              </a:spcAft>
              <a:buNone/>
            </a:pPr>
            <a:r>
              <a:rPr lang="en-US" sz="1200" dirty="0">
                <a:latin typeface="Calibri"/>
                <a:ea typeface="Calibri"/>
                <a:cs typeface="Calibri"/>
                <a:sym typeface="Calibri"/>
              </a:rPr>
              <a:t>When you go over this with folks in your one-hour training, it is helpful to remind them that they are not going through the training to become experts, they are there to learn the basics of respond and who to involve if a disclosure happens. It is important to acknowledge that not everyone is comfortable with the content and that is okay.</a:t>
            </a:r>
            <a:endParaRPr sz="1200" dirty="0">
              <a:latin typeface="Calibri"/>
              <a:ea typeface="Calibri"/>
              <a:cs typeface="Calibri"/>
              <a:sym typeface="Calibri"/>
            </a:endParaRPr>
          </a:p>
          <a:p>
            <a:pPr marL="0" marR="0" lvl="0" indent="0" algn="l" rtl="0">
              <a:spcBef>
                <a:spcPts val="0"/>
              </a:spcBef>
              <a:spcAft>
                <a:spcPts val="0"/>
              </a:spcAft>
              <a:buNone/>
            </a:pPr>
            <a:endParaRPr sz="1200" dirty="0">
              <a:latin typeface="Calibri"/>
              <a:ea typeface="Calibri"/>
              <a:cs typeface="Calibri"/>
              <a:sym typeface="Calibri"/>
            </a:endParaRPr>
          </a:p>
          <a:p>
            <a:pPr marL="0" marR="0" lvl="0" indent="0" algn="l" rtl="0">
              <a:spcBef>
                <a:spcPts val="0"/>
              </a:spcBef>
              <a:spcAft>
                <a:spcPts val="0"/>
              </a:spcAft>
              <a:buNone/>
            </a:pPr>
            <a:r>
              <a:rPr lang="en-US" sz="1200" dirty="0">
                <a:latin typeface="Calibri"/>
                <a:ea typeface="Calibri"/>
                <a:cs typeface="Calibri"/>
                <a:sym typeface="Calibri"/>
              </a:rPr>
              <a:t>TOT Engagement: (K)</a:t>
            </a:r>
            <a:endParaRPr sz="1200" dirty="0">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US" sz="1200" dirty="0">
                <a:solidFill>
                  <a:srgbClr val="000000"/>
                </a:solidFill>
                <a:latin typeface="Calibri"/>
                <a:ea typeface="Calibri"/>
                <a:cs typeface="Calibri"/>
                <a:sym typeface="Calibri"/>
              </a:rPr>
              <a:t>Ask for questions/thoughts</a:t>
            </a:r>
            <a:endParaRPr sz="1200" dirty="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US" sz="1200" dirty="0">
                <a:solidFill>
                  <a:srgbClr val="000000"/>
                </a:solidFill>
                <a:latin typeface="Calibri"/>
                <a:ea typeface="Calibri"/>
                <a:cs typeface="Calibri"/>
                <a:sym typeface="Calibri"/>
              </a:rPr>
              <a:t>Be aware of your strengths and areas needing development throughout the training</a:t>
            </a:r>
            <a:endParaRPr sz="1200" dirty="0">
              <a:solidFill>
                <a:srgbClr val="000000"/>
              </a:solidFill>
              <a:latin typeface="Calibri"/>
              <a:ea typeface="Calibri"/>
              <a:cs typeface="Calibri"/>
              <a:sym typeface="Calibri"/>
            </a:endParaRPr>
          </a:p>
          <a:p>
            <a:pPr marL="0" lvl="0" indent="0" algn="l" rtl="0">
              <a:spcBef>
                <a:spcPts val="0"/>
              </a:spcBef>
              <a:spcAft>
                <a:spcPts val="0"/>
              </a:spcAft>
              <a:buNone/>
            </a:pPr>
            <a:endParaRPr sz="1200" dirty="0">
              <a:solidFill>
                <a:srgbClr val="000000"/>
              </a:solidFill>
              <a:latin typeface="Calibri"/>
              <a:ea typeface="Calibri"/>
              <a:cs typeface="Calibri"/>
              <a:sym typeface="Calibri"/>
            </a:endParaRPr>
          </a:p>
          <a:p>
            <a:pPr marL="0" lvl="0" indent="0" algn="l" rtl="0">
              <a:spcBef>
                <a:spcPts val="0"/>
              </a:spcBef>
              <a:spcAft>
                <a:spcPts val="0"/>
              </a:spcAft>
              <a:buNone/>
            </a:pPr>
            <a:endParaRPr sz="1200" dirty="0">
              <a:solidFill>
                <a:srgbClr val="000000"/>
              </a:solidFill>
              <a:latin typeface="Calibri"/>
              <a:ea typeface="Calibri"/>
              <a:cs typeface="Calibri"/>
              <a:sym typeface="Calibri"/>
            </a:endParaRPr>
          </a:p>
          <a:p>
            <a:pPr marL="0" lvl="0" indent="0" algn="l" rtl="0">
              <a:spcBef>
                <a:spcPts val="0"/>
              </a:spcBef>
              <a:spcAft>
                <a:spcPts val="0"/>
              </a:spcAft>
              <a:buNone/>
            </a:pPr>
            <a:endParaRPr sz="12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31681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21b14930f_0_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421b14930f_0_11:notes"/>
          <p:cNvSpPr txBox="1">
            <a:spLocks noGrp="1"/>
          </p:cNvSpPr>
          <p:nvPr>
            <p:ph type="body" idx="1"/>
          </p:nvPr>
        </p:nvSpPr>
        <p:spPr>
          <a:xfrm>
            <a:off x="702310" y="4421823"/>
            <a:ext cx="5618400" cy="4189200"/>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sz="1100" b="0" i="0" u="none" strike="noStrike" cap="none" dirty="0">
                <a:solidFill>
                  <a:schemeClr val="dk1"/>
                </a:solidFill>
                <a:latin typeface="Arial"/>
                <a:ea typeface="Arial"/>
                <a:cs typeface="Arial"/>
                <a:sym typeface="Arial"/>
              </a:rPr>
              <a:t>Remember that whatever happened to this child has completely changed their lives. It is important that just because a report is made, we don’t just move on and act as if all is normal. Students who have experience sexual abuse may need additional support or accommodations as they go through any processes that come out of the reporting process.</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65325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36: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sz="1000" b="1" i="0" u="none" strike="noStrike" cap="none" dirty="0">
                <a:solidFill>
                  <a:schemeClr val="dk1"/>
                </a:solidFill>
                <a:latin typeface="Arial"/>
                <a:ea typeface="Arial"/>
                <a:cs typeface="Arial"/>
                <a:sym typeface="Arial"/>
              </a:rPr>
              <a:t>Know this information prior to sharing this slide – be able to tell folks who your SA provider is and provide contact info if needed.</a:t>
            </a:r>
          </a:p>
          <a:p>
            <a:pPr marL="0" marR="0" lvl="0" indent="0" algn="l" rtl="0">
              <a:spcBef>
                <a:spcPts val="0"/>
              </a:spcBef>
              <a:spcAft>
                <a:spcPts val="0"/>
              </a:spcAft>
              <a:buNone/>
            </a:pPr>
            <a:r>
              <a:rPr lang="en-US" sz="1000" b="1" i="0" u="none" strike="noStrike" cap="none" dirty="0">
                <a:solidFill>
                  <a:schemeClr val="dk1"/>
                </a:solidFill>
                <a:latin typeface="Arial"/>
                <a:ea typeface="Arial"/>
                <a:cs typeface="Arial"/>
                <a:sym typeface="Arial"/>
              </a:rPr>
              <a:t>Know whether your school has a policy or not</a:t>
            </a:r>
          </a:p>
          <a:p>
            <a:pPr marL="0" marR="0" lvl="0" indent="0" algn="l" rtl="0">
              <a:spcBef>
                <a:spcPts val="0"/>
              </a:spcBef>
              <a:spcAft>
                <a:spcPts val="0"/>
              </a:spcAft>
              <a:buNone/>
            </a:pPr>
            <a:r>
              <a:rPr lang="en-US" sz="1000" b="1" i="0" u="none" strike="noStrike" cap="none" dirty="0">
                <a:solidFill>
                  <a:schemeClr val="dk1"/>
                </a:solidFill>
                <a:latin typeface="Arial"/>
                <a:ea typeface="Arial"/>
                <a:cs typeface="Arial"/>
                <a:sym typeface="Arial"/>
              </a:rPr>
              <a:t>Know who your district’s Title IX coordinator is. Feel free to ask if folks know what Title IX is and if they don’t provide this for context: </a:t>
            </a:r>
            <a:r>
              <a:rPr lang="en-US" sz="1000" dirty="0">
                <a:hlinkClick r:id="rId3"/>
              </a:rPr>
              <a:t>https://www.knowyourix.org/college-resources/title-ix/</a:t>
            </a:r>
            <a:endParaRPr lang="en-US" sz="1000" dirty="0"/>
          </a:p>
          <a:p>
            <a:pPr marL="0" marR="0" lvl="0" indent="0" algn="l" rtl="0">
              <a:spcBef>
                <a:spcPts val="0"/>
              </a:spcBef>
              <a:spcAft>
                <a:spcPts val="0"/>
              </a:spcAft>
              <a:buNone/>
            </a:pPr>
            <a:r>
              <a:rPr lang="en-US" sz="1000" b="1" i="0" u="none" strike="noStrike" cap="none" dirty="0">
                <a:solidFill>
                  <a:schemeClr val="dk1"/>
                </a:solidFill>
                <a:latin typeface="Arial"/>
                <a:ea typeface="Arial"/>
                <a:cs typeface="Arial"/>
                <a:sym typeface="Arial"/>
              </a:rPr>
              <a:t>Also note that Title IX prohibits sex discrimination in educational institutions that receive federal funding (most schools)/</a:t>
            </a:r>
          </a:p>
          <a:p>
            <a:pPr marL="0" marR="0" lvl="0" indent="0" algn="l" rtl="0">
              <a:spcBef>
                <a:spcPts val="0"/>
              </a:spcBef>
              <a:spcAft>
                <a:spcPts val="0"/>
              </a:spcAft>
              <a:buNone/>
            </a:pPr>
            <a:endParaRPr lang="en-US" sz="10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1000" b="1" i="0" u="none" strike="noStrike" cap="none" dirty="0">
                <a:solidFill>
                  <a:schemeClr val="dk1"/>
                </a:solidFill>
                <a:latin typeface="Arial"/>
                <a:ea typeface="Arial"/>
                <a:cs typeface="Arial"/>
                <a:sym typeface="Arial"/>
              </a:rPr>
              <a:t>All of Maine’s sexual assault support centers provide:</a:t>
            </a:r>
            <a:endParaRPr dirty="0"/>
          </a:p>
          <a:p>
            <a:pPr marL="457200" marR="0" lvl="1" indent="0" algn="l" rtl="0">
              <a:spcBef>
                <a:spcPts val="0"/>
              </a:spcBef>
              <a:spcAft>
                <a:spcPts val="0"/>
              </a:spcAft>
              <a:buNone/>
            </a:pPr>
            <a:r>
              <a:rPr lang="en-US" sz="1000" b="0" i="0" u="none" strike="noStrike" cap="none" dirty="0">
                <a:solidFill>
                  <a:schemeClr val="dk1"/>
                </a:solidFill>
                <a:latin typeface="Arial"/>
                <a:ea typeface="Arial"/>
                <a:cs typeface="Arial"/>
                <a:sym typeface="Arial"/>
              </a:rPr>
              <a:t>A 24-hour statewide sexual assault crisis and support line</a:t>
            </a:r>
            <a:endParaRPr dirty="0"/>
          </a:p>
          <a:p>
            <a:pPr marL="457200" marR="0" lvl="1" indent="0" algn="l" rtl="0">
              <a:spcBef>
                <a:spcPts val="0"/>
              </a:spcBef>
              <a:spcAft>
                <a:spcPts val="0"/>
              </a:spcAft>
              <a:buNone/>
            </a:pPr>
            <a:r>
              <a:rPr lang="en-US" sz="1000" b="0" i="0" u="none" strike="noStrike" cap="none" dirty="0">
                <a:solidFill>
                  <a:schemeClr val="dk1"/>
                </a:solidFill>
                <a:latin typeface="Arial"/>
                <a:ea typeface="Arial"/>
                <a:cs typeface="Arial"/>
                <a:sym typeface="Arial"/>
              </a:rPr>
              <a:t>Support groups</a:t>
            </a:r>
            <a:endParaRPr dirty="0"/>
          </a:p>
          <a:p>
            <a:pPr marL="457200" marR="0" lvl="1" indent="0" algn="l" rtl="0">
              <a:spcBef>
                <a:spcPts val="0"/>
              </a:spcBef>
              <a:spcAft>
                <a:spcPts val="0"/>
              </a:spcAft>
              <a:buNone/>
            </a:pPr>
            <a:r>
              <a:rPr lang="en-US" sz="1000" b="0" i="0" u="none" strike="noStrike" cap="none" dirty="0">
                <a:solidFill>
                  <a:schemeClr val="dk1"/>
                </a:solidFill>
                <a:latin typeface="Arial"/>
                <a:ea typeface="Arial"/>
                <a:cs typeface="Arial"/>
                <a:sym typeface="Arial"/>
              </a:rPr>
              <a:t>Crisis intervention and information</a:t>
            </a:r>
            <a:endParaRPr dirty="0"/>
          </a:p>
          <a:p>
            <a:pPr marL="457200" marR="0" lvl="1" indent="0" algn="l" rtl="0">
              <a:spcBef>
                <a:spcPts val="0"/>
              </a:spcBef>
              <a:spcAft>
                <a:spcPts val="0"/>
              </a:spcAft>
              <a:buNone/>
            </a:pPr>
            <a:r>
              <a:rPr lang="en-US" sz="1000" b="0" i="0" u="none" strike="noStrike" cap="none" dirty="0">
                <a:solidFill>
                  <a:schemeClr val="dk1"/>
                </a:solidFill>
                <a:latin typeface="Arial"/>
                <a:ea typeface="Arial"/>
                <a:cs typeface="Arial"/>
                <a:sym typeface="Arial"/>
              </a:rPr>
              <a:t>Support and advocacy for victim/survivors of sexual assault and their families</a:t>
            </a:r>
            <a:endParaRPr dirty="0"/>
          </a:p>
          <a:p>
            <a:pPr marL="457200" marR="0" lvl="1" indent="0" algn="l" rtl="0">
              <a:spcBef>
                <a:spcPts val="0"/>
              </a:spcBef>
              <a:spcAft>
                <a:spcPts val="0"/>
              </a:spcAft>
              <a:buNone/>
            </a:pPr>
            <a:r>
              <a:rPr lang="en-US" sz="1000" b="0" i="0" u="none" strike="noStrike" cap="none" dirty="0">
                <a:solidFill>
                  <a:schemeClr val="dk1"/>
                </a:solidFill>
                <a:latin typeface="Arial"/>
                <a:ea typeface="Arial"/>
                <a:cs typeface="Arial"/>
                <a:sym typeface="Arial"/>
              </a:rPr>
              <a:t>Advocacy for victim/survivors who choose to seek medical attention, report to the police, and/or go through the criminal justice system no matter when the violence was perpetrated</a:t>
            </a:r>
            <a:endParaRPr dirty="0"/>
          </a:p>
          <a:p>
            <a:pPr marL="457200" marR="0" lvl="1" indent="0" algn="l" rtl="0">
              <a:spcBef>
                <a:spcPts val="0"/>
              </a:spcBef>
              <a:spcAft>
                <a:spcPts val="0"/>
              </a:spcAft>
              <a:buNone/>
            </a:pPr>
            <a:r>
              <a:rPr lang="en-US" sz="1000" b="0" i="0" u="none" strike="noStrike" cap="none" dirty="0">
                <a:solidFill>
                  <a:schemeClr val="dk1"/>
                </a:solidFill>
                <a:latin typeface="Arial"/>
                <a:ea typeface="Arial"/>
                <a:cs typeface="Arial"/>
                <a:sym typeface="Arial"/>
              </a:rPr>
              <a:t>Referrals to mental health professionals and other community services</a:t>
            </a:r>
            <a:endParaRPr dirty="0"/>
          </a:p>
          <a:p>
            <a:pPr marL="457200" marR="0" lvl="1" indent="0" algn="l" rtl="0">
              <a:spcBef>
                <a:spcPts val="0"/>
              </a:spcBef>
              <a:spcAft>
                <a:spcPts val="0"/>
              </a:spcAft>
              <a:buNone/>
            </a:pPr>
            <a:r>
              <a:rPr lang="en-US" sz="1000" b="0" i="0" u="none" strike="noStrike" cap="none" dirty="0">
                <a:solidFill>
                  <a:schemeClr val="dk1"/>
                </a:solidFill>
                <a:latin typeface="Arial"/>
                <a:ea typeface="Arial"/>
                <a:cs typeface="Arial"/>
                <a:sym typeface="Arial"/>
              </a:rPr>
              <a:t>School, community and professional education programs for all ages on topics such as sexual harassment, sexual assault, peer education programs, and prevention</a:t>
            </a:r>
            <a:endParaRPr dirty="0"/>
          </a:p>
          <a:p>
            <a:pPr marL="0" marR="0" lvl="0" indent="0" algn="l" rtl="0">
              <a:spcBef>
                <a:spcPts val="0"/>
              </a:spcBef>
              <a:spcAft>
                <a:spcPts val="0"/>
              </a:spcAft>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43c3a730c9_0_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g43c3a730c9_0_3:notes"/>
          <p:cNvSpPr txBox="1">
            <a:spLocks noGrp="1"/>
          </p:cNvSpPr>
          <p:nvPr>
            <p:ph type="body" idx="1"/>
          </p:nvPr>
        </p:nvSpPr>
        <p:spPr>
          <a:xfrm>
            <a:off x="702310" y="4421823"/>
            <a:ext cx="5618400" cy="4189200"/>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3c3a730c9_0_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43c3a730c9_0_7:notes"/>
          <p:cNvSpPr txBox="1">
            <a:spLocks noGrp="1"/>
          </p:cNvSpPr>
          <p:nvPr>
            <p:ph type="body" idx="1"/>
          </p:nvPr>
        </p:nvSpPr>
        <p:spPr>
          <a:xfrm>
            <a:off x="702310" y="4421823"/>
            <a:ext cx="5618400" cy="4189200"/>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4: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914400" marR="0" lvl="1" indent="-317500" algn="l" rtl="0">
              <a:spcBef>
                <a:spcPts val="0"/>
              </a:spcBef>
              <a:spcAft>
                <a:spcPts val="0"/>
              </a:spcAft>
              <a:buSzPts val="1400"/>
              <a:buChar char="○"/>
            </a:pP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702310" y="4421823"/>
            <a:ext cx="5618480" cy="4189095"/>
          </a:xfrm>
          <a:prstGeom prst="rect">
            <a:avLst/>
          </a:prstGeom>
        </p:spPr>
        <p:txBody>
          <a:bodyPr spcFirstLastPara="1" wrap="square" lIns="83950" tIns="83950" rIns="83950" bIns="83950" anchor="t" anchorCtr="0">
            <a:noAutofit/>
          </a:bodyPr>
          <a:lstStyle/>
          <a:p>
            <a:pPr marL="0" lvl="0" indent="0" algn="l" rtl="0">
              <a:spcBef>
                <a:spcPts val="0"/>
              </a:spcBef>
              <a:spcAft>
                <a:spcPts val="0"/>
              </a:spcAft>
              <a:buNone/>
            </a:pPr>
            <a:r>
              <a:rPr lang="en-US" dirty="0"/>
              <a:t>This is merely to give folks background and context on the fact that a law does, in fact, exist, and that there are implications on their role in schools. Remind them that they do not need to be an expert on this, just know it exists. This is also something they will be sharing during their one-hour training so folks understand the justification for doing the training.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Explain that the difference between bullet point one and four is that the first one refers to how an individual responds to suspected child sexual abuse – disclosures, the processes for reporting to DHHS/DAs office, etc. and four refers to the policies the schools put into place about systemic responses – how mandated reporter policies work in their schools, who makes the reports, policies re: safety planning, policies about what information they need to collect to be in compliance with school policy.</a:t>
            </a:r>
            <a:endParaRPr dirty="0"/>
          </a:p>
        </p:txBody>
      </p:sp>
      <p:sp>
        <p:nvSpPr>
          <p:cNvPr id="198" name="Google Shape;198;p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1: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r>
              <a:rPr lang="en-US" sz="1100" b="0" i="0" u="none" strike="noStrike" cap="none" dirty="0">
                <a:solidFill>
                  <a:schemeClr val="dk1"/>
                </a:solidFill>
                <a:latin typeface="Arial"/>
                <a:ea typeface="Arial"/>
                <a:cs typeface="Arial"/>
                <a:sym typeface="Arial"/>
              </a:rPr>
              <a:t>The CSP website is available both to you as trainers and to your school personnel. Resources include responding, conversation starters, books that can help talk about the subject, how to create a trauma informed school, and many others. Share this website far and wide. If there is time, it might be helpful to encourage participants to go to the page and bookmark it.</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that the goal is not for folks to become experts, these are great resources that are available to anyone faced with a disclosure. They are free, private, and available when you need them.</a:t>
            </a:r>
          </a:p>
        </p:txBody>
      </p:sp>
    </p:spTree>
    <p:extLst>
      <p:ext uri="{BB962C8B-B14F-4D97-AF65-F5344CB8AC3E}">
        <p14:creationId xmlns:p14="http://schemas.microsoft.com/office/powerpoint/2010/main" val="1112098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13:notes"/>
          <p:cNvSpPr txBox="1">
            <a:spLocks noGrp="1"/>
          </p:cNvSpPr>
          <p:nvPr>
            <p:ph type="body" idx="1"/>
          </p:nvPr>
        </p:nvSpPr>
        <p:spPr>
          <a:xfrm>
            <a:off x="702310" y="4421823"/>
            <a:ext cx="5618480" cy="4189095"/>
          </a:xfrm>
          <a:prstGeom prst="rect">
            <a:avLst/>
          </a:prstGeom>
          <a:noFill/>
          <a:ln>
            <a:noFill/>
          </a:ln>
        </p:spPr>
        <p:txBody>
          <a:bodyPr spcFirstLastPara="1" wrap="square" lIns="83950" tIns="83950" rIns="83950" bIns="83950" anchor="t" anchorCtr="0">
            <a:noAutofit/>
          </a:bodyPr>
          <a:lstStyle/>
          <a:p>
            <a:pPr marL="0" marR="0" lvl="0" indent="0" algn="l" rtl="0">
              <a:spcBef>
                <a:spcPts val="0"/>
              </a:spcBef>
              <a:spcAft>
                <a:spcPts val="0"/>
              </a:spcAft>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1247070"/>
            <a:ext cx="8636000" cy="2652889"/>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667"/>
              <a:buFont typeface="Calibri"/>
              <a:buNone/>
              <a:defRPr sz="66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subTitle" idx="1"/>
          </p:nvPr>
        </p:nvSpPr>
        <p:spPr>
          <a:xfrm>
            <a:off x="1270000" y="4002264"/>
            <a:ext cx="7620000" cy="1839736"/>
          </a:xfrm>
          <a:prstGeom prst="rect">
            <a:avLst/>
          </a:prstGeom>
          <a:noFill/>
          <a:ln>
            <a:noFill/>
          </a:ln>
        </p:spPr>
        <p:txBody>
          <a:bodyPr spcFirstLastPara="1" wrap="square" lIns="91425" tIns="45700" rIns="91425" bIns="45700" anchor="t" anchorCtr="0"/>
          <a:lstStyle>
            <a:lvl1pPr marR="0" lvl="0" algn="ctr" rtl="0">
              <a:lnSpc>
                <a:spcPct val="90000"/>
              </a:lnSpc>
              <a:spcBef>
                <a:spcPts val="1111"/>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1pPr>
            <a:lvl2pPr marR="0" lvl="1" algn="ctr" rtl="0">
              <a:lnSpc>
                <a:spcPct val="90000"/>
              </a:lnSpc>
              <a:spcBef>
                <a:spcPts val="556"/>
              </a:spcBef>
              <a:spcAft>
                <a:spcPts val="0"/>
              </a:spcAft>
              <a:buClr>
                <a:schemeClr val="dk1"/>
              </a:buClr>
              <a:buSzPts val="2222"/>
              <a:buFont typeface="Arial"/>
              <a:buNone/>
              <a:defRPr sz="2222" b="0" i="0" u="none" strike="noStrike" cap="none">
                <a:solidFill>
                  <a:schemeClr val="dk1"/>
                </a:solidFill>
                <a:latin typeface="Calibri"/>
                <a:ea typeface="Calibri"/>
                <a:cs typeface="Calibri"/>
                <a:sym typeface="Calibri"/>
              </a:defRPr>
            </a:lvl2pPr>
            <a:lvl3pPr marR="0" lvl="2" algn="ctr" rtl="0">
              <a:lnSpc>
                <a:spcPct val="90000"/>
              </a:lnSpc>
              <a:spcBef>
                <a:spcPts val="556"/>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R="0" lvl="3" algn="ctr" rtl="0">
              <a:lnSpc>
                <a:spcPct val="90000"/>
              </a:lnSpc>
              <a:spcBef>
                <a:spcPts val="556"/>
              </a:spcBef>
              <a:spcAft>
                <a:spcPts val="0"/>
              </a:spcAft>
              <a:buClr>
                <a:schemeClr val="dk1"/>
              </a:buClr>
              <a:buSzPts val="1778"/>
              <a:buFont typeface="Arial"/>
              <a:buNone/>
              <a:defRPr sz="1778" b="0" i="0" u="none" strike="noStrike" cap="none">
                <a:solidFill>
                  <a:schemeClr val="dk1"/>
                </a:solidFill>
                <a:latin typeface="Calibri"/>
                <a:ea typeface="Calibri"/>
                <a:cs typeface="Calibri"/>
                <a:sym typeface="Calibri"/>
              </a:defRPr>
            </a:lvl4pPr>
            <a:lvl5pPr marR="0" lvl="4" algn="ctr" rtl="0">
              <a:lnSpc>
                <a:spcPct val="90000"/>
              </a:lnSpc>
              <a:spcBef>
                <a:spcPts val="556"/>
              </a:spcBef>
              <a:spcAft>
                <a:spcPts val="0"/>
              </a:spcAft>
              <a:buClr>
                <a:schemeClr val="dk1"/>
              </a:buClr>
              <a:buSzPts val="1778"/>
              <a:buFont typeface="Arial"/>
              <a:buNone/>
              <a:defRPr sz="1778" b="0" i="0" u="none" strike="noStrike" cap="none">
                <a:solidFill>
                  <a:schemeClr val="dk1"/>
                </a:solidFill>
                <a:latin typeface="Calibri"/>
                <a:ea typeface="Calibri"/>
                <a:cs typeface="Calibri"/>
                <a:sym typeface="Calibri"/>
              </a:defRPr>
            </a:lvl5pPr>
            <a:lvl6pPr marR="0" lvl="5" algn="ctr" rtl="0">
              <a:lnSpc>
                <a:spcPct val="90000"/>
              </a:lnSpc>
              <a:spcBef>
                <a:spcPts val="556"/>
              </a:spcBef>
              <a:spcAft>
                <a:spcPts val="0"/>
              </a:spcAft>
              <a:buClr>
                <a:schemeClr val="dk1"/>
              </a:buClr>
              <a:buSzPts val="1778"/>
              <a:buFont typeface="Arial"/>
              <a:buNone/>
              <a:defRPr sz="1778" b="0" i="0" u="none" strike="noStrike" cap="none">
                <a:solidFill>
                  <a:schemeClr val="dk1"/>
                </a:solidFill>
                <a:latin typeface="Calibri"/>
                <a:ea typeface="Calibri"/>
                <a:cs typeface="Calibri"/>
                <a:sym typeface="Calibri"/>
              </a:defRPr>
            </a:lvl6pPr>
            <a:lvl7pPr marR="0" lvl="6" algn="ctr" rtl="0">
              <a:lnSpc>
                <a:spcPct val="90000"/>
              </a:lnSpc>
              <a:spcBef>
                <a:spcPts val="556"/>
              </a:spcBef>
              <a:spcAft>
                <a:spcPts val="0"/>
              </a:spcAft>
              <a:buClr>
                <a:schemeClr val="dk1"/>
              </a:buClr>
              <a:buSzPts val="1778"/>
              <a:buFont typeface="Arial"/>
              <a:buNone/>
              <a:defRPr sz="1778" b="0" i="0" u="none" strike="noStrike" cap="none">
                <a:solidFill>
                  <a:schemeClr val="dk1"/>
                </a:solidFill>
                <a:latin typeface="Calibri"/>
                <a:ea typeface="Calibri"/>
                <a:cs typeface="Calibri"/>
                <a:sym typeface="Calibri"/>
              </a:defRPr>
            </a:lvl7pPr>
            <a:lvl8pPr marR="0" lvl="7" algn="ctr" rtl="0">
              <a:lnSpc>
                <a:spcPct val="90000"/>
              </a:lnSpc>
              <a:spcBef>
                <a:spcPts val="556"/>
              </a:spcBef>
              <a:spcAft>
                <a:spcPts val="0"/>
              </a:spcAft>
              <a:buClr>
                <a:schemeClr val="dk1"/>
              </a:buClr>
              <a:buSzPts val="1778"/>
              <a:buFont typeface="Arial"/>
              <a:buNone/>
              <a:defRPr sz="1778" b="0" i="0" u="none" strike="noStrike" cap="none">
                <a:solidFill>
                  <a:schemeClr val="dk1"/>
                </a:solidFill>
                <a:latin typeface="Calibri"/>
                <a:ea typeface="Calibri"/>
                <a:cs typeface="Calibri"/>
                <a:sym typeface="Calibri"/>
              </a:defRPr>
            </a:lvl8pPr>
            <a:lvl9pPr marR="0" lvl="8" algn="ctr" rtl="0">
              <a:lnSpc>
                <a:spcPct val="90000"/>
              </a:lnSpc>
              <a:spcBef>
                <a:spcPts val="556"/>
              </a:spcBef>
              <a:spcAft>
                <a:spcPts val="0"/>
              </a:spcAft>
              <a:buClr>
                <a:schemeClr val="dk1"/>
              </a:buClr>
              <a:buSzPts val="1778"/>
              <a:buFont typeface="Arial"/>
              <a:buNone/>
              <a:defRPr sz="1778"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699823" y="405696"/>
            <a:ext cx="8763000" cy="147284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889"/>
              <a:buFont typeface="Calibri"/>
              <a:buNone/>
              <a:defRPr sz="48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9"/>
          <p:cNvSpPr txBox="1">
            <a:spLocks noGrp="1"/>
          </p:cNvSpPr>
          <p:nvPr>
            <p:ph type="body" idx="1"/>
          </p:nvPr>
        </p:nvSpPr>
        <p:spPr>
          <a:xfrm>
            <a:off x="699824" y="1867959"/>
            <a:ext cx="4298156" cy="91545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111"/>
              </a:spcBef>
              <a:spcAft>
                <a:spcPts val="0"/>
              </a:spcAft>
              <a:buClr>
                <a:schemeClr val="dk1"/>
              </a:buClr>
              <a:buSzPts val="2667"/>
              <a:buFont typeface="Arial"/>
              <a:buNone/>
              <a:defRPr sz="2667"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56"/>
              </a:spcBef>
              <a:spcAft>
                <a:spcPts val="0"/>
              </a:spcAft>
              <a:buClr>
                <a:schemeClr val="dk1"/>
              </a:buClr>
              <a:buSzPts val="2222"/>
              <a:buFont typeface="Arial"/>
              <a:buNone/>
              <a:defRPr sz="2222"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56"/>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56"/>
              </a:spcBef>
              <a:spcAft>
                <a:spcPts val="0"/>
              </a:spcAft>
              <a:buClr>
                <a:schemeClr val="dk1"/>
              </a:buClr>
              <a:buSzPts val="1778"/>
              <a:buFont typeface="Arial"/>
              <a:buNone/>
              <a:defRPr sz="1778"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56"/>
              </a:spcBef>
              <a:spcAft>
                <a:spcPts val="0"/>
              </a:spcAft>
              <a:buClr>
                <a:schemeClr val="dk1"/>
              </a:buClr>
              <a:buSzPts val="1778"/>
              <a:buFont typeface="Arial"/>
              <a:buNone/>
              <a:defRPr sz="1778"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56"/>
              </a:spcBef>
              <a:spcAft>
                <a:spcPts val="0"/>
              </a:spcAft>
              <a:buClr>
                <a:schemeClr val="dk1"/>
              </a:buClr>
              <a:buSzPts val="1778"/>
              <a:buFont typeface="Arial"/>
              <a:buNone/>
              <a:defRPr sz="1778"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56"/>
              </a:spcBef>
              <a:spcAft>
                <a:spcPts val="0"/>
              </a:spcAft>
              <a:buClr>
                <a:schemeClr val="dk1"/>
              </a:buClr>
              <a:buSzPts val="1778"/>
              <a:buFont typeface="Arial"/>
              <a:buNone/>
              <a:defRPr sz="1778"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56"/>
              </a:spcBef>
              <a:spcAft>
                <a:spcPts val="0"/>
              </a:spcAft>
              <a:buClr>
                <a:schemeClr val="dk1"/>
              </a:buClr>
              <a:buSzPts val="1778"/>
              <a:buFont typeface="Arial"/>
              <a:buNone/>
              <a:defRPr sz="1778"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56"/>
              </a:spcBef>
              <a:spcAft>
                <a:spcPts val="0"/>
              </a:spcAft>
              <a:buClr>
                <a:schemeClr val="dk1"/>
              </a:buClr>
              <a:buSzPts val="1778"/>
              <a:buFont typeface="Arial"/>
              <a:buNone/>
              <a:defRPr sz="1778" b="1" i="0" u="none" strike="noStrike" cap="none">
                <a:solidFill>
                  <a:schemeClr val="dk1"/>
                </a:solidFill>
                <a:latin typeface="Calibri"/>
                <a:ea typeface="Calibri"/>
                <a:cs typeface="Calibri"/>
                <a:sym typeface="Calibri"/>
              </a:defRPr>
            </a:lvl9pPr>
          </a:lstStyle>
          <a:p>
            <a:endParaRPr/>
          </a:p>
        </p:txBody>
      </p:sp>
      <p:sp>
        <p:nvSpPr>
          <p:cNvPr id="45" name="Google Shape;45;p9"/>
          <p:cNvSpPr txBox="1">
            <a:spLocks noGrp="1"/>
          </p:cNvSpPr>
          <p:nvPr>
            <p:ph type="body" idx="2"/>
          </p:nvPr>
        </p:nvSpPr>
        <p:spPr>
          <a:xfrm>
            <a:off x="699824" y="2783417"/>
            <a:ext cx="4298156" cy="4093987"/>
          </a:xfrm>
          <a:prstGeom prst="rect">
            <a:avLst/>
          </a:prstGeom>
          <a:noFill/>
          <a:ln>
            <a:noFill/>
          </a:ln>
        </p:spPr>
        <p:txBody>
          <a:bodyPr spcFirstLastPara="1" wrap="square" lIns="91425" tIns="45700" rIns="91425" bIns="45700" anchor="t" anchorCtr="0"/>
          <a:lstStyle>
            <a:lvl1pPr marL="457200" marR="0" lvl="0" indent="-426148" algn="l" rtl="0">
              <a:lnSpc>
                <a:spcPct val="90000"/>
              </a:lnSpc>
              <a:spcBef>
                <a:spcPts val="1111"/>
              </a:spcBef>
              <a:spcAft>
                <a:spcPts val="0"/>
              </a:spcAft>
              <a:buClr>
                <a:schemeClr val="dk1"/>
              </a:buClr>
              <a:buSzPts val="3111"/>
              <a:buFont typeface="Arial"/>
              <a:buChar char="•"/>
              <a:defRPr sz="3111" b="0" i="0" u="none" strike="noStrike" cap="none">
                <a:solidFill>
                  <a:schemeClr val="dk1"/>
                </a:solidFill>
                <a:latin typeface="Calibri"/>
                <a:ea typeface="Calibri"/>
                <a:cs typeface="Calibri"/>
                <a:sym typeface="Calibri"/>
              </a:defRPr>
            </a:lvl1pPr>
            <a:lvl2pPr marL="914400" marR="0" lvl="1" indent="-397954" algn="l" rtl="0">
              <a:lnSpc>
                <a:spcPct val="90000"/>
              </a:lnSpc>
              <a:spcBef>
                <a:spcPts val="556"/>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2pPr>
            <a:lvl3pPr marL="1371600" marR="0" lvl="2" indent="-369697" algn="l" rtl="0">
              <a:lnSpc>
                <a:spcPct val="90000"/>
              </a:lnSpc>
              <a:spcBef>
                <a:spcPts val="556"/>
              </a:spcBef>
              <a:spcAft>
                <a:spcPts val="0"/>
              </a:spcAft>
              <a:buClr>
                <a:schemeClr val="dk1"/>
              </a:buClr>
              <a:buSzPts val="2222"/>
              <a:buFont typeface="Arial"/>
              <a:buChar char="•"/>
              <a:defRPr sz="2222"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9"/>
          <p:cNvSpPr txBox="1">
            <a:spLocks noGrp="1"/>
          </p:cNvSpPr>
          <p:nvPr>
            <p:ph type="body" idx="3"/>
          </p:nvPr>
        </p:nvSpPr>
        <p:spPr>
          <a:xfrm>
            <a:off x="5143501" y="1867959"/>
            <a:ext cx="4319323" cy="91545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111"/>
              </a:spcBef>
              <a:spcAft>
                <a:spcPts val="0"/>
              </a:spcAft>
              <a:buClr>
                <a:schemeClr val="dk1"/>
              </a:buClr>
              <a:buSzPts val="2667"/>
              <a:buFont typeface="Arial"/>
              <a:buNone/>
              <a:defRPr sz="2667"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56"/>
              </a:spcBef>
              <a:spcAft>
                <a:spcPts val="0"/>
              </a:spcAft>
              <a:buClr>
                <a:schemeClr val="dk1"/>
              </a:buClr>
              <a:buSzPts val="2222"/>
              <a:buFont typeface="Arial"/>
              <a:buNone/>
              <a:defRPr sz="2222"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56"/>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56"/>
              </a:spcBef>
              <a:spcAft>
                <a:spcPts val="0"/>
              </a:spcAft>
              <a:buClr>
                <a:schemeClr val="dk1"/>
              </a:buClr>
              <a:buSzPts val="1778"/>
              <a:buFont typeface="Arial"/>
              <a:buNone/>
              <a:defRPr sz="1778"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56"/>
              </a:spcBef>
              <a:spcAft>
                <a:spcPts val="0"/>
              </a:spcAft>
              <a:buClr>
                <a:schemeClr val="dk1"/>
              </a:buClr>
              <a:buSzPts val="1778"/>
              <a:buFont typeface="Arial"/>
              <a:buNone/>
              <a:defRPr sz="1778"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56"/>
              </a:spcBef>
              <a:spcAft>
                <a:spcPts val="0"/>
              </a:spcAft>
              <a:buClr>
                <a:schemeClr val="dk1"/>
              </a:buClr>
              <a:buSzPts val="1778"/>
              <a:buFont typeface="Arial"/>
              <a:buNone/>
              <a:defRPr sz="1778"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56"/>
              </a:spcBef>
              <a:spcAft>
                <a:spcPts val="0"/>
              </a:spcAft>
              <a:buClr>
                <a:schemeClr val="dk1"/>
              </a:buClr>
              <a:buSzPts val="1778"/>
              <a:buFont typeface="Arial"/>
              <a:buNone/>
              <a:defRPr sz="1778"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56"/>
              </a:spcBef>
              <a:spcAft>
                <a:spcPts val="0"/>
              </a:spcAft>
              <a:buClr>
                <a:schemeClr val="dk1"/>
              </a:buClr>
              <a:buSzPts val="1778"/>
              <a:buFont typeface="Arial"/>
              <a:buNone/>
              <a:defRPr sz="1778"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56"/>
              </a:spcBef>
              <a:spcAft>
                <a:spcPts val="0"/>
              </a:spcAft>
              <a:buClr>
                <a:schemeClr val="dk1"/>
              </a:buClr>
              <a:buSzPts val="1778"/>
              <a:buFont typeface="Arial"/>
              <a:buNone/>
              <a:defRPr sz="1778" b="1" i="0" u="none" strike="noStrike" cap="none">
                <a:solidFill>
                  <a:schemeClr val="dk1"/>
                </a:solidFill>
                <a:latin typeface="Calibri"/>
                <a:ea typeface="Calibri"/>
                <a:cs typeface="Calibri"/>
                <a:sym typeface="Calibri"/>
              </a:defRPr>
            </a:lvl9pPr>
          </a:lstStyle>
          <a:p>
            <a:endParaRPr/>
          </a:p>
        </p:txBody>
      </p:sp>
      <p:sp>
        <p:nvSpPr>
          <p:cNvPr id="47" name="Google Shape;47;p9"/>
          <p:cNvSpPr txBox="1">
            <a:spLocks noGrp="1"/>
          </p:cNvSpPr>
          <p:nvPr>
            <p:ph type="body" idx="4"/>
          </p:nvPr>
        </p:nvSpPr>
        <p:spPr>
          <a:xfrm>
            <a:off x="5143501" y="2783417"/>
            <a:ext cx="4319323" cy="4093987"/>
          </a:xfrm>
          <a:prstGeom prst="rect">
            <a:avLst/>
          </a:prstGeom>
          <a:noFill/>
          <a:ln>
            <a:noFill/>
          </a:ln>
        </p:spPr>
        <p:txBody>
          <a:bodyPr spcFirstLastPara="1" wrap="square" lIns="91425" tIns="45700" rIns="91425" bIns="45700" anchor="t" anchorCtr="0"/>
          <a:lstStyle>
            <a:lvl1pPr marL="457200" marR="0" lvl="0" indent="-426148" algn="l" rtl="0">
              <a:lnSpc>
                <a:spcPct val="90000"/>
              </a:lnSpc>
              <a:spcBef>
                <a:spcPts val="1111"/>
              </a:spcBef>
              <a:spcAft>
                <a:spcPts val="0"/>
              </a:spcAft>
              <a:buClr>
                <a:schemeClr val="dk1"/>
              </a:buClr>
              <a:buSzPts val="3111"/>
              <a:buFont typeface="Arial"/>
              <a:buChar char="•"/>
              <a:defRPr sz="3111" b="0" i="0" u="none" strike="noStrike" cap="none">
                <a:solidFill>
                  <a:schemeClr val="dk1"/>
                </a:solidFill>
                <a:latin typeface="Calibri"/>
                <a:ea typeface="Calibri"/>
                <a:cs typeface="Calibri"/>
                <a:sym typeface="Calibri"/>
              </a:defRPr>
            </a:lvl1pPr>
            <a:lvl2pPr marL="914400" marR="0" lvl="1" indent="-397954" algn="l" rtl="0">
              <a:lnSpc>
                <a:spcPct val="90000"/>
              </a:lnSpc>
              <a:spcBef>
                <a:spcPts val="556"/>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2pPr>
            <a:lvl3pPr marL="1371600" marR="0" lvl="2" indent="-369697" algn="l" rtl="0">
              <a:lnSpc>
                <a:spcPct val="90000"/>
              </a:lnSpc>
              <a:spcBef>
                <a:spcPts val="556"/>
              </a:spcBef>
              <a:spcAft>
                <a:spcPts val="0"/>
              </a:spcAft>
              <a:buClr>
                <a:schemeClr val="dk1"/>
              </a:buClr>
              <a:buSzPts val="2222"/>
              <a:buFont typeface="Arial"/>
              <a:buChar char="•"/>
              <a:defRPr sz="2222"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9"/>
          <p:cNvSpPr txBox="1">
            <a:spLocks noGrp="1"/>
          </p:cNvSpPr>
          <p:nvPr>
            <p:ph type="dt" idx="10"/>
          </p:nvPr>
        </p:nvSpPr>
        <p:spPr>
          <a:xfrm>
            <a:off x="698500" y="7062613"/>
            <a:ext cx="2286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9"/>
          <p:cNvSpPr txBox="1">
            <a:spLocks noGrp="1"/>
          </p:cNvSpPr>
          <p:nvPr>
            <p:ph type="ftr" idx="11"/>
          </p:nvPr>
        </p:nvSpPr>
        <p:spPr>
          <a:xfrm>
            <a:off x="3365500" y="7062613"/>
            <a:ext cx="3429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sldNum" idx="12"/>
          </p:nvPr>
        </p:nvSpPr>
        <p:spPr>
          <a:xfrm>
            <a:off x="7175500" y="7062613"/>
            <a:ext cx="2286000" cy="40569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698500" y="405696"/>
            <a:ext cx="8763000" cy="147284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889"/>
              <a:buFont typeface="Calibri"/>
              <a:buNone/>
              <a:defRPr sz="48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0"/>
          <p:cNvSpPr txBox="1">
            <a:spLocks noGrp="1"/>
          </p:cNvSpPr>
          <p:nvPr>
            <p:ph type="dt" idx="10"/>
          </p:nvPr>
        </p:nvSpPr>
        <p:spPr>
          <a:xfrm>
            <a:off x="698500" y="7062613"/>
            <a:ext cx="2286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0"/>
          <p:cNvSpPr txBox="1">
            <a:spLocks noGrp="1"/>
          </p:cNvSpPr>
          <p:nvPr>
            <p:ph type="ftr" idx="11"/>
          </p:nvPr>
        </p:nvSpPr>
        <p:spPr>
          <a:xfrm>
            <a:off x="3365500" y="7062613"/>
            <a:ext cx="3429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0"/>
          <p:cNvSpPr txBox="1">
            <a:spLocks noGrp="1"/>
          </p:cNvSpPr>
          <p:nvPr>
            <p:ph type="sldNum" idx="12"/>
          </p:nvPr>
        </p:nvSpPr>
        <p:spPr>
          <a:xfrm>
            <a:off x="7175500" y="7062613"/>
            <a:ext cx="2286000" cy="40569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699824" y="508000"/>
            <a:ext cx="3276864" cy="17780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556"/>
              <a:buFont typeface="Calibri"/>
              <a:buNone/>
              <a:defRPr sz="3556"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8" name="Google Shape;58;p11"/>
          <p:cNvSpPr txBox="1">
            <a:spLocks noGrp="1"/>
          </p:cNvSpPr>
          <p:nvPr>
            <p:ph type="body" idx="1"/>
          </p:nvPr>
        </p:nvSpPr>
        <p:spPr>
          <a:xfrm>
            <a:off x="4319323" y="1097141"/>
            <a:ext cx="5143500" cy="5415139"/>
          </a:xfrm>
          <a:prstGeom prst="rect">
            <a:avLst/>
          </a:prstGeom>
          <a:noFill/>
          <a:ln>
            <a:noFill/>
          </a:ln>
        </p:spPr>
        <p:txBody>
          <a:bodyPr spcFirstLastPara="1" wrap="square" lIns="91425" tIns="45700" rIns="91425" bIns="45700" anchor="t" anchorCtr="0"/>
          <a:lstStyle>
            <a:lvl1pPr marL="457200" marR="0" lvl="0" indent="-454406" algn="l" rtl="0">
              <a:lnSpc>
                <a:spcPct val="90000"/>
              </a:lnSpc>
              <a:spcBef>
                <a:spcPts val="1111"/>
              </a:spcBef>
              <a:spcAft>
                <a:spcPts val="0"/>
              </a:spcAft>
              <a:buClr>
                <a:schemeClr val="dk1"/>
              </a:buClr>
              <a:buSzPts val="3556"/>
              <a:buFont typeface="Arial"/>
              <a:buChar char="•"/>
              <a:defRPr sz="3556" b="0" i="0" u="none" strike="noStrike" cap="none">
                <a:solidFill>
                  <a:schemeClr val="dk1"/>
                </a:solidFill>
                <a:latin typeface="Calibri"/>
                <a:ea typeface="Calibri"/>
                <a:cs typeface="Calibri"/>
                <a:sym typeface="Calibri"/>
              </a:defRPr>
            </a:lvl1pPr>
            <a:lvl2pPr marL="914400" marR="0" lvl="1" indent="-426148" algn="l" rtl="0">
              <a:lnSpc>
                <a:spcPct val="90000"/>
              </a:lnSpc>
              <a:spcBef>
                <a:spcPts val="556"/>
              </a:spcBef>
              <a:spcAft>
                <a:spcPts val="0"/>
              </a:spcAft>
              <a:buClr>
                <a:schemeClr val="dk1"/>
              </a:buClr>
              <a:buSzPts val="3111"/>
              <a:buFont typeface="Arial"/>
              <a:buChar char="•"/>
              <a:defRPr sz="3111"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556"/>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69697" algn="l" rtl="0">
              <a:lnSpc>
                <a:spcPct val="90000"/>
              </a:lnSpc>
              <a:spcBef>
                <a:spcPts val="556"/>
              </a:spcBef>
              <a:spcAft>
                <a:spcPts val="0"/>
              </a:spcAft>
              <a:buClr>
                <a:schemeClr val="dk1"/>
              </a:buClr>
              <a:buSzPts val="2222"/>
              <a:buFont typeface="Arial"/>
              <a:buChar char="•"/>
              <a:defRPr sz="2222" b="0" i="0" u="none" strike="noStrike" cap="none">
                <a:solidFill>
                  <a:schemeClr val="dk1"/>
                </a:solidFill>
                <a:latin typeface="Calibri"/>
                <a:ea typeface="Calibri"/>
                <a:cs typeface="Calibri"/>
                <a:sym typeface="Calibri"/>
              </a:defRPr>
            </a:lvl4pPr>
            <a:lvl5pPr marL="2286000" marR="0" lvl="4" indent="-369697" algn="l" rtl="0">
              <a:lnSpc>
                <a:spcPct val="90000"/>
              </a:lnSpc>
              <a:spcBef>
                <a:spcPts val="556"/>
              </a:spcBef>
              <a:spcAft>
                <a:spcPts val="0"/>
              </a:spcAft>
              <a:buClr>
                <a:schemeClr val="dk1"/>
              </a:buClr>
              <a:buSzPts val="2222"/>
              <a:buFont typeface="Arial"/>
              <a:buChar char="•"/>
              <a:defRPr sz="2222" b="0" i="0" u="none" strike="noStrike" cap="none">
                <a:solidFill>
                  <a:schemeClr val="dk1"/>
                </a:solidFill>
                <a:latin typeface="Calibri"/>
                <a:ea typeface="Calibri"/>
                <a:cs typeface="Calibri"/>
                <a:sym typeface="Calibri"/>
              </a:defRPr>
            </a:lvl5pPr>
            <a:lvl6pPr marL="2743200" marR="0" lvl="5" indent="-369697" algn="l" rtl="0">
              <a:lnSpc>
                <a:spcPct val="90000"/>
              </a:lnSpc>
              <a:spcBef>
                <a:spcPts val="556"/>
              </a:spcBef>
              <a:spcAft>
                <a:spcPts val="0"/>
              </a:spcAft>
              <a:buClr>
                <a:schemeClr val="dk1"/>
              </a:buClr>
              <a:buSzPts val="2222"/>
              <a:buFont typeface="Arial"/>
              <a:buChar char="•"/>
              <a:defRPr sz="2222" b="0" i="0" u="none" strike="noStrike" cap="none">
                <a:solidFill>
                  <a:schemeClr val="dk1"/>
                </a:solidFill>
                <a:latin typeface="Calibri"/>
                <a:ea typeface="Calibri"/>
                <a:cs typeface="Calibri"/>
                <a:sym typeface="Calibri"/>
              </a:defRPr>
            </a:lvl6pPr>
            <a:lvl7pPr marL="3200400" marR="0" lvl="6" indent="-369697" algn="l" rtl="0">
              <a:lnSpc>
                <a:spcPct val="90000"/>
              </a:lnSpc>
              <a:spcBef>
                <a:spcPts val="556"/>
              </a:spcBef>
              <a:spcAft>
                <a:spcPts val="0"/>
              </a:spcAft>
              <a:buClr>
                <a:schemeClr val="dk1"/>
              </a:buClr>
              <a:buSzPts val="2222"/>
              <a:buFont typeface="Arial"/>
              <a:buChar char="•"/>
              <a:defRPr sz="2222" b="0" i="0" u="none" strike="noStrike" cap="none">
                <a:solidFill>
                  <a:schemeClr val="dk1"/>
                </a:solidFill>
                <a:latin typeface="Calibri"/>
                <a:ea typeface="Calibri"/>
                <a:cs typeface="Calibri"/>
                <a:sym typeface="Calibri"/>
              </a:defRPr>
            </a:lvl7pPr>
            <a:lvl8pPr marL="3657600" marR="0" lvl="7" indent="-369696" algn="l" rtl="0">
              <a:lnSpc>
                <a:spcPct val="90000"/>
              </a:lnSpc>
              <a:spcBef>
                <a:spcPts val="556"/>
              </a:spcBef>
              <a:spcAft>
                <a:spcPts val="0"/>
              </a:spcAft>
              <a:buClr>
                <a:schemeClr val="dk1"/>
              </a:buClr>
              <a:buSzPts val="2222"/>
              <a:buFont typeface="Arial"/>
              <a:buChar char="•"/>
              <a:defRPr sz="2222" b="0" i="0" u="none" strike="noStrike" cap="none">
                <a:solidFill>
                  <a:schemeClr val="dk1"/>
                </a:solidFill>
                <a:latin typeface="Calibri"/>
                <a:ea typeface="Calibri"/>
                <a:cs typeface="Calibri"/>
                <a:sym typeface="Calibri"/>
              </a:defRPr>
            </a:lvl8pPr>
            <a:lvl9pPr marL="4114800" marR="0" lvl="8" indent="-369696" algn="l" rtl="0">
              <a:lnSpc>
                <a:spcPct val="90000"/>
              </a:lnSpc>
              <a:spcBef>
                <a:spcPts val="556"/>
              </a:spcBef>
              <a:spcAft>
                <a:spcPts val="0"/>
              </a:spcAft>
              <a:buClr>
                <a:schemeClr val="dk1"/>
              </a:buClr>
              <a:buSzPts val="2222"/>
              <a:buFont typeface="Arial"/>
              <a:buChar char="•"/>
              <a:defRPr sz="2222" b="0" i="0" u="none" strike="noStrike" cap="none">
                <a:solidFill>
                  <a:schemeClr val="dk1"/>
                </a:solidFill>
                <a:latin typeface="Calibri"/>
                <a:ea typeface="Calibri"/>
                <a:cs typeface="Calibri"/>
                <a:sym typeface="Calibri"/>
              </a:defRPr>
            </a:lvl9pPr>
          </a:lstStyle>
          <a:p>
            <a:endParaRPr/>
          </a:p>
        </p:txBody>
      </p:sp>
      <p:sp>
        <p:nvSpPr>
          <p:cNvPr id="59" name="Google Shape;59;p11"/>
          <p:cNvSpPr txBox="1">
            <a:spLocks noGrp="1"/>
          </p:cNvSpPr>
          <p:nvPr>
            <p:ph type="body" idx="2"/>
          </p:nvPr>
        </p:nvSpPr>
        <p:spPr>
          <a:xfrm>
            <a:off x="699824" y="2286000"/>
            <a:ext cx="3276864" cy="42350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111"/>
              </a:spcBef>
              <a:spcAft>
                <a:spcPts val="0"/>
              </a:spcAft>
              <a:buClr>
                <a:schemeClr val="dk1"/>
              </a:buClr>
              <a:buSzPts val="1778"/>
              <a:buFont typeface="Arial"/>
              <a:buNone/>
              <a:defRPr sz="1778"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56"/>
              </a:spcBef>
              <a:spcAft>
                <a:spcPts val="0"/>
              </a:spcAft>
              <a:buClr>
                <a:schemeClr val="dk1"/>
              </a:buClr>
              <a:buSzPts val="1556"/>
              <a:buFont typeface="Arial"/>
              <a:buNone/>
              <a:defRPr sz="1556"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56"/>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56"/>
              </a:spcBef>
              <a:spcAft>
                <a:spcPts val="0"/>
              </a:spcAft>
              <a:buClr>
                <a:schemeClr val="dk1"/>
              </a:buClr>
              <a:buSzPts val="1111"/>
              <a:buFont typeface="Arial"/>
              <a:buNone/>
              <a:defRPr sz="1111"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56"/>
              </a:spcBef>
              <a:spcAft>
                <a:spcPts val="0"/>
              </a:spcAft>
              <a:buClr>
                <a:schemeClr val="dk1"/>
              </a:buClr>
              <a:buSzPts val="1111"/>
              <a:buFont typeface="Arial"/>
              <a:buNone/>
              <a:defRPr sz="1111"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56"/>
              </a:spcBef>
              <a:spcAft>
                <a:spcPts val="0"/>
              </a:spcAft>
              <a:buClr>
                <a:schemeClr val="dk1"/>
              </a:buClr>
              <a:buSzPts val="1111"/>
              <a:buFont typeface="Arial"/>
              <a:buNone/>
              <a:defRPr sz="1111"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56"/>
              </a:spcBef>
              <a:spcAft>
                <a:spcPts val="0"/>
              </a:spcAft>
              <a:buClr>
                <a:schemeClr val="dk1"/>
              </a:buClr>
              <a:buSzPts val="1111"/>
              <a:buFont typeface="Arial"/>
              <a:buNone/>
              <a:defRPr sz="1111"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56"/>
              </a:spcBef>
              <a:spcAft>
                <a:spcPts val="0"/>
              </a:spcAft>
              <a:buClr>
                <a:schemeClr val="dk1"/>
              </a:buClr>
              <a:buSzPts val="1111"/>
              <a:buFont typeface="Arial"/>
              <a:buNone/>
              <a:defRPr sz="1111"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56"/>
              </a:spcBef>
              <a:spcAft>
                <a:spcPts val="0"/>
              </a:spcAft>
              <a:buClr>
                <a:schemeClr val="dk1"/>
              </a:buClr>
              <a:buSzPts val="1111"/>
              <a:buFont typeface="Arial"/>
              <a:buNone/>
              <a:defRPr sz="1111"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dt" idx="10"/>
          </p:nvPr>
        </p:nvSpPr>
        <p:spPr>
          <a:xfrm>
            <a:off x="698500" y="7062613"/>
            <a:ext cx="2286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1"/>
          <p:cNvSpPr txBox="1">
            <a:spLocks noGrp="1"/>
          </p:cNvSpPr>
          <p:nvPr>
            <p:ph type="ftr" idx="11"/>
          </p:nvPr>
        </p:nvSpPr>
        <p:spPr>
          <a:xfrm>
            <a:off x="3365500" y="7062613"/>
            <a:ext cx="3429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1"/>
          <p:cNvSpPr txBox="1">
            <a:spLocks noGrp="1"/>
          </p:cNvSpPr>
          <p:nvPr>
            <p:ph type="sldNum" idx="12"/>
          </p:nvPr>
        </p:nvSpPr>
        <p:spPr>
          <a:xfrm>
            <a:off x="7175500" y="7062613"/>
            <a:ext cx="2286000" cy="40569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699824" y="508000"/>
            <a:ext cx="3276864" cy="17780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556"/>
              <a:buFont typeface="Calibri"/>
              <a:buNone/>
              <a:defRPr sz="3556"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2"/>
          <p:cNvSpPr>
            <a:spLocks noGrp="1"/>
          </p:cNvSpPr>
          <p:nvPr>
            <p:ph type="pic" idx="2"/>
          </p:nvPr>
        </p:nvSpPr>
        <p:spPr>
          <a:xfrm>
            <a:off x="4319323" y="1097141"/>
            <a:ext cx="5143500" cy="5415139"/>
          </a:xfrm>
          <a:prstGeom prst="rect">
            <a:avLst/>
          </a:prstGeom>
          <a:noFill/>
          <a:ln>
            <a:noFill/>
          </a:ln>
        </p:spPr>
        <p:txBody>
          <a:bodyPr spcFirstLastPara="1" wrap="square" lIns="91425" tIns="45700" rIns="91425" bIns="45700" anchor="t" anchorCtr="0"/>
          <a:lstStyle>
            <a:lvl1pPr marR="0" lvl="0" algn="l" rtl="0">
              <a:lnSpc>
                <a:spcPct val="90000"/>
              </a:lnSpc>
              <a:spcBef>
                <a:spcPts val="1111"/>
              </a:spcBef>
              <a:spcAft>
                <a:spcPts val="0"/>
              </a:spcAft>
              <a:buClr>
                <a:schemeClr val="dk1"/>
              </a:buClr>
              <a:buSzPts val="3556"/>
              <a:buFont typeface="Arial"/>
              <a:buNone/>
              <a:defRPr sz="3556" b="0" i="0" u="none" strike="noStrike" cap="none">
                <a:solidFill>
                  <a:schemeClr val="dk1"/>
                </a:solidFill>
                <a:latin typeface="Calibri"/>
                <a:ea typeface="Calibri"/>
                <a:cs typeface="Calibri"/>
                <a:sym typeface="Calibri"/>
              </a:defRPr>
            </a:lvl1pPr>
            <a:lvl2pPr marR="0" lvl="1" algn="l" rtl="0">
              <a:lnSpc>
                <a:spcPct val="90000"/>
              </a:lnSpc>
              <a:spcBef>
                <a:spcPts val="556"/>
              </a:spcBef>
              <a:spcAft>
                <a:spcPts val="0"/>
              </a:spcAft>
              <a:buClr>
                <a:schemeClr val="dk1"/>
              </a:buClr>
              <a:buSzPts val="3111"/>
              <a:buFont typeface="Arial"/>
              <a:buNone/>
              <a:defRPr sz="3111" b="0" i="0" u="none" strike="noStrike" cap="none">
                <a:solidFill>
                  <a:schemeClr val="dk1"/>
                </a:solidFill>
                <a:latin typeface="Calibri"/>
                <a:ea typeface="Calibri"/>
                <a:cs typeface="Calibri"/>
                <a:sym typeface="Calibri"/>
              </a:defRPr>
            </a:lvl2pPr>
            <a:lvl3pPr marR="0" lvl="2" algn="l" rtl="0">
              <a:lnSpc>
                <a:spcPct val="90000"/>
              </a:lnSpc>
              <a:spcBef>
                <a:spcPts val="556"/>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3pPr>
            <a:lvl4pPr marR="0" lvl="3" algn="l" rtl="0">
              <a:lnSpc>
                <a:spcPct val="90000"/>
              </a:lnSpc>
              <a:spcBef>
                <a:spcPts val="556"/>
              </a:spcBef>
              <a:spcAft>
                <a:spcPts val="0"/>
              </a:spcAft>
              <a:buClr>
                <a:schemeClr val="dk1"/>
              </a:buClr>
              <a:buSzPts val="2222"/>
              <a:buFont typeface="Arial"/>
              <a:buNone/>
              <a:defRPr sz="2222" b="0" i="0" u="none" strike="noStrike" cap="none">
                <a:solidFill>
                  <a:schemeClr val="dk1"/>
                </a:solidFill>
                <a:latin typeface="Calibri"/>
                <a:ea typeface="Calibri"/>
                <a:cs typeface="Calibri"/>
                <a:sym typeface="Calibri"/>
              </a:defRPr>
            </a:lvl4pPr>
            <a:lvl5pPr marR="0" lvl="4" algn="l" rtl="0">
              <a:lnSpc>
                <a:spcPct val="90000"/>
              </a:lnSpc>
              <a:spcBef>
                <a:spcPts val="556"/>
              </a:spcBef>
              <a:spcAft>
                <a:spcPts val="0"/>
              </a:spcAft>
              <a:buClr>
                <a:schemeClr val="dk1"/>
              </a:buClr>
              <a:buSzPts val="2222"/>
              <a:buFont typeface="Arial"/>
              <a:buNone/>
              <a:defRPr sz="2222" b="0" i="0" u="none" strike="noStrike" cap="none">
                <a:solidFill>
                  <a:schemeClr val="dk1"/>
                </a:solidFill>
                <a:latin typeface="Calibri"/>
                <a:ea typeface="Calibri"/>
                <a:cs typeface="Calibri"/>
                <a:sym typeface="Calibri"/>
              </a:defRPr>
            </a:lvl5pPr>
            <a:lvl6pPr marR="0" lvl="5" algn="l" rtl="0">
              <a:lnSpc>
                <a:spcPct val="90000"/>
              </a:lnSpc>
              <a:spcBef>
                <a:spcPts val="556"/>
              </a:spcBef>
              <a:spcAft>
                <a:spcPts val="0"/>
              </a:spcAft>
              <a:buClr>
                <a:schemeClr val="dk1"/>
              </a:buClr>
              <a:buSzPts val="2222"/>
              <a:buFont typeface="Arial"/>
              <a:buNone/>
              <a:defRPr sz="2222" b="0" i="0" u="none" strike="noStrike" cap="none">
                <a:solidFill>
                  <a:schemeClr val="dk1"/>
                </a:solidFill>
                <a:latin typeface="Calibri"/>
                <a:ea typeface="Calibri"/>
                <a:cs typeface="Calibri"/>
                <a:sym typeface="Calibri"/>
              </a:defRPr>
            </a:lvl6pPr>
            <a:lvl7pPr marR="0" lvl="6" algn="l" rtl="0">
              <a:lnSpc>
                <a:spcPct val="90000"/>
              </a:lnSpc>
              <a:spcBef>
                <a:spcPts val="556"/>
              </a:spcBef>
              <a:spcAft>
                <a:spcPts val="0"/>
              </a:spcAft>
              <a:buClr>
                <a:schemeClr val="dk1"/>
              </a:buClr>
              <a:buSzPts val="2222"/>
              <a:buFont typeface="Arial"/>
              <a:buNone/>
              <a:defRPr sz="2222" b="0" i="0" u="none" strike="noStrike" cap="none">
                <a:solidFill>
                  <a:schemeClr val="dk1"/>
                </a:solidFill>
                <a:latin typeface="Calibri"/>
                <a:ea typeface="Calibri"/>
                <a:cs typeface="Calibri"/>
                <a:sym typeface="Calibri"/>
              </a:defRPr>
            </a:lvl7pPr>
            <a:lvl8pPr marR="0" lvl="7" algn="l" rtl="0">
              <a:lnSpc>
                <a:spcPct val="90000"/>
              </a:lnSpc>
              <a:spcBef>
                <a:spcPts val="556"/>
              </a:spcBef>
              <a:spcAft>
                <a:spcPts val="0"/>
              </a:spcAft>
              <a:buClr>
                <a:schemeClr val="dk1"/>
              </a:buClr>
              <a:buSzPts val="2222"/>
              <a:buFont typeface="Arial"/>
              <a:buNone/>
              <a:defRPr sz="2222" b="0" i="0" u="none" strike="noStrike" cap="none">
                <a:solidFill>
                  <a:schemeClr val="dk1"/>
                </a:solidFill>
                <a:latin typeface="Calibri"/>
                <a:ea typeface="Calibri"/>
                <a:cs typeface="Calibri"/>
                <a:sym typeface="Calibri"/>
              </a:defRPr>
            </a:lvl8pPr>
            <a:lvl9pPr marR="0" lvl="8" algn="l" rtl="0">
              <a:lnSpc>
                <a:spcPct val="90000"/>
              </a:lnSpc>
              <a:spcBef>
                <a:spcPts val="556"/>
              </a:spcBef>
              <a:spcAft>
                <a:spcPts val="0"/>
              </a:spcAft>
              <a:buClr>
                <a:schemeClr val="dk1"/>
              </a:buClr>
              <a:buSzPts val="2222"/>
              <a:buFont typeface="Arial"/>
              <a:buNone/>
              <a:defRPr sz="2222" b="0" i="0" u="none" strike="noStrike" cap="none">
                <a:solidFill>
                  <a:schemeClr val="dk1"/>
                </a:solidFill>
                <a:latin typeface="Calibri"/>
                <a:ea typeface="Calibri"/>
                <a:cs typeface="Calibri"/>
                <a:sym typeface="Calibri"/>
              </a:defRPr>
            </a:lvl9pPr>
          </a:lstStyle>
          <a:p>
            <a:endParaRPr/>
          </a:p>
        </p:txBody>
      </p:sp>
      <p:sp>
        <p:nvSpPr>
          <p:cNvPr id="66" name="Google Shape;66;p12"/>
          <p:cNvSpPr txBox="1">
            <a:spLocks noGrp="1"/>
          </p:cNvSpPr>
          <p:nvPr>
            <p:ph type="body" idx="1"/>
          </p:nvPr>
        </p:nvSpPr>
        <p:spPr>
          <a:xfrm>
            <a:off x="699824" y="2286000"/>
            <a:ext cx="3276864" cy="42350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111"/>
              </a:spcBef>
              <a:spcAft>
                <a:spcPts val="0"/>
              </a:spcAft>
              <a:buClr>
                <a:schemeClr val="dk1"/>
              </a:buClr>
              <a:buSzPts val="1778"/>
              <a:buFont typeface="Arial"/>
              <a:buNone/>
              <a:defRPr sz="1778"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56"/>
              </a:spcBef>
              <a:spcAft>
                <a:spcPts val="0"/>
              </a:spcAft>
              <a:buClr>
                <a:schemeClr val="dk1"/>
              </a:buClr>
              <a:buSzPts val="1556"/>
              <a:buFont typeface="Arial"/>
              <a:buNone/>
              <a:defRPr sz="1556"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56"/>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56"/>
              </a:spcBef>
              <a:spcAft>
                <a:spcPts val="0"/>
              </a:spcAft>
              <a:buClr>
                <a:schemeClr val="dk1"/>
              </a:buClr>
              <a:buSzPts val="1111"/>
              <a:buFont typeface="Arial"/>
              <a:buNone/>
              <a:defRPr sz="1111"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56"/>
              </a:spcBef>
              <a:spcAft>
                <a:spcPts val="0"/>
              </a:spcAft>
              <a:buClr>
                <a:schemeClr val="dk1"/>
              </a:buClr>
              <a:buSzPts val="1111"/>
              <a:buFont typeface="Arial"/>
              <a:buNone/>
              <a:defRPr sz="1111"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56"/>
              </a:spcBef>
              <a:spcAft>
                <a:spcPts val="0"/>
              </a:spcAft>
              <a:buClr>
                <a:schemeClr val="dk1"/>
              </a:buClr>
              <a:buSzPts val="1111"/>
              <a:buFont typeface="Arial"/>
              <a:buNone/>
              <a:defRPr sz="1111"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56"/>
              </a:spcBef>
              <a:spcAft>
                <a:spcPts val="0"/>
              </a:spcAft>
              <a:buClr>
                <a:schemeClr val="dk1"/>
              </a:buClr>
              <a:buSzPts val="1111"/>
              <a:buFont typeface="Arial"/>
              <a:buNone/>
              <a:defRPr sz="1111"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56"/>
              </a:spcBef>
              <a:spcAft>
                <a:spcPts val="0"/>
              </a:spcAft>
              <a:buClr>
                <a:schemeClr val="dk1"/>
              </a:buClr>
              <a:buSzPts val="1111"/>
              <a:buFont typeface="Arial"/>
              <a:buNone/>
              <a:defRPr sz="1111"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56"/>
              </a:spcBef>
              <a:spcAft>
                <a:spcPts val="0"/>
              </a:spcAft>
              <a:buClr>
                <a:schemeClr val="dk1"/>
              </a:buClr>
              <a:buSzPts val="1111"/>
              <a:buFont typeface="Arial"/>
              <a:buNone/>
              <a:defRPr sz="1111" b="0" i="0" u="none" strike="noStrike" cap="none">
                <a:solidFill>
                  <a:schemeClr val="dk1"/>
                </a:solidFill>
                <a:latin typeface="Calibri"/>
                <a:ea typeface="Calibri"/>
                <a:cs typeface="Calibri"/>
                <a:sym typeface="Calibri"/>
              </a:defRPr>
            </a:lvl9pPr>
          </a:lstStyle>
          <a:p>
            <a:endParaRPr/>
          </a:p>
        </p:txBody>
      </p:sp>
      <p:sp>
        <p:nvSpPr>
          <p:cNvPr id="67" name="Google Shape;67;p12"/>
          <p:cNvSpPr txBox="1">
            <a:spLocks noGrp="1"/>
          </p:cNvSpPr>
          <p:nvPr>
            <p:ph type="dt" idx="10"/>
          </p:nvPr>
        </p:nvSpPr>
        <p:spPr>
          <a:xfrm>
            <a:off x="698500" y="7062613"/>
            <a:ext cx="2286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2"/>
          <p:cNvSpPr txBox="1">
            <a:spLocks noGrp="1"/>
          </p:cNvSpPr>
          <p:nvPr>
            <p:ph type="ftr" idx="11"/>
          </p:nvPr>
        </p:nvSpPr>
        <p:spPr>
          <a:xfrm>
            <a:off x="3365500" y="7062613"/>
            <a:ext cx="3429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2"/>
          <p:cNvSpPr txBox="1">
            <a:spLocks noGrp="1"/>
          </p:cNvSpPr>
          <p:nvPr>
            <p:ph type="sldNum" idx="12"/>
          </p:nvPr>
        </p:nvSpPr>
        <p:spPr>
          <a:xfrm>
            <a:off x="7175500" y="7062613"/>
            <a:ext cx="2286000" cy="40569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698500" y="405696"/>
            <a:ext cx="8763000" cy="147284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889"/>
              <a:buFont typeface="Calibri"/>
              <a:buNone/>
              <a:defRPr sz="48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13"/>
          <p:cNvSpPr txBox="1">
            <a:spLocks noGrp="1"/>
          </p:cNvSpPr>
          <p:nvPr>
            <p:ph type="body" idx="1"/>
          </p:nvPr>
        </p:nvSpPr>
        <p:spPr>
          <a:xfrm rot="5400000">
            <a:off x="2662590" y="64382"/>
            <a:ext cx="4834820" cy="8763000"/>
          </a:xfrm>
          <a:prstGeom prst="rect">
            <a:avLst/>
          </a:prstGeom>
          <a:noFill/>
          <a:ln>
            <a:noFill/>
          </a:ln>
        </p:spPr>
        <p:txBody>
          <a:bodyPr spcFirstLastPara="1" wrap="square" lIns="91425" tIns="45700" rIns="91425" bIns="45700" anchor="t" anchorCtr="0"/>
          <a:lstStyle>
            <a:lvl1pPr marL="457200" marR="0" lvl="0" indent="-426148" algn="l" rtl="0">
              <a:lnSpc>
                <a:spcPct val="90000"/>
              </a:lnSpc>
              <a:spcBef>
                <a:spcPts val="1111"/>
              </a:spcBef>
              <a:spcAft>
                <a:spcPts val="0"/>
              </a:spcAft>
              <a:buClr>
                <a:schemeClr val="dk1"/>
              </a:buClr>
              <a:buSzPts val="3111"/>
              <a:buFont typeface="Arial"/>
              <a:buChar char="•"/>
              <a:defRPr sz="3111" b="0" i="0" u="none" strike="noStrike" cap="none">
                <a:solidFill>
                  <a:schemeClr val="dk1"/>
                </a:solidFill>
                <a:latin typeface="Calibri"/>
                <a:ea typeface="Calibri"/>
                <a:cs typeface="Calibri"/>
                <a:sym typeface="Calibri"/>
              </a:defRPr>
            </a:lvl1pPr>
            <a:lvl2pPr marL="914400" marR="0" lvl="1" indent="-397954" algn="l" rtl="0">
              <a:lnSpc>
                <a:spcPct val="90000"/>
              </a:lnSpc>
              <a:spcBef>
                <a:spcPts val="556"/>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2pPr>
            <a:lvl3pPr marL="1371600" marR="0" lvl="2" indent="-369697" algn="l" rtl="0">
              <a:lnSpc>
                <a:spcPct val="90000"/>
              </a:lnSpc>
              <a:spcBef>
                <a:spcPts val="556"/>
              </a:spcBef>
              <a:spcAft>
                <a:spcPts val="0"/>
              </a:spcAft>
              <a:buClr>
                <a:schemeClr val="dk1"/>
              </a:buClr>
              <a:buSzPts val="2222"/>
              <a:buFont typeface="Arial"/>
              <a:buChar char="•"/>
              <a:defRPr sz="2222"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p13"/>
          <p:cNvSpPr txBox="1">
            <a:spLocks noGrp="1"/>
          </p:cNvSpPr>
          <p:nvPr>
            <p:ph type="dt" idx="10"/>
          </p:nvPr>
        </p:nvSpPr>
        <p:spPr>
          <a:xfrm>
            <a:off x="698500" y="7062613"/>
            <a:ext cx="2286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3"/>
          <p:cNvSpPr txBox="1">
            <a:spLocks noGrp="1"/>
          </p:cNvSpPr>
          <p:nvPr>
            <p:ph type="ftr" idx="11"/>
          </p:nvPr>
        </p:nvSpPr>
        <p:spPr>
          <a:xfrm>
            <a:off x="3365500" y="7062613"/>
            <a:ext cx="3429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3"/>
          <p:cNvSpPr txBox="1">
            <a:spLocks noGrp="1"/>
          </p:cNvSpPr>
          <p:nvPr>
            <p:ph type="sldNum" idx="12"/>
          </p:nvPr>
        </p:nvSpPr>
        <p:spPr>
          <a:xfrm>
            <a:off x="7175500" y="7062613"/>
            <a:ext cx="2286000" cy="40569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rot="5400000">
            <a:off x="5137327" y="2539118"/>
            <a:ext cx="6457598" cy="219075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889"/>
              <a:buFont typeface="Calibri"/>
              <a:buNone/>
              <a:defRPr sz="48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4"/>
          <p:cNvSpPr txBox="1">
            <a:spLocks noGrp="1"/>
          </p:cNvSpPr>
          <p:nvPr>
            <p:ph type="body" idx="1"/>
          </p:nvPr>
        </p:nvSpPr>
        <p:spPr>
          <a:xfrm rot="5400000">
            <a:off x="692327" y="411868"/>
            <a:ext cx="6457598" cy="6445250"/>
          </a:xfrm>
          <a:prstGeom prst="rect">
            <a:avLst/>
          </a:prstGeom>
          <a:noFill/>
          <a:ln>
            <a:noFill/>
          </a:ln>
        </p:spPr>
        <p:txBody>
          <a:bodyPr spcFirstLastPara="1" wrap="square" lIns="91425" tIns="45700" rIns="91425" bIns="45700" anchor="t" anchorCtr="0"/>
          <a:lstStyle>
            <a:lvl1pPr marL="457200" marR="0" lvl="0" indent="-426148" algn="l" rtl="0">
              <a:lnSpc>
                <a:spcPct val="90000"/>
              </a:lnSpc>
              <a:spcBef>
                <a:spcPts val="1111"/>
              </a:spcBef>
              <a:spcAft>
                <a:spcPts val="0"/>
              </a:spcAft>
              <a:buClr>
                <a:schemeClr val="dk1"/>
              </a:buClr>
              <a:buSzPts val="3111"/>
              <a:buFont typeface="Arial"/>
              <a:buChar char="•"/>
              <a:defRPr sz="3111" b="0" i="0" u="none" strike="noStrike" cap="none">
                <a:solidFill>
                  <a:schemeClr val="dk1"/>
                </a:solidFill>
                <a:latin typeface="Calibri"/>
                <a:ea typeface="Calibri"/>
                <a:cs typeface="Calibri"/>
                <a:sym typeface="Calibri"/>
              </a:defRPr>
            </a:lvl1pPr>
            <a:lvl2pPr marL="914400" marR="0" lvl="1" indent="-397954" algn="l" rtl="0">
              <a:lnSpc>
                <a:spcPct val="90000"/>
              </a:lnSpc>
              <a:spcBef>
                <a:spcPts val="556"/>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2pPr>
            <a:lvl3pPr marL="1371600" marR="0" lvl="2" indent="-369697" algn="l" rtl="0">
              <a:lnSpc>
                <a:spcPct val="90000"/>
              </a:lnSpc>
              <a:spcBef>
                <a:spcPts val="556"/>
              </a:spcBef>
              <a:spcAft>
                <a:spcPts val="0"/>
              </a:spcAft>
              <a:buClr>
                <a:schemeClr val="dk1"/>
              </a:buClr>
              <a:buSzPts val="2222"/>
              <a:buFont typeface="Arial"/>
              <a:buChar char="•"/>
              <a:defRPr sz="2222"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14"/>
          <p:cNvSpPr txBox="1">
            <a:spLocks noGrp="1"/>
          </p:cNvSpPr>
          <p:nvPr>
            <p:ph type="dt" idx="10"/>
          </p:nvPr>
        </p:nvSpPr>
        <p:spPr>
          <a:xfrm>
            <a:off x="698500" y="7062613"/>
            <a:ext cx="2286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4"/>
          <p:cNvSpPr txBox="1">
            <a:spLocks noGrp="1"/>
          </p:cNvSpPr>
          <p:nvPr>
            <p:ph type="ftr" idx="11"/>
          </p:nvPr>
        </p:nvSpPr>
        <p:spPr>
          <a:xfrm>
            <a:off x="3365500" y="7062613"/>
            <a:ext cx="3429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4"/>
          <p:cNvSpPr txBox="1">
            <a:spLocks noGrp="1"/>
          </p:cNvSpPr>
          <p:nvPr>
            <p:ph type="sldNum" idx="12"/>
          </p:nvPr>
        </p:nvSpPr>
        <p:spPr>
          <a:xfrm>
            <a:off x="7175500" y="7062613"/>
            <a:ext cx="2286000" cy="40569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04800" y="304800"/>
            <a:ext cx="9550400" cy="9144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233"/>
              <a:buFont typeface="Calibri"/>
              <a:buNone/>
              <a:defRPr sz="4266"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266"/>
            </a:lvl2pPr>
            <a:lvl3pPr lvl="2">
              <a:spcBef>
                <a:spcPts val="0"/>
              </a:spcBef>
              <a:spcAft>
                <a:spcPts val="0"/>
              </a:spcAft>
              <a:buSzPts val="1400"/>
              <a:buNone/>
              <a:defRPr sz="4266"/>
            </a:lvl3pPr>
            <a:lvl4pPr lvl="3">
              <a:spcBef>
                <a:spcPts val="0"/>
              </a:spcBef>
              <a:spcAft>
                <a:spcPts val="0"/>
              </a:spcAft>
              <a:buSzPts val="1400"/>
              <a:buNone/>
              <a:defRPr sz="4266"/>
            </a:lvl4pPr>
            <a:lvl5pPr lvl="4">
              <a:spcBef>
                <a:spcPts val="0"/>
              </a:spcBef>
              <a:spcAft>
                <a:spcPts val="0"/>
              </a:spcAft>
              <a:buSzPts val="1400"/>
              <a:buNone/>
              <a:defRPr sz="4266"/>
            </a:lvl5pPr>
            <a:lvl6pPr lvl="5">
              <a:spcBef>
                <a:spcPts val="0"/>
              </a:spcBef>
              <a:spcAft>
                <a:spcPts val="0"/>
              </a:spcAft>
              <a:buSzPts val="1400"/>
              <a:buNone/>
              <a:defRPr sz="4266"/>
            </a:lvl6pPr>
            <a:lvl7pPr lvl="6">
              <a:spcBef>
                <a:spcPts val="0"/>
              </a:spcBef>
              <a:spcAft>
                <a:spcPts val="0"/>
              </a:spcAft>
              <a:buSzPts val="1400"/>
              <a:buNone/>
              <a:defRPr sz="4266"/>
            </a:lvl7pPr>
            <a:lvl8pPr lvl="7">
              <a:spcBef>
                <a:spcPts val="0"/>
              </a:spcBef>
              <a:spcAft>
                <a:spcPts val="0"/>
              </a:spcAft>
              <a:buSzPts val="1400"/>
              <a:buNone/>
              <a:defRPr sz="4266"/>
            </a:lvl8pPr>
            <a:lvl9pPr lvl="8">
              <a:spcBef>
                <a:spcPts val="0"/>
              </a:spcBef>
              <a:spcAft>
                <a:spcPts val="0"/>
              </a:spcAft>
              <a:buSzPts val="1400"/>
              <a:buNone/>
              <a:defRPr sz="4266"/>
            </a:lvl9pPr>
          </a:lstStyle>
          <a:p>
            <a:endParaRPr/>
          </a:p>
        </p:txBody>
      </p:sp>
      <p:sp>
        <p:nvSpPr>
          <p:cNvPr id="14" name="Google Shape;14;p3"/>
          <p:cNvSpPr txBox="1">
            <a:spLocks noGrp="1"/>
          </p:cNvSpPr>
          <p:nvPr>
            <p:ph type="body" idx="1"/>
          </p:nvPr>
        </p:nvSpPr>
        <p:spPr>
          <a:xfrm>
            <a:off x="304800" y="1828800"/>
            <a:ext cx="9550400" cy="5486399"/>
          </a:xfrm>
          <a:prstGeom prst="rect">
            <a:avLst/>
          </a:prstGeom>
          <a:noFill/>
          <a:ln>
            <a:noFill/>
          </a:ln>
        </p:spPr>
        <p:txBody>
          <a:bodyPr spcFirstLastPara="1" wrap="square" lIns="91425" tIns="91425" rIns="91425" bIns="91425" anchor="t" anchorCtr="0"/>
          <a:lstStyle>
            <a:lvl1pPr marL="457200" marR="0" lvl="0"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1pPr>
            <a:lvl2pPr marL="914400" marR="0" lvl="1"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2pPr>
            <a:lvl3pPr marL="1371600" marR="0" lvl="2"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3pPr>
            <a:lvl4pPr marL="1828800" marR="0" lvl="3"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4pPr>
            <a:lvl5pPr marL="2286000" marR="0" lvl="4"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5pPr>
            <a:lvl6pPr marL="2743200" marR="0" lvl="5"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6pPr>
            <a:lvl7pPr marL="3200400" marR="0" lvl="6"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7pPr>
            <a:lvl8pPr marL="3657600" marR="0" lvl="7"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8pPr>
            <a:lvl9pPr marL="4114800" marR="0" lvl="8"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bg>
      <p:bgPr>
        <a:gradFill>
          <a:gsLst>
            <a:gs pos="0">
              <a:srgbClr val="27A9E1"/>
            </a:gs>
            <a:gs pos="74000">
              <a:schemeClr val="accent1">
                <a:lumMod val="45000"/>
                <a:lumOff val="55000"/>
              </a:schemeClr>
            </a:gs>
            <a:gs pos="83000">
              <a:schemeClr val="accent1">
                <a:lumMod val="45000"/>
                <a:lumOff val="55000"/>
              </a:schemeClr>
            </a:gs>
            <a:gs pos="100000">
              <a:schemeClr val="bg1"/>
            </a:gs>
          </a:gsLst>
          <a:lin ang="5400000" scaled="1"/>
        </a:gra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04800" y="304800"/>
            <a:ext cx="9550400" cy="9144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233"/>
              <a:buFont typeface="Calibri"/>
              <a:buNone/>
              <a:defRPr sz="4266"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266"/>
            </a:lvl2pPr>
            <a:lvl3pPr lvl="2">
              <a:spcBef>
                <a:spcPts val="0"/>
              </a:spcBef>
              <a:spcAft>
                <a:spcPts val="0"/>
              </a:spcAft>
              <a:buSzPts val="1400"/>
              <a:buNone/>
              <a:defRPr sz="4266"/>
            </a:lvl3pPr>
            <a:lvl4pPr lvl="3">
              <a:spcBef>
                <a:spcPts val="0"/>
              </a:spcBef>
              <a:spcAft>
                <a:spcPts val="0"/>
              </a:spcAft>
              <a:buSzPts val="1400"/>
              <a:buNone/>
              <a:defRPr sz="4266"/>
            </a:lvl4pPr>
            <a:lvl5pPr lvl="4">
              <a:spcBef>
                <a:spcPts val="0"/>
              </a:spcBef>
              <a:spcAft>
                <a:spcPts val="0"/>
              </a:spcAft>
              <a:buSzPts val="1400"/>
              <a:buNone/>
              <a:defRPr sz="4266"/>
            </a:lvl5pPr>
            <a:lvl6pPr lvl="5">
              <a:spcBef>
                <a:spcPts val="0"/>
              </a:spcBef>
              <a:spcAft>
                <a:spcPts val="0"/>
              </a:spcAft>
              <a:buSzPts val="1400"/>
              <a:buNone/>
              <a:defRPr sz="4266"/>
            </a:lvl6pPr>
            <a:lvl7pPr lvl="6">
              <a:spcBef>
                <a:spcPts val="0"/>
              </a:spcBef>
              <a:spcAft>
                <a:spcPts val="0"/>
              </a:spcAft>
              <a:buSzPts val="1400"/>
              <a:buNone/>
              <a:defRPr sz="4266"/>
            </a:lvl7pPr>
            <a:lvl8pPr lvl="7">
              <a:spcBef>
                <a:spcPts val="0"/>
              </a:spcBef>
              <a:spcAft>
                <a:spcPts val="0"/>
              </a:spcAft>
              <a:buSzPts val="1400"/>
              <a:buNone/>
              <a:defRPr sz="4266"/>
            </a:lvl8pPr>
            <a:lvl9pPr lvl="8">
              <a:spcBef>
                <a:spcPts val="0"/>
              </a:spcBef>
              <a:spcAft>
                <a:spcPts val="0"/>
              </a:spcAft>
              <a:buSzPts val="1400"/>
              <a:buNone/>
              <a:defRPr sz="4266"/>
            </a:lvl9pPr>
          </a:lstStyle>
          <a:p>
            <a:endParaRPr/>
          </a:p>
        </p:txBody>
      </p:sp>
      <p:sp>
        <p:nvSpPr>
          <p:cNvPr id="14" name="Google Shape;14;p3"/>
          <p:cNvSpPr txBox="1">
            <a:spLocks noGrp="1"/>
          </p:cNvSpPr>
          <p:nvPr>
            <p:ph type="body" idx="1"/>
          </p:nvPr>
        </p:nvSpPr>
        <p:spPr>
          <a:xfrm>
            <a:off x="304800" y="1828800"/>
            <a:ext cx="9550400" cy="5486399"/>
          </a:xfrm>
          <a:prstGeom prst="rect">
            <a:avLst/>
          </a:prstGeom>
          <a:noFill/>
          <a:ln>
            <a:noFill/>
          </a:ln>
        </p:spPr>
        <p:txBody>
          <a:bodyPr spcFirstLastPara="1" wrap="square" lIns="91425" tIns="91425" rIns="91425" bIns="91425" anchor="t" anchorCtr="0"/>
          <a:lstStyle>
            <a:lvl1pPr marL="457200" marR="0" lvl="0"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1pPr>
            <a:lvl2pPr marL="914400" marR="0" lvl="1"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2pPr>
            <a:lvl3pPr marL="1371600" marR="0" lvl="2"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3pPr>
            <a:lvl4pPr marL="1828800" marR="0" lvl="3"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4pPr>
            <a:lvl5pPr marL="2286000" marR="0" lvl="4"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5pPr>
            <a:lvl6pPr marL="2743200" marR="0" lvl="5"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6pPr>
            <a:lvl7pPr marL="3200400" marR="0" lvl="6"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7pPr>
            <a:lvl8pPr marL="3657600" marR="0" lvl="7"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8pPr>
            <a:lvl9pPr marL="4114800" marR="0" lvl="8"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5961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98500" y="405696"/>
            <a:ext cx="8763000" cy="147284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889"/>
              <a:buFont typeface="Calibri"/>
              <a:buNone/>
              <a:defRPr sz="48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
          <p:cNvSpPr txBox="1">
            <a:spLocks noGrp="1"/>
          </p:cNvSpPr>
          <p:nvPr>
            <p:ph type="body" idx="1"/>
          </p:nvPr>
        </p:nvSpPr>
        <p:spPr>
          <a:xfrm>
            <a:off x="698500" y="2028472"/>
            <a:ext cx="8763000" cy="4834820"/>
          </a:xfrm>
          <a:prstGeom prst="rect">
            <a:avLst/>
          </a:prstGeom>
          <a:noFill/>
          <a:ln>
            <a:noFill/>
          </a:ln>
        </p:spPr>
        <p:txBody>
          <a:bodyPr spcFirstLastPara="1" wrap="square" lIns="91425" tIns="45700" rIns="91425" bIns="45700" anchor="t" anchorCtr="0"/>
          <a:lstStyle>
            <a:lvl1pPr marL="457200" marR="0" lvl="0" indent="-426148" algn="l" rtl="0">
              <a:lnSpc>
                <a:spcPct val="90000"/>
              </a:lnSpc>
              <a:spcBef>
                <a:spcPts val="1111"/>
              </a:spcBef>
              <a:spcAft>
                <a:spcPts val="0"/>
              </a:spcAft>
              <a:buClr>
                <a:schemeClr val="dk1"/>
              </a:buClr>
              <a:buSzPts val="3111"/>
              <a:buFont typeface="Arial"/>
              <a:buChar char="•"/>
              <a:defRPr sz="3111" b="0" i="0" u="none" strike="noStrike" cap="none">
                <a:solidFill>
                  <a:schemeClr val="dk1"/>
                </a:solidFill>
                <a:latin typeface="Calibri"/>
                <a:ea typeface="Calibri"/>
                <a:cs typeface="Calibri"/>
                <a:sym typeface="Calibri"/>
              </a:defRPr>
            </a:lvl1pPr>
            <a:lvl2pPr marL="914400" marR="0" lvl="1" indent="-397954" algn="l" rtl="0">
              <a:lnSpc>
                <a:spcPct val="90000"/>
              </a:lnSpc>
              <a:spcBef>
                <a:spcPts val="556"/>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2pPr>
            <a:lvl3pPr marL="1371600" marR="0" lvl="2" indent="-369697" algn="l" rtl="0">
              <a:lnSpc>
                <a:spcPct val="90000"/>
              </a:lnSpc>
              <a:spcBef>
                <a:spcPts val="556"/>
              </a:spcBef>
              <a:spcAft>
                <a:spcPts val="0"/>
              </a:spcAft>
              <a:buClr>
                <a:schemeClr val="dk1"/>
              </a:buClr>
              <a:buSzPts val="2222"/>
              <a:buFont typeface="Arial"/>
              <a:buChar char="•"/>
              <a:defRPr sz="2222"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4"/>
          <p:cNvSpPr txBox="1">
            <a:spLocks noGrp="1"/>
          </p:cNvSpPr>
          <p:nvPr>
            <p:ph type="dt" idx="10"/>
          </p:nvPr>
        </p:nvSpPr>
        <p:spPr>
          <a:xfrm>
            <a:off x="698500" y="7062613"/>
            <a:ext cx="2286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ftr" idx="11"/>
          </p:nvPr>
        </p:nvSpPr>
        <p:spPr>
          <a:xfrm>
            <a:off x="3365500" y="7062613"/>
            <a:ext cx="3429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sldNum" idx="12"/>
          </p:nvPr>
        </p:nvSpPr>
        <p:spPr>
          <a:xfrm>
            <a:off x="7175500" y="7062613"/>
            <a:ext cx="2286000" cy="40569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5"/>
          <p:cNvSpPr txBox="1">
            <a:spLocks noGrp="1"/>
          </p:cNvSpPr>
          <p:nvPr>
            <p:ph type="dt" idx="10"/>
          </p:nvPr>
        </p:nvSpPr>
        <p:spPr>
          <a:xfrm>
            <a:off x="698500" y="7062613"/>
            <a:ext cx="2286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ftr" idx="11"/>
          </p:nvPr>
        </p:nvSpPr>
        <p:spPr>
          <a:xfrm>
            <a:off x="3365500" y="7062613"/>
            <a:ext cx="3429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sldNum" idx="12"/>
          </p:nvPr>
        </p:nvSpPr>
        <p:spPr>
          <a:xfrm>
            <a:off x="7175500" y="7062613"/>
            <a:ext cx="2286000" cy="40569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1"/>
        <p:cNvGrpSpPr/>
        <p:nvPr/>
      </p:nvGrpSpPr>
      <p:grpSpPr>
        <a:xfrm>
          <a:off x="0" y="0"/>
          <a:ext cx="0" cy="0"/>
          <a:chOff x="0" y="0"/>
          <a:chExt cx="0" cy="0"/>
        </a:xfrm>
      </p:grpSpPr>
      <p:sp>
        <p:nvSpPr>
          <p:cNvPr id="22" name="Google Shape;22;p5"/>
          <p:cNvSpPr txBox="1">
            <a:spLocks noGrp="1"/>
          </p:cNvSpPr>
          <p:nvPr>
            <p:ph type="dt" idx="10"/>
          </p:nvPr>
        </p:nvSpPr>
        <p:spPr>
          <a:xfrm>
            <a:off x="698500" y="7062613"/>
            <a:ext cx="2286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ftr" idx="11"/>
          </p:nvPr>
        </p:nvSpPr>
        <p:spPr>
          <a:xfrm>
            <a:off x="3365500" y="7062613"/>
            <a:ext cx="3429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4034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04800" y="304800"/>
            <a:ext cx="9550400" cy="9144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233"/>
              <a:buFont typeface="Calibri"/>
              <a:buNone/>
              <a:defRPr sz="4266"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4266"/>
            </a:lvl2pPr>
            <a:lvl3pPr lvl="2">
              <a:spcBef>
                <a:spcPts val="0"/>
              </a:spcBef>
              <a:spcAft>
                <a:spcPts val="0"/>
              </a:spcAft>
              <a:buSzPts val="1400"/>
              <a:buNone/>
              <a:defRPr sz="4266"/>
            </a:lvl3pPr>
            <a:lvl4pPr lvl="3">
              <a:spcBef>
                <a:spcPts val="0"/>
              </a:spcBef>
              <a:spcAft>
                <a:spcPts val="0"/>
              </a:spcAft>
              <a:buSzPts val="1400"/>
              <a:buNone/>
              <a:defRPr sz="4266"/>
            </a:lvl4pPr>
            <a:lvl5pPr lvl="4">
              <a:spcBef>
                <a:spcPts val="0"/>
              </a:spcBef>
              <a:spcAft>
                <a:spcPts val="0"/>
              </a:spcAft>
              <a:buSzPts val="1400"/>
              <a:buNone/>
              <a:defRPr sz="4266"/>
            </a:lvl5pPr>
            <a:lvl6pPr lvl="5">
              <a:spcBef>
                <a:spcPts val="0"/>
              </a:spcBef>
              <a:spcAft>
                <a:spcPts val="0"/>
              </a:spcAft>
              <a:buSzPts val="1400"/>
              <a:buNone/>
              <a:defRPr sz="4266"/>
            </a:lvl6pPr>
            <a:lvl7pPr lvl="6">
              <a:spcBef>
                <a:spcPts val="0"/>
              </a:spcBef>
              <a:spcAft>
                <a:spcPts val="0"/>
              </a:spcAft>
              <a:buSzPts val="1400"/>
              <a:buNone/>
              <a:defRPr sz="4266"/>
            </a:lvl7pPr>
            <a:lvl8pPr lvl="7">
              <a:spcBef>
                <a:spcPts val="0"/>
              </a:spcBef>
              <a:spcAft>
                <a:spcPts val="0"/>
              </a:spcAft>
              <a:buSzPts val="1400"/>
              <a:buNone/>
              <a:defRPr sz="4266"/>
            </a:lvl8pPr>
            <a:lvl9pPr lvl="8">
              <a:spcBef>
                <a:spcPts val="0"/>
              </a:spcBef>
              <a:spcAft>
                <a:spcPts val="0"/>
              </a:spcAft>
              <a:buSzPts val="1400"/>
              <a:buNone/>
              <a:defRPr sz="4266"/>
            </a:lvl9pPr>
          </a:lstStyle>
          <a:p>
            <a:endParaRPr/>
          </a:p>
        </p:txBody>
      </p:sp>
      <p:sp>
        <p:nvSpPr>
          <p:cNvPr id="27" name="Google Shape;27;p6"/>
          <p:cNvSpPr txBox="1">
            <a:spLocks noGrp="1"/>
          </p:cNvSpPr>
          <p:nvPr>
            <p:ph type="body" idx="1"/>
          </p:nvPr>
        </p:nvSpPr>
        <p:spPr>
          <a:xfrm>
            <a:off x="304800" y="1828800"/>
            <a:ext cx="4470399" cy="5486399"/>
          </a:xfrm>
          <a:prstGeom prst="rect">
            <a:avLst/>
          </a:prstGeom>
          <a:noFill/>
          <a:ln>
            <a:noFill/>
          </a:ln>
        </p:spPr>
        <p:txBody>
          <a:bodyPr spcFirstLastPara="1" wrap="square" lIns="91425" tIns="91425" rIns="91425" bIns="91425" anchor="t" anchorCtr="0"/>
          <a:lstStyle>
            <a:lvl1pPr marL="457200" marR="0" lvl="0"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1pPr>
            <a:lvl2pPr marL="914400" marR="0" lvl="1"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2pPr>
            <a:lvl3pPr marL="1371600" marR="0" lvl="2"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3pPr>
            <a:lvl4pPr marL="1828800" marR="0" lvl="3"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4pPr>
            <a:lvl5pPr marL="2286000" marR="0" lvl="4"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5pPr>
            <a:lvl6pPr marL="2743200" marR="0" lvl="5"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6pPr>
            <a:lvl7pPr marL="3200400" marR="0" lvl="6"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7pPr>
            <a:lvl8pPr marL="3657600" marR="0" lvl="7"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8pPr>
            <a:lvl9pPr marL="4114800" marR="0" lvl="8"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9pPr>
          </a:lstStyle>
          <a:p>
            <a:endParaRPr/>
          </a:p>
        </p:txBody>
      </p:sp>
      <p:sp>
        <p:nvSpPr>
          <p:cNvPr id="28" name="Google Shape;28;p6"/>
          <p:cNvSpPr txBox="1">
            <a:spLocks noGrp="1"/>
          </p:cNvSpPr>
          <p:nvPr>
            <p:ph type="body" idx="2"/>
          </p:nvPr>
        </p:nvSpPr>
        <p:spPr>
          <a:xfrm>
            <a:off x="5384800" y="1828800"/>
            <a:ext cx="4470399" cy="5486399"/>
          </a:xfrm>
          <a:prstGeom prst="rect">
            <a:avLst/>
          </a:prstGeom>
          <a:noFill/>
          <a:ln>
            <a:noFill/>
          </a:ln>
        </p:spPr>
        <p:txBody>
          <a:bodyPr spcFirstLastPara="1" wrap="square" lIns="91425" tIns="91425" rIns="91425" bIns="91425" anchor="t" anchorCtr="0"/>
          <a:lstStyle>
            <a:lvl1pPr marL="457200" marR="0" lvl="0"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1pPr>
            <a:lvl2pPr marL="914400" marR="0" lvl="1"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2pPr>
            <a:lvl3pPr marL="1371600" marR="0" lvl="2"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3pPr>
            <a:lvl4pPr marL="1828800" marR="0" lvl="3"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4pPr>
            <a:lvl5pPr marL="2286000" marR="0" lvl="4"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5pPr>
            <a:lvl6pPr marL="2743200" marR="0" lvl="5"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6pPr>
            <a:lvl7pPr marL="3200400" marR="0" lvl="6"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7pPr>
            <a:lvl8pPr marL="3657600" marR="0" lvl="7"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8pPr>
            <a:lvl9pPr marL="4114800" marR="0" lvl="8" indent="-395800" algn="l" rtl="0">
              <a:lnSpc>
                <a:spcPct val="90000"/>
              </a:lnSpc>
              <a:spcBef>
                <a:spcPts val="0"/>
              </a:spcBef>
              <a:spcAft>
                <a:spcPts val="0"/>
              </a:spcAft>
              <a:buClr>
                <a:schemeClr val="dk1"/>
              </a:buClr>
              <a:buSzPts val="2633"/>
              <a:buFont typeface="Arial"/>
              <a:buChar char="•"/>
              <a:defRPr sz="2666"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93209" y="1899710"/>
            <a:ext cx="8763000" cy="3169708"/>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667"/>
              <a:buFont typeface="Calibri"/>
              <a:buNone/>
              <a:defRPr sz="66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7"/>
          <p:cNvSpPr txBox="1">
            <a:spLocks noGrp="1"/>
          </p:cNvSpPr>
          <p:nvPr>
            <p:ph type="body" idx="1"/>
          </p:nvPr>
        </p:nvSpPr>
        <p:spPr>
          <a:xfrm>
            <a:off x="693209" y="5099405"/>
            <a:ext cx="8763000" cy="16668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111"/>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56"/>
              </a:spcBef>
              <a:spcAft>
                <a:spcPts val="0"/>
              </a:spcAft>
              <a:buClr>
                <a:srgbClr val="888F9D"/>
              </a:buClr>
              <a:buSzPts val="2222"/>
              <a:buFont typeface="Arial"/>
              <a:buNone/>
              <a:defRPr sz="2222" b="0" i="0" u="none" strike="noStrike" cap="none">
                <a:solidFill>
                  <a:srgbClr val="888F9D"/>
                </a:solidFill>
                <a:latin typeface="Calibri"/>
                <a:ea typeface="Calibri"/>
                <a:cs typeface="Calibri"/>
                <a:sym typeface="Calibri"/>
              </a:defRPr>
            </a:lvl2pPr>
            <a:lvl3pPr marL="1371600" marR="0" lvl="2" indent="-228600" algn="l" rtl="0">
              <a:lnSpc>
                <a:spcPct val="90000"/>
              </a:lnSpc>
              <a:spcBef>
                <a:spcPts val="556"/>
              </a:spcBef>
              <a:spcAft>
                <a:spcPts val="0"/>
              </a:spcAft>
              <a:buClr>
                <a:srgbClr val="888F9D"/>
              </a:buClr>
              <a:buSzPts val="2000"/>
              <a:buFont typeface="Arial"/>
              <a:buNone/>
              <a:defRPr sz="2000" b="0" i="0" u="none" strike="noStrike" cap="none">
                <a:solidFill>
                  <a:srgbClr val="888F9D"/>
                </a:solidFill>
                <a:latin typeface="Calibri"/>
                <a:ea typeface="Calibri"/>
                <a:cs typeface="Calibri"/>
                <a:sym typeface="Calibri"/>
              </a:defRPr>
            </a:lvl3pPr>
            <a:lvl4pPr marL="1828800" marR="0" lvl="3" indent="-228600" algn="l" rtl="0">
              <a:lnSpc>
                <a:spcPct val="90000"/>
              </a:lnSpc>
              <a:spcBef>
                <a:spcPts val="556"/>
              </a:spcBef>
              <a:spcAft>
                <a:spcPts val="0"/>
              </a:spcAft>
              <a:buClr>
                <a:srgbClr val="888F9D"/>
              </a:buClr>
              <a:buSzPts val="1778"/>
              <a:buFont typeface="Arial"/>
              <a:buNone/>
              <a:defRPr sz="1778" b="0" i="0" u="none" strike="noStrike" cap="none">
                <a:solidFill>
                  <a:srgbClr val="888F9D"/>
                </a:solidFill>
                <a:latin typeface="Calibri"/>
                <a:ea typeface="Calibri"/>
                <a:cs typeface="Calibri"/>
                <a:sym typeface="Calibri"/>
              </a:defRPr>
            </a:lvl4pPr>
            <a:lvl5pPr marL="2286000" marR="0" lvl="4" indent="-228600" algn="l" rtl="0">
              <a:lnSpc>
                <a:spcPct val="90000"/>
              </a:lnSpc>
              <a:spcBef>
                <a:spcPts val="556"/>
              </a:spcBef>
              <a:spcAft>
                <a:spcPts val="0"/>
              </a:spcAft>
              <a:buClr>
                <a:srgbClr val="888F9D"/>
              </a:buClr>
              <a:buSzPts val="1778"/>
              <a:buFont typeface="Arial"/>
              <a:buNone/>
              <a:defRPr sz="1778" b="0" i="0" u="none" strike="noStrike" cap="none">
                <a:solidFill>
                  <a:srgbClr val="888F9D"/>
                </a:solidFill>
                <a:latin typeface="Calibri"/>
                <a:ea typeface="Calibri"/>
                <a:cs typeface="Calibri"/>
                <a:sym typeface="Calibri"/>
              </a:defRPr>
            </a:lvl5pPr>
            <a:lvl6pPr marL="2743200" marR="0" lvl="5" indent="-228600" algn="l" rtl="0">
              <a:lnSpc>
                <a:spcPct val="90000"/>
              </a:lnSpc>
              <a:spcBef>
                <a:spcPts val="556"/>
              </a:spcBef>
              <a:spcAft>
                <a:spcPts val="0"/>
              </a:spcAft>
              <a:buClr>
                <a:srgbClr val="888F9D"/>
              </a:buClr>
              <a:buSzPts val="1778"/>
              <a:buFont typeface="Arial"/>
              <a:buNone/>
              <a:defRPr sz="1778" b="0" i="0" u="none" strike="noStrike" cap="none">
                <a:solidFill>
                  <a:srgbClr val="888F9D"/>
                </a:solidFill>
                <a:latin typeface="Calibri"/>
                <a:ea typeface="Calibri"/>
                <a:cs typeface="Calibri"/>
                <a:sym typeface="Calibri"/>
              </a:defRPr>
            </a:lvl6pPr>
            <a:lvl7pPr marL="3200400" marR="0" lvl="6" indent="-228600" algn="l" rtl="0">
              <a:lnSpc>
                <a:spcPct val="90000"/>
              </a:lnSpc>
              <a:spcBef>
                <a:spcPts val="556"/>
              </a:spcBef>
              <a:spcAft>
                <a:spcPts val="0"/>
              </a:spcAft>
              <a:buClr>
                <a:srgbClr val="888F9D"/>
              </a:buClr>
              <a:buSzPts val="1778"/>
              <a:buFont typeface="Arial"/>
              <a:buNone/>
              <a:defRPr sz="1778" b="0" i="0" u="none" strike="noStrike" cap="none">
                <a:solidFill>
                  <a:srgbClr val="888F9D"/>
                </a:solidFill>
                <a:latin typeface="Calibri"/>
                <a:ea typeface="Calibri"/>
                <a:cs typeface="Calibri"/>
                <a:sym typeface="Calibri"/>
              </a:defRPr>
            </a:lvl7pPr>
            <a:lvl8pPr marL="3657600" marR="0" lvl="7" indent="-228600" algn="l" rtl="0">
              <a:lnSpc>
                <a:spcPct val="90000"/>
              </a:lnSpc>
              <a:spcBef>
                <a:spcPts val="556"/>
              </a:spcBef>
              <a:spcAft>
                <a:spcPts val="0"/>
              </a:spcAft>
              <a:buClr>
                <a:srgbClr val="888F9D"/>
              </a:buClr>
              <a:buSzPts val="1778"/>
              <a:buFont typeface="Arial"/>
              <a:buNone/>
              <a:defRPr sz="1778" b="0" i="0" u="none" strike="noStrike" cap="none">
                <a:solidFill>
                  <a:srgbClr val="888F9D"/>
                </a:solidFill>
                <a:latin typeface="Calibri"/>
                <a:ea typeface="Calibri"/>
                <a:cs typeface="Calibri"/>
                <a:sym typeface="Calibri"/>
              </a:defRPr>
            </a:lvl8pPr>
            <a:lvl9pPr marL="4114800" marR="0" lvl="8" indent="-228600" algn="l" rtl="0">
              <a:lnSpc>
                <a:spcPct val="90000"/>
              </a:lnSpc>
              <a:spcBef>
                <a:spcPts val="556"/>
              </a:spcBef>
              <a:spcAft>
                <a:spcPts val="0"/>
              </a:spcAft>
              <a:buClr>
                <a:srgbClr val="888F9D"/>
              </a:buClr>
              <a:buSzPts val="1778"/>
              <a:buFont typeface="Arial"/>
              <a:buNone/>
              <a:defRPr sz="1778" b="0" i="0" u="none" strike="noStrike" cap="none">
                <a:solidFill>
                  <a:srgbClr val="888F9D"/>
                </a:solidFill>
                <a:latin typeface="Calibri"/>
                <a:ea typeface="Calibri"/>
                <a:cs typeface="Calibri"/>
                <a:sym typeface="Calibri"/>
              </a:defRPr>
            </a:lvl9pPr>
          </a:lstStyle>
          <a:p>
            <a:endParaRPr/>
          </a:p>
        </p:txBody>
      </p:sp>
      <p:sp>
        <p:nvSpPr>
          <p:cNvPr id="32" name="Google Shape;32;p7"/>
          <p:cNvSpPr txBox="1">
            <a:spLocks noGrp="1"/>
          </p:cNvSpPr>
          <p:nvPr>
            <p:ph type="dt" idx="10"/>
          </p:nvPr>
        </p:nvSpPr>
        <p:spPr>
          <a:xfrm>
            <a:off x="698500" y="7062613"/>
            <a:ext cx="2286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7"/>
          <p:cNvSpPr txBox="1">
            <a:spLocks noGrp="1"/>
          </p:cNvSpPr>
          <p:nvPr>
            <p:ph type="ftr" idx="11"/>
          </p:nvPr>
        </p:nvSpPr>
        <p:spPr>
          <a:xfrm>
            <a:off x="3365500" y="7062613"/>
            <a:ext cx="3429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7"/>
          <p:cNvSpPr txBox="1">
            <a:spLocks noGrp="1"/>
          </p:cNvSpPr>
          <p:nvPr>
            <p:ph type="sldNum" idx="12"/>
          </p:nvPr>
        </p:nvSpPr>
        <p:spPr>
          <a:xfrm>
            <a:off x="7175500" y="7062613"/>
            <a:ext cx="2286000" cy="40569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98500" y="405696"/>
            <a:ext cx="8763000" cy="147284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889"/>
              <a:buFont typeface="Calibri"/>
              <a:buNone/>
              <a:defRPr sz="48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8"/>
          <p:cNvSpPr txBox="1">
            <a:spLocks noGrp="1"/>
          </p:cNvSpPr>
          <p:nvPr>
            <p:ph type="body" idx="1"/>
          </p:nvPr>
        </p:nvSpPr>
        <p:spPr>
          <a:xfrm>
            <a:off x="698500" y="2028472"/>
            <a:ext cx="4318000" cy="4834820"/>
          </a:xfrm>
          <a:prstGeom prst="rect">
            <a:avLst/>
          </a:prstGeom>
          <a:noFill/>
          <a:ln>
            <a:noFill/>
          </a:ln>
        </p:spPr>
        <p:txBody>
          <a:bodyPr spcFirstLastPara="1" wrap="square" lIns="91425" tIns="45700" rIns="91425" bIns="45700" anchor="t" anchorCtr="0"/>
          <a:lstStyle>
            <a:lvl1pPr marL="457200" marR="0" lvl="0" indent="-426148" algn="l" rtl="0">
              <a:lnSpc>
                <a:spcPct val="90000"/>
              </a:lnSpc>
              <a:spcBef>
                <a:spcPts val="1111"/>
              </a:spcBef>
              <a:spcAft>
                <a:spcPts val="0"/>
              </a:spcAft>
              <a:buClr>
                <a:schemeClr val="dk1"/>
              </a:buClr>
              <a:buSzPts val="3111"/>
              <a:buFont typeface="Arial"/>
              <a:buChar char="•"/>
              <a:defRPr sz="3111" b="0" i="0" u="none" strike="noStrike" cap="none">
                <a:solidFill>
                  <a:schemeClr val="dk1"/>
                </a:solidFill>
                <a:latin typeface="Calibri"/>
                <a:ea typeface="Calibri"/>
                <a:cs typeface="Calibri"/>
                <a:sym typeface="Calibri"/>
              </a:defRPr>
            </a:lvl1pPr>
            <a:lvl2pPr marL="914400" marR="0" lvl="1" indent="-397954" algn="l" rtl="0">
              <a:lnSpc>
                <a:spcPct val="90000"/>
              </a:lnSpc>
              <a:spcBef>
                <a:spcPts val="556"/>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2pPr>
            <a:lvl3pPr marL="1371600" marR="0" lvl="2" indent="-369697" algn="l" rtl="0">
              <a:lnSpc>
                <a:spcPct val="90000"/>
              </a:lnSpc>
              <a:spcBef>
                <a:spcPts val="556"/>
              </a:spcBef>
              <a:spcAft>
                <a:spcPts val="0"/>
              </a:spcAft>
              <a:buClr>
                <a:schemeClr val="dk1"/>
              </a:buClr>
              <a:buSzPts val="2222"/>
              <a:buFont typeface="Arial"/>
              <a:buChar char="•"/>
              <a:defRPr sz="2222"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Google Shape;38;p8"/>
          <p:cNvSpPr txBox="1">
            <a:spLocks noGrp="1"/>
          </p:cNvSpPr>
          <p:nvPr>
            <p:ph type="body" idx="2"/>
          </p:nvPr>
        </p:nvSpPr>
        <p:spPr>
          <a:xfrm>
            <a:off x="5143500" y="2028472"/>
            <a:ext cx="4318000" cy="4834820"/>
          </a:xfrm>
          <a:prstGeom prst="rect">
            <a:avLst/>
          </a:prstGeom>
          <a:noFill/>
          <a:ln>
            <a:noFill/>
          </a:ln>
        </p:spPr>
        <p:txBody>
          <a:bodyPr spcFirstLastPara="1" wrap="square" lIns="91425" tIns="45700" rIns="91425" bIns="45700" anchor="t" anchorCtr="0"/>
          <a:lstStyle>
            <a:lvl1pPr marL="457200" marR="0" lvl="0" indent="-426148" algn="l" rtl="0">
              <a:lnSpc>
                <a:spcPct val="90000"/>
              </a:lnSpc>
              <a:spcBef>
                <a:spcPts val="1111"/>
              </a:spcBef>
              <a:spcAft>
                <a:spcPts val="0"/>
              </a:spcAft>
              <a:buClr>
                <a:schemeClr val="dk1"/>
              </a:buClr>
              <a:buSzPts val="3111"/>
              <a:buFont typeface="Arial"/>
              <a:buChar char="•"/>
              <a:defRPr sz="3111" b="0" i="0" u="none" strike="noStrike" cap="none">
                <a:solidFill>
                  <a:schemeClr val="dk1"/>
                </a:solidFill>
                <a:latin typeface="Calibri"/>
                <a:ea typeface="Calibri"/>
                <a:cs typeface="Calibri"/>
                <a:sym typeface="Calibri"/>
              </a:defRPr>
            </a:lvl1pPr>
            <a:lvl2pPr marL="914400" marR="0" lvl="1" indent="-397954" algn="l" rtl="0">
              <a:lnSpc>
                <a:spcPct val="90000"/>
              </a:lnSpc>
              <a:spcBef>
                <a:spcPts val="556"/>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2pPr>
            <a:lvl3pPr marL="1371600" marR="0" lvl="2" indent="-369697" algn="l" rtl="0">
              <a:lnSpc>
                <a:spcPct val="90000"/>
              </a:lnSpc>
              <a:spcBef>
                <a:spcPts val="556"/>
              </a:spcBef>
              <a:spcAft>
                <a:spcPts val="0"/>
              </a:spcAft>
              <a:buClr>
                <a:schemeClr val="dk1"/>
              </a:buClr>
              <a:buSzPts val="2222"/>
              <a:buFont typeface="Arial"/>
              <a:buChar char="•"/>
              <a:defRPr sz="2222"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8"/>
          <p:cNvSpPr txBox="1">
            <a:spLocks noGrp="1"/>
          </p:cNvSpPr>
          <p:nvPr>
            <p:ph type="dt" idx="10"/>
          </p:nvPr>
        </p:nvSpPr>
        <p:spPr>
          <a:xfrm>
            <a:off x="698500" y="7062613"/>
            <a:ext cx="2286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8"/>
          <p:cNvSpPr txBox="1">
            <a:spLocks noGrp="1"/>
          </p:cNvSpPr>
          <p:nvPr>
            <p:ph type="ftr" idx="11"/>
          </p:nvPr>
        </p:nvSpPr>
        <p:spPr>
          <a:xfrm>
            <a:off x="3365500" y="7062613"/>
            <a:ext cx="3429000" cy="40569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8"/>
          <p:cNvSpPr txBox="1">
            <a:spLocks noGrp="1"/>
          </p:cNvSpPr>
          <p:nvPr>
            <p:ph type="sldNum" idx="12"/>
          </p:nvPr>
        </p:nvSpPr>
        <p:spPr>
          <a:xfrm>
            <a:off x="7175500" y="7062613"/>
            <a:ext cx="2286000" cy="40569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8500" y="405696"/>
            <a:ext cx="8763000" cy="1472848"/>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889"/>
              <a:buFont typeface="Calibri"/>
              <a:buNone/>
              <a:defRPr sz="48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98500" y="2028472"/>
            <a:ext cx="8763000" cy="4834820"/>
          </a:xfrm>
          <a:prstGeom prst="rect">
            <a:avLst/>
          </a:prstGeom>
          <a:noFill/>
          <a:ln>
            <a:noFill/>
          </a:ln>
        </p:spPr>
        <p:txBody>
          <a:bodyPr spcFirstLastPara="1" wrap="square" lIns="91425" tIns="45700" rIns="91425" bIns="45700" anchor="t" anchorCtr="0"/>
          <a:lstStyle>
            <a:lvl1pPr marL="457200" marR="0" lvl="0" indent="-426148" algn="l" rtl="0">
              <a:lnSpc>
                <a:spcPct val="90000"/>
              </a:lnSpc>
              <a:spcBef>
                <a:spcPts val="1111"/>
              </a:spcBef>
              <a:spcAft>
                <a:spcPts val="0"/>
              </a:spcAft>
              <a:buClr>
                <a:schemeClr val="dk1"/>
              </a:buClr>
              <a:buSzPts val="3111"/>
              <a:buFont typeface="Arial"/>
              <a:buChar char="•"/>
              <a:defRPr sz="3111" b="0" i="0" u="none" strike="noStrike" cap="none">
                <a:solidFill>
                  <a:schemeClr val="dk1"/>
                </a:solidFill>
                <a:latin typeface="Calibri"/>
                <a:ea typeface="Calibri"/>
                <a:cs typeface="Calibri"/>
                <a:sym typeface="Calibri"/>
              </a:defRPr>
            </a:lvl1pPr>
            <a:lvl2pPr marL="914400" marR="0" lvl="1" indent="-397954" algn="l" rtl="0">
              <a:lnSpc>
                <a:spcPct val="90000"/>
              </a:lnSpc>
              <a:spcBef>
                <a:spcPts val="556"/>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2pPr>
            <a:lvl3pPr marL="1371600" marR="0" lvl="2" indent="-369697" algn="l" rtl="0">
              <a:lnSpc>
                <a:spcPct val="90000"/>
              </a:lnSpc>
              <a:spcBef>
                <a:spcPts val="556"/>
              </a:spcBef>
              <a:spcAft>
                <a:spcPts val="0"/>
              </a:spcAft>
              <a:buClr>
                <a:schemeClr val="dk1"/>
              </a:buClr>
              <a:buSzPts val="2222"/>
              <a:buFont typeface="Arial"/>
              <a:buChar char="•"/>
              <a:defRPr sz="2222"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56"/>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Google Shape;8;p1"/>
          <p:cNvPicPr preferRelativeResize="0"/>
          <p:nvPr/>
        </p:nvPicPr>
        <p:blipFill rotWithShape="1">
          <a:blip r:embed="rId17">
            <a:alphaModFix/>
          </a:blip>
          <a:srcRect/>
          <a:stretch/>
        </p:blipFill>
        <p:spPr>
          <a:xfrm>
            <a:off x="7142859" y="6623235"/>
            <a:ext cx="2738560" cy="77997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73" r:id="rId3"/>
    <p:sldLayoutId id="2147483650" r:id="rId4"/>
    <p:sldLayoutId id="2147483651" r:id="rId5"/>
    <p:sldLayoutId id="2147483674"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hildrenssafetypartnership.org/your-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mecasa.org/online-help.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hildrenssafetypartnership.org/contact.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p:nvPr/>
        </p:nvSpPr>
        <p:spPr>
          <a:xfrm>
            <a:off x="2254305" y="4708640"/>
            <a:ext cx="56514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Presented by:</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&lt;Name&gt;</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&lt;Title&gt;</a:t>
            </a:r>
            <a:endParaRPr/>
          </a:p>
          <a:p>
            <a:pPr marL="0" marR="0" lvl="0" indent="0" algn="ctr" rtl="0">
              <a:spcBef>
                <a:spcPts val="0"/>
              </a:spcBef>
              <a:spcAft>
                <a:spcPts val="0"/>
              </a:spcAft>
              <a:buNone/>
            </a:pPr>
            <a:r>
              <a:rPr lang="en-US" sz="1800">
                <a:solidFill>
                  <a:schemeClr val="lt1"/>
                </a:solidFill>
                <a:latin typeface="Calibri"/>
                <a:ea typeface="Calibri"/>
                <a:cs typeface="Calibri"/>
                <a:sym typeface="Calibri"/>
              </a:rPr>
              <a:t>&lt;Organization&gt;</a:t>
            </a:r>
            <a:endParaRPr sz="1800">
              <a:solidFill>
                <a:schemeClr val="lt1"/>
              </a:solidFill>
              <a:latin typeface="Calibri"/>
              <a:ea typeface="Calibri"/>
              <a:cs typeface="Calibri"/>
              <a:sym typeface="Calibri"/>
            </a:endParaRPr>
          </a:p>
        </p:txBody>
      </p:sp>
      <p:pic>
        <p:nvPicPr>
          <p:cNvPr id="4" name="Google Shape;86;p15">
            <a:extLst>
              <a:ext uri="{FF2B5EF4-FFF2-40B4-BE49-F238E27FC236}">
                <a16:creationId xmlns:a16="http://schemas.microsoft.com/office/drawing/2014/main" id="{B22078E4-ECC7-470B-B422-12CBEA28DF9C}"/>
              </a:ext>
            </a:extLst>
          </p:cNvPr>
          <p:cNvPicPr preferRelativeResize="0"/>
          <p:nvPr/>
        </p:nvPicPr>
        <p:blipFill rotWithShape="1">
          <a:blip r:embed="rId3">
            <a:alphaModFix/>
          </a:blip>
          <a:srcRect t="11599" b="18651"/>
          <a:stretch/>
        </p:blipFill>
        <p:spPr>
          <a:xfrm>
            <a:off x="239485" y="145141"/>
            <a:ext cx="9681029" cy="6531429"/>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p:nvPr/>
        </p:nvSpPr>
        <p:spPr>
          <a:xfrm>
            <a:off x="1906204" y="806971"/>
            <a:ext cx="6347592" cy="552449"/>
          </a:xfrm>
          <a:prstGeom prst="rect">
            <a:avLst/>
          </a:prstGeom>
          <a:noFill/>
          <a:ln>
            <a:noFill/>
          </a:ln>
        </p:spPr>
        <p:txBody>
          <a:bodyPr spcFirstLastPara="1" wrap="square" lIns="38100" tIns="38100" rIns="38100" bIns="38100" anchor="t" anchorCtr="0">
            <a:noAutofit/>
          </a:bodyPr>
          <a:lstStyle/>
          <a:p>
            <a:pPr marL="0" marR="0" lvl="0" indent="0" algn="ctr" rtl="0">
              <a:lnSpc>
                <a:spcPct val="114112"/>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Definition of child sexual abuse</a:t>
            </a:r>
            <a:endParaRPr/>
          </a:p>
        </p:txBody>
      </p:sp>
      <p:sp>
        <p:nvSpPr>
          <p:cNvPr id="245" name="Google Shape;245;p41"/>
          <p:cNvSpPr txBox="1"/>
          <p:nvPr/>
        </p:nvSpPr>
        <p:spPr>
          <a:xfrm>
            <a:off x="882234" y="1873771"/>
            <a:ext cx="8667750" cy="3177915"/>
          </a:xfrm>
          <a:prstGeom prst="rect">
            <a:avLst/>
          </a:prstGeom>
          <a:noFill/>
          <a:ln>
            <a:noFill/>
          </a:ln>
        </p:spPr>
        <p:txBody>
          <a:bodyPr spcFirstLastPara="1" wrap="square" lIns="38100" tIns="38100" rIns="38100" bIns="38100" anchor="t" anchorCtr="0">
            <a:noAutofit/>
          </a:bodyPr>
          <a:lstStyle/>
          <a:p>
            <a:pPr marL="0" marR="0" lvl="0" indent="0" algn="l" rtl="0">
              <a:lnSpc>
                <a:spcPct val="113636"/>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Any sexual activity between an adult and child or adolescent is abusive and illegal. It is an exploitation of power and usually of trust. Sexual activity between two children of significantly unequal power or development can also be abusive. Sexual abuse includes both touching and non-touching acts</a:t>
            </a:r>
            <a:r>
              <a:rPr lang="en-US" sz="3200">
                <a:solidFill>
                  <a:srgbClr val="000000"/>
                </a:solidFill>
                <a:latin typeface="Calibri"/>
                <a:ea typeface="Calibri"/>
                <a:cs typeface="Calibri"/>
                <a:sym typeface="Calibri"/>
              </a:rPr>
              <a:t>. </a:t>
            </a:r>
            <a:endParaRPr/>
          </a:p>
          <a:p>
            <a:pPr marL="0" marR="0" lvl="0" indent="0" algn="l" rtl="0">
              <a:lnSpc>
                <a:spcPct val="113636"/>
              </a:lnSpc>
              <a:spcBef>
                <a:spcPts val="0"/>
              </a:spcBef>
              <a:spcAft>
                <a:spcPts val="0"/>
              </a:spcAft>
              <a:buClr>
                <a:schemeClr val="dk1"/>
              </a:buClr>
              <a:buSzPts val="1400"/>
              <a:buFont typeface="Calibri"/>
              <a:buNone/>
            </a:pPr>
            <a:endParaRPr sz="1400">
              <a:solidFill>
                <a:srgbClr val="000000"/>
              </a:solidFill>
              <a:latin typeface="Calibri"/>
              <a:ea typeface="Calibri"/>
              <a:cs typeface="Calibri"/>
              <a:sym typeface="Calibri"/>
            </a:endParaRPr>
          </a:p>
          <a:p>
            <a:pPr marL="0" marR="0" lvl="0" indent="0" algn="ctr" rtl="0">
              <a:lnSpc>
                <a:spcPct val="113636"/>
              </a:lnSpc>
              <a:spcBef>
                <a:spcPts val="0"/>
              </a:spcBef>
              <a:spcAft>
                <a:spcPts val="0"/>
              </a:spcAft>
              <a:buNone/>
            </a:pPr>
            <a:r>
              <a:rPr lang="en-US" sz="2200" b="1" u="sng">
                <a:solidFill>
                  <a:schemeClr val="hlink"/>
                </a:solidFill>
                <a:latin typeface="Calibri"/>
                <a:ea typeface="Calibri"/>
                <a:cs typeface="Calibri"/>
                <a:sym typeface="Calibri"/>
                <a:hlinkClick r:id="rId3"/>
              </a:rPr>
              <a:t>http://www.childrenssafetypartnership.org/your-questions.html</a:t>
            </a:r>
            <a:endParaRPr sz="2200" b="1">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96512405"/>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p:nvPr/>
        </p:nvSpPr>
        <p:spPr>
          <a:xfrm>
            <a:off x="1931669" y="631366"/>
            <a:ext cx="6421425" cy="517499"/>
          </a:xfrm>
          <a:prstGeom prst="rect">
            <a:avLst/>
          </a:prstGeom>
          <a:noFill/>
          <a:ln>
            <a:noFill/>
          </a:ln>
        </p:spPr>
        <p:txBody>
          <a:bodyPr spcFirstLastPara="1" wrap="square" lIns="38100" tIns="38100" rIns="38100" bIns="38100" anchor="t" anchorCtr="0">
            <a:noAutofit/>
          </a:bodyPr>
          <a:lstStyle/>
          <a:p>
            <a:pPr marL="0" marR="0" lvl="0" indent="0" algn="ctr" rtl="0">
              <a:lnSpc>
                <a:spcPct val="113793"/>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CSA Statistics</a:t>
            </a:r>
            <a:endParaRPr/>
          </a:p>
        </p:txBody>
      </p:sp>
      <p:sp>
        <p:nvSpPr>
          <p:cNvPr id="157" name="Google Shape;157;p27"/>
          <p:cNvSpPr txBox="1"/>
          <p:nvPr/>
        </p:nvSpPr>
        <p:spPr>
          <a:xfrm>
            <a:off x="1027582" y="1786592"/>
            <a:ext cx="8229600" cy="4004607"/>
          </a:xfrm>
          <a:prstGeom prst="rect">
            <a:avLst/>
          </a:prstGeom>
          <a:noFill/>
          <a:ln>
            <a:noFill/>
          </a:ln>
        </p:spPr>
        <p:txBody>
          <a:bodyPr spcFirstLastPara="1" wrap="square" lIns="38100" tIns="38100" rIns="38100" bIns="38100" anchor="t" anchorCtr="0">
            <a:noAutofit/>
          </a:bodyPr>
          <a:lstStyle/>
          <a:p>
            <a:pPr marL="647700" marR="0" lvl="0" indent="-457200" algn="l" rtl="0">
              <a:lnSpc>
                <a:spcPct val="113636"/>
              </a:lnSpc>
              <a:spcBef>
                <a:spcPts val="0"/>
              </a:spcBef>
              <a:spcAft>
                <a:spcPts val="0"/>
              </a:spcAft>
              <a:buClr>
                <a:srgbClr val="8CC63E"/>
              </a:buClr>
              <a:buSzPts val="3600"/>
              <a:buFont typeface="Arial"/>
              <a:buChar char="•"/>
            </a:pPr>
            <a:r>
              <a:rPr lang="en-US" sz="3600" dirty="0">
                <a:solidFill>
                  <a:schemeClr val="dk1"/>
                </a:solidFill>
                <a:latin typeface="Calibri"/>
                <a:ea typeface="Calibri"/>
                <a:cs typeface="Calibri"/>
                <a:sym typeface="Calibri"/>
              </a:rPr>
              <a:t>The vast majority of sexual abuse </a:t>
            </a:r>
            <a:br>
              <a:rPr lang="en-US" sz="3600" dirty="0">
                <a:solidFill>
                  <a:schemeClr val="dk1"/>
                </a:solidFill>
                <a:latin typeface="Calibri"/>
                <a:ea typeface="Calibri"/>
                <a:cs typeface="Calibri"/>
                <a:sym typeface="Calibri"/>
              </a:rPr>
            </a:br>
            <a:r>
              <a:rPr lang="en-US" sz="3600" dirty="0">
                <a:solidFill>
                  <a:schemeClr val="dk1"/>
                </a:solidFill>
                <a:latin typeface="Calibri"/>
                <a:ea typeface="Calibri"/>
                <a:cs typeface="Calibri"/>
                <a:sym typeface="Calibri"/>
              </a:rPr>
              <a:t>is never reported – 38% of children disclose</a:t>
            </a:r>
            <a:endParaRPr sz="3600" dirty="0">
              <a:solidFill>
                <a:schemeClr val="dk1"/>
              </a:solidFill>
              <a:latin typeface="Calibri"/>
              <a:ea typeface="Calibri"/>
              <a:cs typeface="Calibri"/>
              <a:sym typeface="Calibri"/>
            </a:endParaRPr>
          </a:p>
          <a:p>
            <a:pPr marL="647700" marR="0" lvl="0" indent="0" algn="l" rtl="0">
              <a:lnSpc>
                <a:spcPct val="113636"/>
              </a:lnSpc>
              <a:spcBef>
                <a:spcPts val="0"/>
              </a:spcBef>
              <a:spcAft>
                <a:spcPts val="0"/>
              </a:spcAft>
              <a:buNone/>
            </a:pPr>
            <a:endParaRPr sz="3600" dirty="0">
              <a:solidFill>
                <a:schemeClr val="dk1"/>
              </a:solidFill>
              <a:latin typeface="Calibri"/>
              <a:ea typeface="Calibri"/>
              <a:cs typeface="Calibri"/>
              <a:sym typeface="Calibri"/>
            </a:endParaRPr>
          </a:p>
          <a:p>
            <a:pPr marL="647700" marR="0" lvl="0" indent="-457200" algn="l" rtl="0">
              <a:lnSpc>
                <a:spcPct val="113636"/>
              </a:lnSpc>
              <a:spcBef>
                <a:spcPts val="0"/>
              </a:spcBef>
              <a:spcAft>
                <a:spcPts val="0"/>
              </a:spcAft>
              <a:buClr>
                <a:srgbClr val="8CC63E"/>
              </a:buClr>
              <a:buSzPts val="3600"/>
              <a:buFont typeface="Arial"/>
              <a:buChar char="•"/>
            </a:pPr>
            <a:r>
              <a:rPr lang="en-US" sz="3600" dirty="0">
                <a:solidFill>
                  <a:schemeClr val="dk1"/>
                </a:solidFill>
                <a:latin typeface="Calibri"/>
                <a:ea typeface="Calibri"/>
                <a:cs typeface="Calibri"/>
                <a:sym typeface="Calibri"/>
              </a:rPr>
              <a:t>Research shows that children rarely </a:t>
            </a:r>
            <a:br>
              <a:rPr lang="en-US" sz="3600" dirty="0">
                <a:solidFill>
                  <a:schemeClr val="dk1"/>
                </a:solidFill>
                <a:latin typeface="Calibri"/>
                <a:ea typeface="Calibri"/>
                <a:cs typeface="Calibri"/>
                <a:sym typeface="Calibri"/>
              </a:rPr>
            </a:br>
            <a:r>
              <a:rPr lang="en-US" sz="3600" dirty="0">
                <a:solidFill>
                  <a:schemeClr val="dk1"/>
                </a:solidFill>
                <a:latin typeface="Calibri"/>
                <a:ea typeface="Calibri"/>
                <a:cs typeface="Calibri"/>
                <a:sym typeface="Calibri"/>
              </a:rPr>
              <a:t>make up accusations of sexual abuse – only about 4-8% are false</a:t>
            </a:r>
          </a:p>
          <a:p>
            <a:pPr marL="647700" marR="0" lvl="0" indent="-279400" algn="l" rtl="0">
              <a:lnSpc>
                <a:spcPct val="113636"/>
              </a:lnSpc>
              <a:spcBef>
                <a:spcPts val="0"/>
              </a:spcBef>
              <a:spcAft>
                <a:spcPts val="0"/>
              </a:spcAft>
              <a:buClr>
                <a:srgbClr val="8CC63E"/>
              </a:buClr>
              <a:buSzPts val="2800"/>
              <a:buFont typeface="Arial"/>
              <a:buNone/>
            </a:pPr>
            <a:endParaRPr sz="2800" dirty="0">
              <a:solidFill>
                <a:srgbClr val="000000"/>
              </a:solidFill>
              <a:latin typeface="Arial"/>
              <a:ea typeface="Arial"/>
              <a:cs typeface="Arial"/>
              <a:sym typeface="Arial"/>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p:nvPr/>
        </p:nvSpPr>
        <p:spPr>
          <a:xfrm>
            <a:off x="1931669" y="631366"/>
            <a:ext cx="6421425" cy="517499"/>
          </a:xfrm>
          <a:prstGeom prst="rect">
            <a:avLst/>
          </a:prstGeom>
          <a:noFill/>
          <a:ln>
            <a:noFill/>
          </a:ln>
        </p:spPr>
        <p:txBody>
          <a:bodyPr spcFirstLastPara="1" wrap="square" lIns="38100" tIns="38100" rIns="38100" bIns="38100" anchor="t" anchorCtr="0">
            <a:noAutofit/>
          </a:bodyPr>
          <a:lstStyle/>
          <a:p>
            <a:pPr marL="0" marR="0" lvl="0" indent="0" algn="ctr" rtl="0">
              <a:lnSpc>
                <a:spcPct val="113793"/>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CSA Statistics</a:t>
            </a:r>
            <a:endParaRPr/>
          </a:p>
        </p:txBody>
      </p:sp>
      <p:sp>
        <p:nvSpPr>
          <p:cNvPr id="157" name="Google Shape;157;p27"/>
          <p:cNvSpPr txBox="1"/>
          <p:nvPr/>
        </p:nvSpPr>
        <p:spPr>
          <a:xfrm>
            <a:off x="1027582" y="1786592"/>
            <a:ext cx="8229600" cy="4004607"/>
          </a:xfrm>
          <a:prstGeom prst="rect">
            <a:avLst/>
          </a:prstGeom>
          <a:noFill/>
          <a:ln>
            <a:noFill/>
          </a:ln>
        </p:spPr>
        <p:txBody>
          <a:bodyPr spcFirstLastPara="1" wrap="square" lIns="38100" tIns="38100" rIns="38100" bIns="38100" anchor="t" anchorCtr="0">
            <a:noAutofit/>
          </a:bodyPr>
          <a:lstStyle/>
          <a:p>
            <a:pPr marL="647700" marR="0" lvl="0" indent="-457200" algn="l" rtl="0">
              <a:lnSpc>
                <a:spcPct val="113636"/>
              </a:lnSpc>
              <a:spcBef>
                <a:spcPts val="0"/>
              </a:spcBef>
              <a:spcAft>
                <a:spcPts val="0"/>
              </a:spcAft>
              <a:buClr>
                <a:srgbClr val="8CC63E"/>
              </a:buClr>
              <a:buSzPts val="3600"/>
              <a:buFont typeface="Arial"/>
              <a:buChar char="•"/>
            </a:pPr>
            <a:r>
              <a:rPr lang="en-US" sz="3600" dirty="0">
                <a:solidFill>
                  <a:schemeClr val="dk1"/>
                </a:solidFill>
                <a:latin typeface="Calibri"/>
                <a:ea typeface="Calibri"/>
                <a:cs typeface="Calibri"/>
                <a:sym typeface="Calibri"/>
              </a:rPr>
              <a:t>One if five girls and one in 20 boys experience child sexual abuse</a:t>
            </a:r>
            <a:endParaRPr sz="3600" dirty="0">
              <a:solidFill>
                <a:schemeClr val="dk1"/>
              </a:solidFill>
              <a:latin typeface="Calibri"/>
              <a:ea typeface="Calibri"/>
              <a:cs typeface="Calibri"/>
              <a:sym typeface="Calibri"/>
            </a:endParaRPr>
          </a:p>
          <a:p>
            <a:pPr marL="647700" marR="0" lvl="0" indent="0" algn="l" rtl="0">
              <a:lnSpc>
                <a:spcPct val="113636"/>
              </a:lnSpc>
              <a:spcBef>
                <a:spcPts val="0"/>
              </a:spcBef>
              <a:spcAft>
                <a:spcPts val="0"/>
              </a:spcAft>
              <a:buNone/>
            </a:pPr>
            <a:endParaRPr sz="3600" dirty="0">
              <a:solidFill>
                <a:schemeClr val="dk1"/>
              </a:solidFill>
              <a:latin typeface="Calibri"/>
              <a:ea typeface="Calibri"/>
              <a:cs typeface="Calibri"/>
              <a:sym typeface="Calibri"/>
            </a:endParaRPr>
          </a:p>
          <a:p>
            <a:pPr marL="647700" marR="0" lvl="0" indent="-457200" algn="l" rtl="0">
              <a:lnSpc>
                <a:spcPct val="113636"/>
              </a:lnSpc>
              <a:spcBef>
                <a:spcPts val="0"/>
              </a:spcBef>
              <a:spcAft>
                <a:spcPts val="0"/>
              </a:spcAft>
              <a:buClr>
                <a:srgbClr val="8CC63E"/>
              </a:buClr>
              <a:buSzPts val="3600"/>
              <a:buFont typeface="Arial"/>
              <a:buChar char="•"/>
            </a:pPr>
            <a:r>
              <a:rPr lang="en-US" sz="3600" dirty="0">
                <a:solidFill>
                  <a:schemeClr val="dk1"/>
                </a:solidFill>
                <a:latin typeface="Calibri"/>
                <a:ea typeface="Calibri"/>
                <a:cs typeface="Calibri"/>
                <a:sym typeface="Calibri"/>
              </a:rPr>
              <a:t>Half of all calls to Maine’s sexual assault crisis and support line are from or about people under 18.</a:t>
            </a:r>
            <a:endParaRPr sz="2800" dirty="0">
              <a:solidFill>
                <a:srgbClr val="000000"/>
              </a:solidFill>
              <a:latin typeface="Arial"/>
              <a:ea typeface="Arial"/>
              <a:cs typeface="Arial"/>
              <a:sym typeface="Arial"/>
            </a:endParaRPr>
          </a:p>
          <a:p>
            <a:pPr marL="647700" marR="0" lvl="0" indent="-279400" algn="l" rtl="0">
              <a:lnSpc>
                <a:spcPct val="113636"/>
              </a:lnSpc>
              <a:spcBef>
                <a:spcPts val="0"/>
              </a:spcBef>
              <a:spcAft>
                <a:spcPts val="0"/>
              </a:spcAft>
              <a:buClr>
                <a:srgbClr val="8CC63E"/>
              </a:buClr>
              <a:buSzPts val="2800"/>
              <a:buFont typeface="Arial"/>
              <a:buNone/>
            </a:pPr>
            <a:endParaRPr sz="28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088607056"/>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p:nvPr/>
        </p:nvSpPr>
        <p:spPr>
          <a:xfrm>
            <a:off x="1931669" y="631366"/>
            <a:ext cx="6421425" cy="517499"/>
          </a:xfrm>
          <a:prstGeom prst="rect">
            <a:avLst/>
          </a:prstGeom>
          <a:noFill/>
          <a:ln>
            <a:noFill/>
          </a:ln>
        </p:spPr>
        <p:txBody>
          <a:bodyPr spcFirstLastPara="1" wrap="square" lIns="38100" tIns="38100" rIns="38100" bIns="38100" anchor="t" anchorCtr="0">
            <a:noAutofit/>
          </a:bodyPr>
          <a:lstStyle/>
          <a:p>
            <a:pPr marL="0" marR="0" lvl="0" indent="0" algn="ctr" rtl="0">
              <a:lnSpc>
                <a:spcPct val="113793"/>
              </a:lnSpc>
              <a:spcBef>
                <a:spcPts val="0"/>
              </a:spcBef>
              <a:spcAft>
                <a:spcPts val="0"/>
              </a:spcAft>
              <a:buClr>
                <a:schemeClr val="dk1"/>
              </a:buClr>
              <a:buSzPts val="3200"/>
              <a:buFont typeface="Calibri"/>
              <a:buNone/>
            </a:pPr>
            <a:r>
              <a:rPr lang="en-US" sz="3200" b="1" dirty="0">
                <a:solidFill>
                  <a:schemeClr val="dk1"/>
                </a:solidFill>
                <a:latin typeface="Calibri"/>
                <a:ea typeface="Calibri"/>
                <a:cs typeface="Calibri"/>
                <a:sym typeface="Calibri"/>
              </a:rPr>
              <a:t>CSA Statistics</a:t>
            </a:r>
            <a:endParaRPr dirty="0"/>
          </a:p>
        </p:txBody>
      </p:sp>
      <p:sp>
        <p:nvSpPr>
          <p:cNvPr id="157" name="Google Shape;157;p27"/>
          <p:cNvSpPr txBox="1"/>
          <p:nvPr/>
        </p:nvSpPr>
        <p:spPr>
          <a:xfrm>
            <a:off x="1027582" y="1786592"/>
            <a:ext cx="8229600" cy="4004607"/>
          </a:xfrm>
          <a:prstGeom prst="rect">
            <a:avLst/>
          </a:prstGeom>
          <a:noFill/>
          <a:ln>
            <a:noFill/>
          </a:ln>
        </p:spPr>
        <p:txBody>
          <a:bodyPr spcFirstLastPara="1" wrap="square" lIns="38100" tIns="38100" rIns="38100" bIns="38100" anchor="t" anchorCtr="0">
            <a:noAutofit/>
          </a:bodyPr>
          <a:lstStyle/>
          <a:p>
            <a:pPr marL="647700" lvl="0" indent="-457200">
              <a:lnSpc>
                <a:spcPct val="113636"/>
              </a:lnSpc>
              <a:buClr>
                <a:srgbClr val="8CC63E"/>
              </a:buClr>
              <a:buSzPts val="3600"/>
              <a:buFont typeface="Arial"/>
              <a:buChar char="•"/>
            </a:pPr>
            <a:r>
              <a:rPr lang="en-US" sz="3600" dirty="0">
                <a:solidFill>
                  <a:schemeClr val="tx1"/>
                </a:solidFill>
                <a:latin typeface="Calibri" panose="020F0502020204030204" pitchFamily="34" charset="0"/>
                <a:cs typeface="Calibri" panose="020F0502020204030204" pitchFamily="34" charset="0"/>
              </a:rPr>
              <a:t>School personnel identify 52% of all identified child abuse cases, more than any other profession or organizational type, including child protective services agencies and the police.</a:t>
            </a:r>
            <a:endParaRPr sz="2800" dirty="0">
              <a:solidFill>
                <a:schemeClr val="tx1"/>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951206115"/>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44"/>
          <p:cNvPicPr preferRelativeResize="0"/>
          <p:nvPr/>
        </p:nvPicPr>
        <p:blipFill rotWithShape="1">
          <a:blip r:embed="rId3">
            <a:alphaModFix/>
          </a:blip>
          <a:srcRect/>
          <a:stretch/>
        </p:blipFill>
        <p:spPr>
          <a:xfrm>
            <a:off x="723760" y="164306"/>
            <a:ext cx="8712480" cy="63769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5"/>
          <p:cNvSpPr txBox="1"/>
          <p:nvPr/>
        </p:nvSpPr>
        <p:spPr>
          <a:xfrm>
            <a:off x="733645" y="470535"/>
            <a:ext cx="8692711" cy="890575"/>
          </a:xfrm>
          <a:prstGeom prst="rect">
            <a:avLst/>
          </a:prstGeom>
          <a:noFill/>
          <a:ln>
            <a:noFill/>
          </a:ln>
        </p:spPr>
        <p:txBody>
          <a:bodyPr spcFirstLastPara="1" wrap="square" lIns="38100" tIns="38100" rIns="38100" bIns="38100" anchor="t" anchorCtr="0">
            <a:noAutofit/>
          </a:bodyPr>
          <a:lstStyle/>
          <a:p>
            <a:pPr marL="0" marR="0" lvl="0" indent="0" algn="ctr" rtl="0">
              <a:lnSpc>
                <a:spcPct val="113888"/>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Who sexually abuses children?</a:t>
            </a:r>
            <a:endParaRPr/>
          </a:p>
        </p:txBody>
      </p:sp>
      <p:sp>
        <p:nvSpPr>
          <p:cNvPr id="268" name="Google Shape;268;p45"/>
          <p:cNvSpPr txBox="1"/>
          <p:nvPr/>
        </p:nvSpPr>
        <p:spPr>
          <a:xfrm>
            <a:off x="2500300" y="3606775"/>
            <a:ext cx="1589075" cy="990599"/>
          </a:xfrm>
          <a:prstGeom prst="rect">
            <a:avLst/>
          </a:prstGeom>
          <a:noFill/>
          <a:ln>
            <a:noFill/>
          </a:ln>
        </p:spPr>
        <p:txBody>
          <a:bodyPr spcFirstLastPara="1" wrap="square" lIns="38100" tIns="38100" rIns="38100" bIns="38100" anchor="t" anchorCtr="0">
            <a:noAutofit/>
          </a:bodyPr>
          <a:lstStyle/>
          <a:p>
            <a:pPr marL="0" marR="0" lvl="0" indent="0" algn="l" rtl="0">
              <a:lnSpc>
                <a:spcPct val="113958"/>
              </a:lnSpc>
              <a:spcBef>
                <a:spcPts val="0"/>
              </a:spcBef>
              <a:spcAft>
                <a:spcPts val="0"/>
              </a:spcAft>
              <a:buClr>
                <a:srgbClr val="FFFFFF"/>
              </a:buClr>
              <a:buSzPts val="6000"/>
              <a:buFont typeface="Arial"/>
              <a:buNone/>
            </a:pPr>
            <a:r>
              <a:rPr lang="en-US" sz="6000" b="1">
                <a:solidFill>
                  <a:srgbClr val="FFFFFF"/>
                </a:solidFill>
                <a:latin typeface="Arial"/>
                <a:ea typeface="Arial"/>
                <a:cs typeface="Arial"/>
                <a:sym typeface="Arial"/>
              </a:rPr>
              <a:t>???</a:t>
            </a:r>
            <a:endParaRPr/>
          </a:p>
        </p:txBody>
      </p:sp>
      <p:pic>
        <p:nvPicPr>
          <p:cNvPr id="269" name="Google Shape;269;p45"/>
          <p:cNvPicPr preferRelativeResize="0"/>
          <p:nvPr/>
        </p:nvPicPr>
        <p:blipFill rotWithShape="1">
          <a:blip r:embed="rId3">
            <a:alphaModFix/>
          </a:blip>
          <a:srcRect/>
          <a:stretch/>
        </p:blipFill>
        <p:spPr>
          <a:xfrm>
            <a:off x="1899650" y="1313425"/>
            <a:ext cx="6360701" cy="4993150"/>
          </a:xfrm>
          <a:prstGeom prst="rect">
            <a:avLst/>
          </a:prstGeom>
          <a:noFill/>
          <a:ln>
            <a:noFill/>
          </a:ln>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6"/>
          <p:cNvSpPr txBox="1">
            <a:spLocks noGrp="1"/>
          </p:cNvSpPr>
          <p:nvPr>
            <p:ph type="ctrTitle"/>
          </p:nvPr>
        </p:nvSpPr>
        <p:spPr>
          <a:xfrm>
            <a:off x="762000" y="2483556"/>
            <a:ext cx="8636100" cy="26529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7200"/>
              <a:buFont typeface="Calibri"/>
              <a:buNone/>
            </a:pPr>
            <a:r>
              <a:rPr lang="en-US" sz="7200" b="0" i="0" u="none" strike="noStrike" cap="none">
                <a:solidFill>
                  <a:schemeClr val="dk1"/>
                </a:solidFill>
                <a:latin typeface="Calibri"/>
                <a:ea typeface="Calibri"/>
                <a:cs typeface="Calibri"/>
                <a:sym typeface="Calibri"/>
              </a:rPr>
              <a:t>Understanding </a:t>
            </a:r>
            <a:r>
              <a:rPr lang="en-US" sz="7200"/>
              <a:t>S</a:t>
            </a:r>
            <a:r>
              <a:rPr lang="en-US" sz="7200" b="0" i="0" u="none" strike="noStrike" cap="none">
                <a:solidFill>
                  <a:schemeClr val="dk1"/>
                </a:solidFill>
                <a:latin typeface="Calibri"/>
                <a:ea typeface="Calibri"/>
                <a:cs typeface="Calibri"/>
                <a:sym typeface="Calibri"/>
              </a:rPr>
              <a:t>exual </a:t>
            </a:r>
            <a:r>
              <a:rPr lang="en-US" sz="7200"/>
              <a:t>D</a:t>
            </a:r>
            <a:r>
              <a:rPr lang="en-US" sz="7200" b="0" i="0" u="none" strike="noStrike" cap="none">
                <a:solidFill>
                  <a:schemeClr val="dk1"/>
                </a:solidFill>
                <a:latin typeface="Calibri"/>
                <a:ea typeface="Calibri"/>
                <a:cs typeface="Calibri"/>
                <a:sym typeface="Calibri"/>
              </a:rPr>
              <a:t>evelopment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p:nvPr/>
        </p:nvSpPr>
        <p:spPr>
          <a:xfrm>
            <a:off x="806450" y="1776475"/>
            <a:ext cx="8623200" cy="3822300"/>
          </a:xfrm>
          <a:prstGeom prst="rect">
            <a:avLst/>
          </a:prstGeom>
          <a:noFill/>
          <a:ln>
            <a:noFill/>
          </a:ln>
        </p:spPr>
        <p:txBody>
          <a:bodyPr spcFirstLastPara="1" wrap="square" lIns="38100" tIns="38100" rIns="38100" bIns="38100" anchor="t" anchorCtr="0">
            <a:noAutofit/>
          </a:bodyPr>
          <a:lstStyle/>
          <a:p>
            <a:pPr marL="0" marR="0" lvl="0" indent="0" algn="ctr" rtl="0">
              <a:lnSpc>
                <a:spcPct val="113888"/>
              </a:lnSpc>
              <a:spcBef>
                <a:spcPts val="0"/>
              </a:spcBef>
              <a:spcAft>
                <a:spcPts val="0"/>
              </a:spcAft>
              <a:buClr>
                <a:schemeClr val="dk1"/>
              </a:buClr>
              <a:buSzPts val="2800"/>
              <a:buFont typeface="Calibri"/>
              <a:buNone/>
            </a:pPr>
            <a:r>
              <a:rPr lang="en-US" sz="3600">
                <a:solidFill>
                  <a:schemeClr val="dk1"/>
                </a:solidFill>
                <a:latin typeface="Calibri"/>
                <a:ea typeface="Calibri"/>
                <a:cs typeface="Calibri"/>
                <a:sym typeface="Calibri"/>
              </a:rPr>
              <a:t>Educate ourselves about how to distinguish between:</a:t>
            </a:r>
            <a:endParaRPr sz="3600"/>
          </a:p>
          <a:p>
            <a:pPr marL="0" marR="0" lvl="0" indent="0" algn="ctr" rtl="0">
              <a:lnSpc>
                <a:spcPct val="113888"/>
              </a:lnSpc>
              <a:spcBef>
                <a:spcPts val="0"/>
              </a:spcBef>
              <a:spcAft>
                <a:spcPts val="0"/>
              </a:spcAft>
              <a:buClr>
                <a:schemeClr val="dk1"/>
              </a:buClr>
              <a:buSzPts val="3200"/>
              <a:buFont typeface="Calibri"/>
              <a:buNone/>
            </a:pPr>
            <a:endParaRPr sz="3600">
              <a:solidFill>
                <a:schemeClr val="dk1"/>
              </a:solidFill>
              <a:latin typeface="Calibri"/>
              <a:ea typeface="Calibri"/>
              <a:cs typeface="Calibri"/>
              <a:sym typeface="Calibri"/>
            </a:endParaRPr>
          </a:p>
          <a:p>
            <a:pPr marL="0" marR="0" lvl="0" indent="0" algn="ctr" rtl="0">
              <a:lnSpc>
                <a:spcPct val="113888"/>
              </a:lnSpc>
              <a:spcBef>
                <a:spcPts val="0"/>
              </a:spcBef>
              <a:spcAft>
                <a:spcPts val="0"/>
              </a:spcAft>
              <a:buClr>
                <a:schemeClr val="dk1"/>
              </a:buClr>
              <a:buSzPts val="3200"/>
              <a:buFont typeface="Calibri"/>
              <a:buNone/>
            </a:pPr>
            <a:r>
              <a:rPr lang="en-US" sz="3600" b="1" i="1">
                <a:solidFill>
                  <a:schemeClr val="dk1"/>
                </a:solidFill>
                <a:latin typeface="Calibri"/>
                <a:ea typeface="Calibri"/>
                <a:cs typeface="Calibri"/>
                <a:sym typeface="Calibri"/>
              </a:rPr>
              <a:t>developmentally expected</a:t>
            </a:r>
            <a:r>
              <a:rPr lang="en-US" sz="3600">
                <a:solidFill>
                  <a:schemeClr val="dk1"/>
                </a:solidFill>
                <a:latin typeface="Calibri"/>
                <a:ea typeface="Calibri"/>
                <a:cs typeface="Calibri"/>
                <a:sym typeface="Calibri"/>
              </a:rPr>
              <a:t> sexual behaviors </a:t>
            </a: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and</a:t>
            </a:r>
            <a:endParaRPr sz="3600"/>
          </a:p>
          <a:p>
            <a:pPr marL="0" marR="0" lvl="0" indent="0" algn="ctr" rtl="0">
              <a:lnSpc>
                <a:spcPct val="113888"/>
              </a:lnSpc>
              <a:spcBef>
                <a:spcPts val="0"/>
              </a:spcBef>
              <a:spcAft>
                <a:spcPts val="0"/>
              </a:spcAft>
              <a:buClr>
                <a:schemeClr val="dk1"/>
              </a:buClr>
              <a:buSzPts val="3200"/>
              <a:buFont typeface="Calibri"/>
              <a:buNone/>
            </a:pPr>
            <a:r>
              <a:rPr lang="en-US" sz="3600" b="1" i="1">
                <a:solidFill>
                  <a:schemeClr val="dk1"/>
                </a:solidFill>
                <a:latin typeface="Calibri"/>
                <a:ea typeface="Calibri"/>
                <a:cs typeface="Calibri"/>
                <a:sym typeface="Calibri"/>
              </a:rPr>
              <a:t>potentially problematic </a:t>
            </a:r>
            <a:r>
              <a:rPr lang="en-US" sz="3600" i="1">
                <a:solidFill>
                  <a:schemeClr val="dk1"/>
                </a:solidFill>
                <a:latin typeface="Calibri"/>
                <a:ea typeface="Calibri"/>
                <a:cs typeface="Calibri"/>
                <a:sym typeface="Calibri"/>
              </a:rPr>
              <a:t>sexual behaviors</a:t>
            </a:r>
            <a:endParaRPr sz="3600"/>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p:nvPr/>
        </p:nvSpPr>
        <p:spPr>
          <a:xfrm>
            <a:off x="715900" y="993300"/>
            <a:ext cx="8577300" cy="6076800"/>
          </a:xfrm>
          <a:prstGeom prst="rect">
            <a:avLst/>
          </a:prstGeom>
          <a:noFill/>
          <a:ln>
            <a:noFill/>
          </a:ln>
        </p:spPr>
        <p:txBody>
          <a:bodyPr spcFirstLastPara="1" wrap="square" lIns="38100" tIns="38100" rIns="38100" bIns="38100" anchor="t" anchorCtr="0">
            <a:noAutofit/>
          </a:bodyPr>
          <a:lstStyle/>
          <a:p>
            <a:pPr marL="0" marR="0" lvl="0" indent="0" algn="l" rtl="0">
              <a:lnSpc>
                <a:spcPct val="113636"/>
              </a:lnSpc>
              <a:spcBef>
                <a:spcPts val="0"/>
              </a:spcBef>
              <a:spcAft>
                <a:spcPts val="0"/>
              </a:spcAft>
              <a:buNone/>
            </a:pPr>
            <a:r>
              <a:rPr lang="en-US" sz="2800" b="1" dirty="0">
                <a:solidFill>
                  <a:schemeClr val="dk1"/>
                </a:solidFill>
                <a:latin typeface="Calibri"/>
                <a:cs typeface="Calibri"/>
                <a:sym typeface="Calibri"/>
              </a:rPr>
              <a:t>Common:</a:t>
            </a:r>
          </a:p>
          <a:p>
            <a:pPr marL="342900" marR="0" lvl="0" indent="-342900" algn="l" rtl="0">
              <a:lnSpc>
                <a:spcPct val="113636"/>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Thumb sucking, stroking/holding of genitals (masturbation)</a:t>
            </a:r>
          </a:p>
          <a:p>
            <a:pPr marL="342900" marR="0" lvl="0" indent="-342900" algn="l" rtl="0">
              <a:lnSpc>
                <a:spcPct val="113636"/>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Wanting to touch other children’s genitals</a:t>
            </a:r>
          </a:p>
          <a:p>
            <a:pPr marL="342900" marR="0" lvl="0" indent="-342900" algn="l" rtl="0">
              <a:lnSpc>
                <a:spcPct val="113636"/>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Asking about or wanting to touch breasts, bottoms, genitals of familiar adults</a:t>
            </a:r>
          </a:p>
          <a:p>
            <a:pPr marL="342900" marR="0" lvl="0" indent="-342900" algn="l" rtl="0">
              <a:lnSpc>
                <a:spcPct val="113636"/>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Exploratory play (i.e. Doctor/nurse, “show me yours, I’ll show you mine”)</a:t>
            </a:r>
          </a:p>
          <a:p>
            <a:pPr marL="342900" marR="0" lvl="0" indent="-342900" algn="l" rtl="0">
              <a:lnSpc>
                <a:spcPct val="113636"/>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Enjoyment of being nude</a:t>
            </a:r>
          </a:p>
          <a:p>
            <a:pPr marL="342900" marR="0" lvl="0" indent="-342900" algn="l" rtl="0">
              <a:lnSpc>
                <a:spcPct val="113636"/>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Interest in body parts and functions</a:t>
            </a:r>
            <a:endParaRPr lang="en-US" sz="2800" dirty="0">
              <a:solidFill>
                <a:schemeClr val="tx1"/>
              </a:solidFill>
              <a:latin typeface="Calibri" panose="020F0502020204030204" pitchFamily="34" charset="0"/>
              <a:cs typeface="Calibri" panose="020F0502020204030204" pitchFamily="34" charset="0"/>
            </a:endParaRPr>
          </a:p>
          <a:p>
            <a:pPr marR="0" lvl="0" algn="l" rtl="0">
              <a:lnSpc>
                <a:spcPct val="113636"/>
              </a:lnSpc>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Uncommon:</a:t>
            </a:r>
          </a:p>
          <a:p>
            <a:pPr marR="0" lvl="0" algn="l" rtl="0">
              <a:lnSpc>
                <a:spcPct val="113636"/>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Having knowledge of specific sexual acts or explicit sexual language;</a:t>
            </a:r>
          </a:p>
          <a:p>
            <a:pPr marR="0" lvl="0" algn="l" rtl="0">
              <a:lnSpc>
                <a:spcPct val="113636"/>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Engaging in adult-like sexual contact with other children</a:t>
            </a:r>
          </a:p>
          <a:p>
            <a:pPr marR="0" lvl="0" algn="l" rtl="0">
              <a:lnSpc>
                <a:spcPct val="113636"/>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Using objects in a sexual manner</a:t>
            </a:r>
            <a:endParaRPr sz="2400" dirty="0">
              <a:solidFill>
                <a:schemeClr val="tx1"/>
              </a:solidFill>
              <a:latin typeface="Calibri" panose="020F0502020204030204" pitchFamily="34" charset="0"/>
              <a:cs typeface="Calibri" panose="020F0502020204030204" pitchFamily="34" charset="0"/>
            </a:endParaRPr>
          </a:p>
          <a:p>
            <a:pPr marL="0" marR="0" lvl="0" indent="0" algn="l" rtl="0">
              <a:lnSpc>
                <a:spcPct val="113636"/>
              </a:lnSpc>
              <a:spcBef>
                <a:spcPts val="0"/>
              </a:spcBef>
              <a:spcAft>
                <a:spcPts val="0"/>
              </a:spcAft>
              <a:buNone/>
            </a:pPr>
            <a:endParaRPr lang="en-US" sz="2800" dirty="0">
              <a:solidFill>
                <a:schemeClr val="dk1"/>
              </a:solidFill>
              <a:latin typeface="Calibri"/>
              <a:ea typeface="Calibri"/>
              <a:cs typeface="Calibri"/>
              <a:sym typeface="Calibri"/>
            </a:endParaRPr>
          </a:p>
          <a:p>
            <a:pPr marL="0" marR="0" lvl="0" indent="0" algn="l" rtl="0">
              <a:lnSpc>
                <a:spcPct val="113636"/>
              </a:lnSpc>
              <a:spcBef>
                <a:spcPts val="0"/>
              </a:spcBef>
              <a:spcAft>
                <a:spcPts val="0"/>
              </a:spcAft>
              <a:buNone/>
            </a:pPr>
            <a:endParaRPr lang="en-US" sz="2800" dirty="0">
              <a:solidFill>
                <a:schemeClr val="dk1"/>
              </a:solidFill>
              <a:latin typeface="Calibri"/>
              <a:ea typeface="Calibri"/>
              <a:cs typeface="Calibri"/>
              <a:sym typeface="Calibri"/>
            </a:endParaRPr>
          </a:p>
          <a:p>
            <a:pPr marL="0" marR="0" lvl="0" indent="0" algn="l" rtl="0">
              <a:lnSpc>
                <a:spcPct val="113636"/>
              </a:lnSpc>
              <a:spcBef>
                <a:spcPts val="0"/>
              </a:spcBef>
              <a:spcAft>
                <a:spcPts val="0"/>
              </a:spcAft>
              <a:buNone/>
            </a:pPr>
            <a:endParaRPr sz="2800" dirty="0"/>
          </a:p>
        </p:txBody>
      </p:sp>
      <p:sp>
        <p:nvSpPr>
          <p:cNvPr id="191" name="Google Shape;191;p33"/>
          <p:cNvSpPr txBox="1"/>
          <p:nvPr/>
        </p:nvSpPr>
        <p:spPr>
          <a:xfrm>
            <a:off x="1508201" y="320658"/>
            <a:ext cx="7143600" cy="552300"/>
          </a:xfrm>
          <a:prstGeom prst="rect">
            <a:avLst/>
          </a:prstGeom>
          <a:noFill/>
          <a:ln>
            <a:noFill/>
          </a:ln>
        </p:spPr>
        <p:txBody>
          <a:bodyPr spcFirstLastPara="1" wrap="square" lIns="38100" tIns="38100" rIns="38100" bIns="38100" anchor="t" anchorCtr="0">
            <a:noAutofit/>
          </a:bodyPr>
          <a:lstStyle/>
          <a:p>
            <a:pPr marL="0" marR="0" lvl="0" indent="0" algn="ctr" rtl="0">
              <a:lnSpc>
                <a:spcPct val="114112"/>
              </a:lnSpc>
              <a:spcBef>
                <a:spcPts val="0"/>
              </a:spcBef>
              <a:spcAft>
                <a:spcPts val="0"/>
              </a:spcAft>
              <a:buClr>
                <a:schemeClr val="dk1"/>
              </a:buClr>
              <a:buSzPts val="3200"/>
              <a:buFont typeface="Calibri"/>
              <a:buNone/>
            </a:pPr>
            <a:r>
              <a:rPr lang="en-US" sz="3200" b="1" dirty="0">
                <a:solidFill>
                  <a:schemeClr val="dk1"/>
                </a:solidFill>
                <a:latin typeface="Calibri"/>
                <a:ea typeface="Calibri"/>
                <a:cs typeface="Calibri"/>
                <a:sym typeface="Calibri"/>
              </a:rPr>
              <a:t>Preschool Age (0-5 years)</a:t>
            </a:r>
            <a:endParaRPr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p:nvPr/>
        </p:nvSpPr>
        <p:spPr>
          <a:xfrm>
            <a:off x="715900" y="993300"/>
            <a:ext cx="8577300" cy="6076800"/>
          </a:xfrm>
          <a:prstGeom prst="rect">
            <a:avLst/>
          </a:prstGeom>
          <a:noFill/>
          <a:ln>
            <a:noFill/>
          </a:ln>
        </p:spPr>
        <p:txBody>
          <a:bodyPr spcFirstLastPara="1" wrap="square" lIns="38100" tIns="38100" rIns="38100" bIns="38100" anchor="t" anchorCtr="0">
            <a:noAutofit/>
          </a:bodyPr>
          <a:lstStyle/>
          <a:p>
            <a:pPr marL="0" marR="0" lvl="0" indent="0" algn="l" rtl="0">
              <a:lnSpc>
                <a:spcPct val="113636"/>
              </a:lnSpc>
              <a:spcBef>
                <a:spcPts val="0"/>
              </a:spcBef>
              <a:spcAft>
                <a:spcPts val="0"/>
              </a:spcAft>
              <a:buNone/>
            </a:pPr>
            <a:r>
              <a:rPr lang="en-US" sz="2800" b="1" dirty="0">
                <a:solidFill>
                  <a:schemeClr val="dk1"/>
                </a:solidFill>
                <a:latin typeface="Calibri"/>
                <a:cs typeface="Calibri"/>
                <a:sym typeface="Calibri"/>
              </a:rPr>
              <a:t>Common:</a:t>
            </a:r>
          </a:p>
          <a:p>
            <a:pPr marL="342900" marR="0" lvl="0" indent="-342900" algn="l" rtl="0">
              <a:lnSpc>
                <a:spcPct val="113636"/>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Masturbation to self-soothe</a:t>
            </a:r>
          </a:p>
          <a:p>
            <a:pPr marL="342900" marR="0" lvl="0" indent="-342900" algn="l" rtl="0">
              <a:lnSpc>
                <a:spcPct val="113636"/>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Increased curiosity in adult sexuality (questions about babies, gender differences)</a:t>
            </a:r>
          </a:p>
          <a:p>
            <a:pPr marL="342900" marR="0" lvl="0" indent="-342900" algn="l" rtl="0">
              <a:lnSpc>
                <a:spcPct val="113636"/>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Increased curiosity about other children’s genitals</a:t>
            </a:r>
          </a:p>
          <a:p>
            <a:pPr marL="342900" marR="0" lvl="0" indent="-342900" algn="l" rtl="0">
              <a:lnSpc>
                <a:spcPct val="113636"/>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Telling stories</a:t>
            </a:r>
            <a:endParaRPr lang="en-US" sz="2800" dirty="0">
              <a:solidFill>
                <a:schemeClr val="tx1"/>
              </a:solidFill>
              <a:latin typeface="Calibri" panose="020F0502020204030204" pitchFamily="34" charset="0"/>
              <a:cs typeface="Calibri" panose="020F0502020204030204" pitchFamily="34" charset="0"/>
            </a:endParaRPr>
          </a:p>
          <a:p>
            <a:pPr marR="0" lvl="0" algn="l" rtl="0">
              <a:lnSpc>
                <a:spcPct val="113636"/>
              </a:lnSpc>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Uncommon:</a:t>
            </a:r>
          </a:p>
          <a:p>
            <a:pPr marR="0" lvl="0" algn="l" rtl="0">
              <a:lnSpc>
                <a:spcPct val="113636"/>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Adult-like sexual interactions;</a:t>
            </a:r>
          </a:p>
          <a:p>
            <a:pPr marR="0" lvl="0" algn="l" rtl="0">
              <a:lnSpc>
                <a:spcPct val="113636"/>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Having knowledge of non-reproductive based sexual acts;</a:t>
            </a:r>
          </a:p>
          <a:p>
            <a:pPr marR="0" lvl="0" algn="l" rtl="0">
              <a:lnSpc>
                <a:spcPct val="113636"/>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Acting out in sexual ways in a public place</a:t>
            </a:r>
          </a:p>
          <a:p>
            <a:pPr marR="0" lvl="0" algn="l" rtl="0">
              <a:lnSpc>
                <a:spcPct val="113636"/>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Engaging in sexually explicit behavior using technology</a:t>
            </a:r>
          </a:p>
          <a:p>
            <a:pPr>
              <a:lnSpc>
                <a:spcPct val="113636"/>
              </a:lnSpc>
            </a:pPr>
            <a:r>
              <a:rPr lang="en-US" sz="2400" dirty="0">
                <a:solidFill>
                  <a:schemeClr val="tx1"/>
                </a:solidFill>
                <a:latin typeface="Calibri" panose="020F0502020204030204" pitchFamily="34" charset="0"/>
                <a:cs typeface="Calibri" panose="020F0502020204030204" pitchFamily="34" charset="0"/>
              </a:rPr>
              <a:t>Using objects in a sexual manner</a:t>
            </a:r>
          </a:p>
          <a:p>
            <a:pPr marR="0" lvl="0" algn="l" rtl="0">
              <a:lnSpc>
                <a:spcPct val="113636"/>
              </a:lnSpc>
              <a:spcBef>
                <a:spcPts val="0"/>
              </a:spcBef>
              <a:spcAft>
                <a:spcPts val="0"/>
              </a:spcAft>
            </a:pPr>
            <a:endParaRPr sz="2400" dirty="0">
              <a:solidFill>
                <a:schemeClr val="tx1"/>
              </a:solidFill>
              <a:latin typeface="Calibri" panose="020F0502020204030204" pitchFamily="34" charset="0"/>
              <a:cs typeface="Calibri" panose="020F0502020204030204" pitchFamily="34" charset="0"/>
            </a:endParaRPr>
          </a:p>
          <a:p>
            <a:pPr marL="0" marR="0" lvl="0" indent="0" algn="l" rtl="0">
              <a:lnSpc>
                <a:spcPct val="113636"/>
              </a:lnSpc>
              <a:spcBef>
                <a:spcPts val="0"/>
              </a:spcBef>
              <a:spcAft>
                <a:spcPts val="0"/>
              </a:spcAft>
              <a:buNone/>
            </a:pPr>
            <a:endParaRPr lang="en-US" sz="2800" dirty="0">
              <a:solidFill>
                <a:schemeClr val="dk1"/>
              </a:solidFill>
              <a:latin typeface="Calibri"/>
              <a:ea typeface="Calibri"/>
              <a:cs typeface="Calibri"/>
              <a:sym typeface="Calibri"/>
            </a:endParaRPr>
          </a:p>
          <a:p>
            <a:pPr marL="0" marR="0" lvl="0" indent="0" algn="l" rtl="0">
              <a:lnSpc>
                <a:spcPct val="113636"/>
              </a:lnSpc>
              <a:spcBef>
                <a:spcPts val="0"/>
              </a:spcBef>
              <a:spcAft>
                <a:spcPts val="0"/>
              </a:spcAft>
              <a:buNone/>
            </a:pPr>
            <a:endParaRPr lang="en-US" sz="2800" dirty="0">
              <a:solidFill>
                <a:schemeClr val="dk1"/>
              </a:solidFill>
              <a:latin typeface="Calibri"/>
              <a:ea typeface="Calibri"/>
              <a:cs typeface="Calibri"/>
              <a:sym typeface="Calibri"/>
            </a:endParaRPr>
          </a:p>
          <a:p>
            <a:pPr marL="0" marR="0" lvl="0" indent="0" algn="l" rtl="0">
              <a:lnSpc>
                <a:spcPct val="113636"/>
              </a:lnSpc>
              <a:spcBef>
                <a:spcPts val="0"/>
              </a:spcBef>
              <a:spcAft>
                <a:spcPts val="0"/>
              </a:spcAft>
              <a:buNone/>
            </a:pPr>
            <a:endParaRPr sz="2800" dirty="0"/>
          </a:p>
        </p:txBody>
      </p:sp>
      <p:sp>
        <p:nvSpPr>
          <p:cNvPr id="191" name="Google Shape;191;p33"/>
          <p:cNvSpPr txBox="1"/>
          <p:nvPr/>
        </p:nvSpPr>
        <p:spPr>
          <a:xfrm>
            <a:off x="1508201" y="320658"/>
            <a:ext cx="7143600" cy="552300"/>
          </a:xfrm>
          <a:prstGeom prst="rect">
            <a:avLst/>
          </a:prstGeom>
          <a:noFill/>
          <a:ln>
            <a:noFill/>
          </a:ln>
        </p:spPr>
        <p:txBody>
          <a:bodyPr spcFirstLastPara="1" wrap="square" lIns="38100" tIns="38100" rIns="38100" bIns="38100" anchor="t" anchorCtr="0">
            <a:noAutofit/>
          </a:bodyPr>
          <a:lstStyle/>
          <a:p>
            <a:pPr marL="0" marR="0" lvl="0" indent="0" algn="ctr" rtl="0">
              <a:lnSpc>
                <a:spcPct val="114112"/>
              </a:lnSpc>
              <a:spcBef>
                <a:spcPts val="0"/>
              </a:spcBef>
              <a:spcAft>
                <a:spcPts val="0"/>
              </a:spcAft>
              <a:buClr>
                <a:schemeClr val="dk1"/>
              </a:buClr>
              <a:buSzPts val="3200"/>
              <a:buFont typeface="Calibri"/>
              <a:buNone/>
            </a:pPr>
            <a:r>
              <a:rPr lang="en-US" sz="3200" b="1" dirty="0">
                <a:solidFill>
                  <a:schemeClr val="dk1"/>
                </a:solidFill>
                <a:latin typeface="Calibri"/>
                <a:ea typeface="Calibri"/>
                <a:cs typeface="Calibri"/>
                <a:sym typeface="Calibri"/>
              </a:rPr>
              <a:t>School-Age (5-9 years)</a:t>
            </a:r>
            <a:endParaRPr dirty="0"/>
          </a:p>
        </p:txBody>
      </p:sp>
    </p:spTree>
    <p:extLst>
      <p:ext uri="{BB962C8B-B14F-4D97-AF65-F5344CB8AC3E}">
        <p14:creationId xmlns:p14="http://schemas.microsoft.com/office/powerpoint/2010/main" val="18179147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ctrTitle"/>
          </p:nvPr>
        </p:nvSpPr>
        <p:spPr>
          <a:xfrm>
            <a:off x="788050" y="921026"/>
            <a:ext cx="8234700" cy="13983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667"/>
              <a:buFont typeface="Calibri"/>
              <a:buNone/>
            </a:pPr>
            <a:r>
              <a:rPr lang="en-US" dirty="0"/>
              <a:t>Introductions</a:t>
            </a:r>
            <a:endParaRPr sz="6667" b="0" i="0" u="none" strike="noStrike" cap="none" dirty="0">
              <a:solidFill>
                <a:schemeClr val="dk1"/>
              </a:solidFill>
              <a:latin typeface="Calibri"/>
              <a:ea typeface="Calibri"/>
              <a:cs typeface="Calibri"/>
              <a:sym typeface="Calibri"/>
            </a:endParaRPr>
          </a:p>
        </p:txBody>
      </p:sp>
      <p:sp>
        <p:nvSpPr>
          <p:cNvPr id="98" name="Google Shape;98;p17"/>
          <p:cNvSpPr txBox="1">
            <a:spLocks noGrp="1"/>
          </p:cNvSpPr>
          <p:nvPr>
            <p:ph type="ctrTitle" idx="4294967295"/>
          </p:nvPr>
        </p:nvSpPr>
        <p:spPr>
          <a:xfrm>
            <a:off x="786800" y="3810000"/>
            <a:ext cx="8235950" cy="139858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667"/>
              <a:buFont typeface="Calibri"/>
              <a:buNone/>
            </a:pPr>
            <a:r>
              <a:rPr lang="en-US" sz="6670" dirty="0"/>
              <a:t>Pronouns</a:t>
            </a:r>
            <a:endParaRPr sz="6670" b="0" i="0" u="none" strike="noStrike" cap="none" dirty="0">
              <a:solidFill>
                <a:schemeClr val="dk1"/>
              </a:solidFill>
              <a:latin typeface="Calibri"/>
              <a:ea typeface="Calibri"/>
              <a:cs typeface="Calibri"/>
              <a:sym typeface="Calibri"/>
            </a:endParaRPr>
          </a:p>
        </p:txBody>
      </p:sp>
      <p:sp>
        <p:nvSpPr>
          <p:cNvPr id="99" name="Google Shape;99;p17"/>
          <p:cNvSpPr txBox="1"/>
          <p:nvPr/>
        </p:nvSpPr>
        <p:spPr>
          <a:xfrm>
            <a:off x="4457750" y="2757425"/>
            <a:ext cx="571500" cy="8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800">
              <a:solidFill>
                <a:schemeClr val="dk2"/>
              </a:solidFill>
            </a:endParaRPr>
          </a:p>
        </p:txBody>
      </p:sp>
      <p:sp>
        <p:nvSpPr>
          <p:cNvPr id="100" name="Google Shape;100;p17"/>
          <p:cNvSpPr/>
          <p:nvPr/>
        </p:nvSpPr>
        <p:spPr>
          <a:xfrm>
            <a:off x="4586350" y="2636375"/>
            <a:ext cx="638100" cy="1042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649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p:nvPr/>
        </p:nvSpPr>
        <p:spPr>
          <a:xfrm>
            <a:off x="715900" y="993300"/>
            <a:ext cx="8577300" cy="6076800"/>
          </a:xfrm>
          <a:prstGeom prst="rect">
            <a:avLst/>
          </a:prstGeom>
          <a:noFill/>
          <a:ln>
            <a:noFill/>
          </a:ln>
        </p:spPr>
        <p:txBody>
          <a:bodyPr spcFirstLastPara="1" wrap="square" lIns="38100" tIns="38100" rIns="38100" bIns="38100" anchor="t" anchorCtr="0">
            <a:noAutofit/>
          </a:bodyPr>
          <a:lstStyle/>
          <a:p>
            <a:pPr marL="0" marR="0" lvl="0" indent="0" algn="l" rtl="0">
              <a:lnSpc>
                <a:spcPct val="113636"/>
              </a:lnSpc>
              <a:spcBef>
                <a:spcPts val="0"/>
              </a:spcBef>
              <a:spcAft>
                <a:spcPts val="0"/>
              </a:spcAft>
              <a:buNone/>
            </a:pPr>
            <a:r>
              <a:rPr lang="en-US" sz="2800" b="1" dirty="0">
                <a:solidFill>
                  <a:schemeClr val="dk1"/>
                </a:solidFill>
                <a:latin typeface="Calibri"/>
                <a:cs typeface="Calibri"/>
                <a:sym typeface="Calibri"/>
              </a:rPr>
              <a:t>Common:</a:t>
            </a:r>
          </a:p>
          <a:p>
            <a:pPr marR="0" lvl="0" algn="l" rtl="0">
              <a:lnSpc>
                <a:spcPct val="113636"/>
              </a:lnSpc>
              <a:spcBef>
                <a:spcPts val="0"/>
              </a:spcBef>
              <a:spcAft>
                <a:spcPts val="0"/>
              </a:spcAft>
            </a:pPr>
            <a:r>
              <a:rPr lang="en-US" sz="2400" dirty="0">
                <a:solidFill>
                  <a:schemeClr val="dk1"/>
                </a:solidFill>
                <a:latin typeface="Calibri"/>
                <a:cs typeface="Calibri"/>
                <a:sym typeface="Calibri"/>
              </a:rPr>
              <a:t>Will want to learn more and have questions about:</a:t>
            </a:r>
          </a:p>
          <a:p>
            <a:pPr marL="342900" marR="0" lvl="0" indent="-342900" algn="l" rtl="0">
              <a:lnSpc>
                <a:spcPct val="113636"/>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Relationships and sexual behaviors</a:t>
            </a:r>
          </a:p>
          <a:p>
            <a:pPr marL="342900" marR="0" lvl="0" indent="-342900" algn="l" rtl="0">
              <a:lnSpc>
                <a:spcPct val="113636"/>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Sexual words, sexual acts and personal values, particularly with peers</a:t>
            </a:r>
          </a:p>
          <a:p>
            <a:pPr>
              <a:lnSpc>
                <a:spcPct val="113636"/>
              </a:lnSpc>
            </a:pPr>
            <a:r>
              <a:rPr lang="en-US" sz="2400" dirty="0">
                <a:solidFill>
                  <a:schemeClr val="dk1"/>
                </a:solidFill>
                <a:latin typeface="Calibri"/>
                <a:cs typeface="Calibri"/>
                <a:sym typeface="Calibri"/>
              </a:rPr>
              <a:t>Menstruation and sperm production begin</a:t>
            </a:r>
          </a:p>
          <a:p>
            <a:pPr>
              <a:lnSpc>
                <a:spcPct val="113636"/>
              </a:lnSpc>
            </a:pPr>
            <a:r>
              <a:rPr lang="en-US" sz="2400" dirty="0">
                <a:solidFill>
                  <a:schemeClr val="dk1"/>
                </a:solidFill>
                <a:latin typeface="Calibri"/>
                <a:cs typeface="Calibri"/>
                <a:sym typeface="Calibri"/>
              </a:rPr>
              <a:t>Self-stimulation/masturbation in private is expected to continue;</a:t>
            </a:r>
          </a:p>
          <a:p>
            <a:pPr marR="0" lvl="0" algn="l" rtl="0">
              <a:lnSpc>
                <a:spcPct val="113636"/>
              </a:lnSpc>
              <a:spcBef>
                <a:spcPts val="0"/>
              </a:spcBef>
              <a:spcAft>
                <a:spcPts val="0"/>
              </a:spcAft>
            </a:pPr>
            <a:r>
              <a:rPr lang="en-US" sz="2400" dirty="0">
                <a:solidFill>
                  <a:schemeClr val="dk1"/>
                </a:solidFill>
                <a:latin typeface="Calibri"/>
                <a:cs typeface="Calibri"/>
                <a:sym typeface="Calibri"/>
              </a:rPr>
              <a:t>Increased curiosity and experimentation with sexual behaviors and romantic relationships</a:t>
            </a:r>
            <a:endParaRPr lang="en-US" sz="2800" dirty="0">
              <a:solidFill>
                <a:schemeClr val="tx1"/>
              </a:solidFill>
              <a:latin typeface="Calibri" panose="020F0502020204030204" pitchFamily="34" charset="0"/>
              <a:cs typeface="Calibri" panose="020F0502020204030204" pitchFamily="34" charset="0"/>
            </a:endParaRPr>
          </a:p>
          <a:p>
            <a:pPr marR="0" lvl="0" algn="l" rtl="0">
              <a:lnSpc>
                <a:spcPct val="113636"/>
              </a:lnSpc>
              <a:spcBef>
                <a:spcPts val="0"/>
              </a:spcBef>
              <a:spcAft>
                <a:spcPts val="0"/>
              </a:spcAft>
            </a:pPr>
            <a:r>
              <a:rPr lang="en-US" sz="2800" b="1" dirty="0">
                <a:solidFill>
                  <a:schemeClr val="tx1"/>
                </a:solidFill>
                <a:latin typeface="Calibri" panose="020F0502020204030204" pitchFamily="34" charset="0"/>
                <a:cs typeface="Calibri" panose="020F0502020204030204" pitchFamily="34" charset="0"/>
              </a:rPr>
              <a:t>Uncommon:</a:t>
            </a:r>
          </a:p>
          <a:p>
            <a:pPr marR="0" lvl="0" algn="l" rtl="0">
              <a:lnSpc>
                <a:spcPct val="113636"/>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Adult-like sexual behavior;</a:t>
            </a:r>
          </a:p>
          <a:p>
            <a:pPr marR="0" lvl="0" algn="l" rtl="0">
              <a:lnSpc>
                <a:spcPct val="113636"/>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Acting out in sexual ways in a public place</a:t>
            </a:r>
            <a:endParaRPr sz="2400" dirty="0">
              <a:solidFill>
                <a:schemeClr val="tx1"/>
              </a:solidFill>
              <a:latin typeface="Calibri" panose="020F0502020204030204" pitchFamily="34" charset="0"/>
              <a:cs typeface="Calibri" panose="020F0502020204030204" pitchFamily="34" charset="0"/>
            </a:endParaRPr>
          </a:p>
          <a:p>
            <a:pPr marL="0" marR="0" lvl="0" indent="0" algn="l" rtl="0">
              <a:lnSpc>
                <a:spcPct val="113636"/>
              </a:lnSpc>
              <a:spcBef>
                <a:spcPts val="0"/>
              </a:spcBef>
              <a:spcAft>
                <a:spcPts val="0"/>
              </a:spcAft>
              <a:buNone/>
            </a:pPr>
            <a:endParaRPr lang="en-US" sz="2800" dirty="0">
              <a:solidFill>
                <a:schemeClr val="dk1"/>
              </a:solidFill>
              <a:latin typeface="Calibri"/>
              <a:ea typeface="Calibri"/>
              <a:cs typeface="Calibri"/>
              <a:sym typeface="Calibri"/>
            </a:endParaRPr>
          </a:p>
          <a:p>
            <a:pPr marL="0" marR="0" lvl="0" indent="0" algn="l" rtl="0">
              <a:lnSpc>
                <a:spcPct val="113636"/>
              </a:lnSpc>
              <a:spcBef>
                <a:spcPts val="0"/>
              </a:spcBef>
              <a:spcAft>
                <a:spcPts val="0"/>
              </a:spcAft>
              <a:buNone/>
            </a:pPr>
            <a:endParaRPr lang="en-US" sz="2800" dirty="0">
              <a:solidFill>
                <a:schemeClr val="dk1"/>
              </a:solidFill>
              <a:latin typeface="Calibri"/>
              <a:ea typeface="Calibri"/>
              <a:cs typeface="Calibri"/>
              <a:sym typeface="Calibri"/>
            </a:endParaRPr>
          </a:p>
          <a:p>
            <a:pPr marL="0" marR="0" lvl="0" indent="0" algn="l" rtl="0">
              <a:lnSpc>
                <a:spcPct val="113636"/>
              </a:lnSpc>
              <a:spcBef>
                <a:spcPts val="0"/>
              </a:spcBef>
              <a:spcAft>
                <a:spcPts val="0"/>
              </a:spcAft>
              <a:buNone/>
            </a:pPr>
            <a:endParaRPr sz="2800" dirty="0"/>
          </a:p>
        </p:txBody>
      </p:sp>
      <p:sp>
        <p:nvSpPr>
          <p:cNvPr id="191" name="Google Shape;191;p33"/>
          <p:cNvSpPr txBox="1"/>
          <p:nvPr/>
        </p:nvSpPr>
        <p:spPr>
          <a:xfrm>
            <a:off x="1508201" y="320658"/>
            <a:ext cx="7143600" cy="552300"/>
          </a:xfrm>
          <a:prstGeom prst="rect">
            <a:avLst/>
          </a:prstGeom>
          <a:noFill/>
          <a:ln>
            <a:noFill/>
          </a:ln>
        </p:spPr>
        <p:txBody>
          <a:bodyPr spcFirstLastPara="1" wrap="square" lIns="38100" tIns="38100" rIns="38100" bIns="38100" anchor="t" anchorCtr="0">
            <a:noAutofit/>
          </a:bodyPr>
          <a:lstStyle/>
          <a:p>
            <a:pPr marL="0" marR="0" lvl="0" indent="0" algn="ctr" rtl="0">
              <a:lnSpc>
                <a:spcPct val="114112"/>
              </a:lnSpc>
              <a:spcBef>
                <a:spcPts val="0"/>
              </a:spcBef>
              <a:spcAft>
                <a:spcPts val="0"/>
              </a:spcAft>
              <a:buClr>
                <a:schemeClr val="dk1"/>
              </a:buClr>
              <a:buSzPts val="3200"/>
              <a:buFont typeface="Calibri"/>
              <a:buNone/>
            </a:pPr>
            <a:r>
              <a:rPr lang="en-US" sz="3200" b="1" dirty="0">
                <a:solidFill>
                  <a:schemeClr val="dk1"/>
                </a:solidFill>
                <a:latin typeface="Calibri"/>
                <a:ea typeface="Calibri"/>
                <a:cs typeface="Calibri"/>
                <a:sym typeface="Calibri"/>
              </a:rPr>
              <a:t>School-Age (9-12 years)</a:t>
            </a:r>
            <a:endParaRPr dirty="0"/>
          </a:p>
        </p:txBody>
      </p:sp>
    </p:spTree>
    <p:extLst>
      <p:ext uri="{BB962C8B-B14F-4D97-AF65-F5344CB8AC3E}">
        <p14:creationId xmlns:p14="http://schemas.microsoft.com/office/powerpoint/2010/main" val="146213488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p:nvPr/>
        </p:nvSpPr>
        <p:spPr>
          <a:xfrm>
            <a:off x="715900" y="993300"/>
            <a:ext cx="8577300" cy="6076800"/>
          </a:xfrm>
          <a:prstGeom prst="rect">
            <a:avLst/>
          </a:prstGeom>
          <a:noFill/>
          <a:ln>
            <a:noFill/>
          </a:ln>
        </p:spPr>
        <p:txBody>
          <a:bodyPr spcFirstLastPara="1" wrap="square" lIns="38100" tIns="38100" rIns="38100" bIns="38100" anchor="t" anchorCtr="0">
            <a:noAutofit/>
          </a:bodyPr>
          <a:lstStyle/>
          <a:p>
            <a:pPr marL="0" marR="0" lvl="0" indent="0" algn="l" rtl="0">
              <a:lnSpc>
                <a:spcPct val="113636"/>
              </a:lnSpc>
              <a:spcBef>
                <a:spcPts val="0"/>
              </a:spcBef>
              <a:spcAft>
                <a:spcPts val="0"/>
              </a:spcAft>
              <a:buNone/>
            </a:pPr>
            <a:r>
              <a:rPr lang="en-US" sz="2400" b="1" dirty="0">
                <a:solidFill>
                  <a:schemeClr val="dk1"/>
                </a:solidFill>
                <a:latin typeface="Calibri"/>
                <a:cs typeface="Calibri"/>
                <a:sym typeface="Calibri"/>
              </a:rPr>
              <a:t>Common:</a:t>
            </a:r>
          </a:p>
          <a:p>
            <a:pPr marR="0" lvl="0" algn="l" rtl="0">
              <a:lnSpc>
                <a:spcPct val="113636"/>
              </a:lnSpc>
              <a:spcBef>
                <a:spcPts val="0"/>
              </a:spcBef>
              <a:spcAft>
                <a:spcPts val="0"/>
              </a:spcAft>
            </a:pPr>
            <a:r>
              <a:rPr lang="en-US" sz="2400" dirty="0">
                <a:solidFill>
                  <a:schemeClr val="dk1"/>
                </a:solidFill>
                <a:latin typeface="Calibri"/>
                <a:cs typeface="Calibri"/>
                <a:sym typeface="Calibri"/>
              </a:rPr>
              <a:t>Will want to learn more and have questions about:</a:t>
            </a:r>
          </a:p>
          <a:p>
            <a:pPr marL="342900" marR="0" lvl="0" indent="-342900" algn="l" rtl="0">
              <a:lnSpc>
                <a:spcPct val="113636"/>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Decision making</a:t>
            </a:r>
          </a:p>
          <a:p>
            <a:pPr marL="342900" marR="0" lvl="0" indent="-342900" algn="l" rtl="0">
              <a:lnSpc>
                <a:spcPct val="113636"/>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Social relationships and sexual concerns</a:t>
            </a:r>
          </a:p>
          <a:p>
            <a:pPr marL="342900" marR="0" lvl="0" indent="-342900" algn="l" rtl="0">
              <a:lnSpc>
                <a:spcPct val="113636"/>
              </a:lnSpc>
              <a:spcBef>
                <a:spcPts val="0"/>
              </a:spcBef>
              <a:spcAft>
                <a:spcPts val="0"/>
              </a:spcAft>
              <a:buFont typeface="Arial" panose="020B0604020202020204" pitchFamily="34" charset="0"/>
              <a:buChar char="•"/>
            </a:pPr>
            <a:r>
              <a:rPr lang="en-US" sz="2400" dirty="0">
                <a:solidFill>
                  <a:schemeClr val="dk1"/>
                </a:solidFill>
                <a:latin typeface="Calibri"/>
                <a:cs typeface="Calibri"/>
                <a:sym typeface="Calibri"/>
              </a:rPr>
              <a:t>Personal values and consequences of sexual behavior</a:t>
            </a:r>
          </a:p>
          <a:p>
            <a:pPr marR="0" lvl="0" algn="l" rtl="0">
              <a:lnSpc>
                <a:spcPct val="113636"/>
              </a:lnSpc>
              <a:spcBef>
                <a:spcPts val="0"/>
              </a:spcBef>
              <a:spcAft>
                <a:spcPts val="0"/>
              </a:spcAft>
            </a:pPr>
            <a:r>
              <a:rPr lang="en-US" sz="2400" dirty="0">
                <a:solidFill>
                  <a:schemeClr val="dk1"/>
                </a:solidFill>
                <a:latin typeface="Calibri"/>
                <a:cs typeface="Calibri"/>
                <a:sym typeface="Calibri"/>
              </a:rPr>
              <a:t>Self-stimulation/masturbation in private is expected to continue</a:t>
            </a:r>
          </a:p>
          <a:p>
            <a:pPr marR="0" lvl="0" algn="l" rtl="0">
              <a:lnSpc>
                <a:spcPct val="113636"/>
              </a:lnSpc>
              <a:spcBef>
                <a:spcPts val="0"/>
              </a:spcBef>
              <a:spcAft>
                <a:spcPts val="0"/>
              </a:spcAft>
            </a:pPr>
            <a:r>
              <a:rPr lang="en-US" sz="2400" dirty="0">
                <a:solidFill>
                  <a:schemeClr val="dk1"/>
                </a:solidFill>
                <a:latin typeface="Calibri"/>
                <a:cs typeface="Calibri"/>
                <a:sym typeface="Calibri"/>
              </a:rPr>
              <a:t>Menstruation and sperm production begin</a:t>
            </a:r>
          </a:p>
          <a:p>
            <a:pPr marR="0" lvl="0" algn="l" rtl="0">
              <a:lnSpc>
                <a:spcPct val="113636"/>
              </a:lnSpc>
              <a:spcBef>
                <a:spcPts val="0"/>
              </a:spcBef>
              <a:spcAft>
                <a:spcPts val="0"/>
              </a:spcAft>
            </a:pPr>
            <a:r>
              <a:rPr lang="en-US" sz="2400" dirty="0">
                <a:solidFill>
                  <a:schemeClr val="dk1"/>
                </a:solidFill>
                <a:latin typeface="Calibri"/>
                <a:cs typeface="Calibri"/>
                <a:sym typeface="Calibri"/>
              </a:rPr>
              <a:t>Sexual experimentation between adolescents of the similar age</a:t>
            </a:r>
          </a:p>
          <a:p>
            <a:pPr marR="0" lvl="0" algn="l" rtl="0">
              <a:lnSpc>
                <a:spcPct val="113636"/>
              </a:lnSpc>
              <a:spcBef>
                <a:spcPts val="0"/>
              </a:spcBef>
              <a:spcAft>
                <a:spcPts val="0"/>
              </a:spcAft>
            </a:pPr>
            <a:r>
              <a:rPr lang="en-US" sz="2400" dirty="0">
                <a:solidFill>
                  <a:schemeClr val="dk1"/>
                </a:solidFill>
                <a:latin typeface="Calibri"/>
                <a:cs typeface="Calibri"/>
                <a:sym typeface="Calibri"/>
              </a:rPr>
              <a:t>Voyeuristic behaviors within peer groups</a:t>
            </a:r>
          </a:p>
          <a:p>
            <a:pPr marR="0" lvl="0" algn="l" rtl="0">
              <a:lnSpc>
                <a:spcPct val="113636"/>
              </a:lnSpc>
              <a:spcBef>
                <a:spcPts val="0"/>
              </a:spcBef>
              <a:spcAft>
                <a:spcPts val="0"/>
              </a:spcAft>
            </a:pPr>
            <a:r>
              <a:rPr lang="en-US" sz="2400" dirty="0">
                <a:solidFill>
                  <a:schemeClr val="dk1"/>
                </a:solidFill>
                <a:latin typeface="Calibri"/>
                <a:cs typeface="Calibri"/>
                <a:sym typeface="Calibri"/>
              </a:rPr>
              <a:t>First sexual intercourse occurs for one third of teens</a:t>
            </a:r>
            <a:endParaRPr lang="en-US" sz="3200" dirty="0">
              <a:solidFill>
                <a:schemeClr val="tx1"/>
              </a:solidFill>
              <a:latin typeface="Calibri" panose="020F0502020204030204" pitchFamily="34" charset="0"/>
              <a:cs typeface="Calibri" panose="020F0502020204030204" pitchFamily="34" charset="0"/>
            </a:endParaRPr>
          </a:p>
          <a:p>
            <a:pPr marR="0" lvl="0" algn="l" rtl="0">
              <a:lnSpc>
                <a:spcPct val="113636"/>
              </a:lnSpc>
              <a:spcBef>
                <a:spcPts val="0"/>
              </a:spcBef>
              <a:spcAft>
                <a:spcPts val="0"/>
              </a:spcAft>
            </a:pPr>
            <a:r>
              <a:rPr lang="en-US" sz="2400" b="1" dirty="0">
                <a:solidFill>
                  <a:schemeClr val="tx1"/>
                </a:solidFill>
                <a:latin typeface="Calibri" panose="020F0502020204030204" pitchFamily="34" charset="0"/>
                <a:cs typeface="Calibri" panose="020F0502020204030204" pitchFamily="34" charset="0"/>
              </a:rPr>
              <a:t>Uncommon:</a:t>
            </a:r>
          </a:p>
          <a:p>
            <a:pPr marR="0" lvl="0" algn="l" rtl="0">
              <a:lnSpc>
                <a:spcPct val="113636"/>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Masturbation in a public place</a:t>
            </a:r>
          </a:p>
          <a:p>
            <a:pPr marR="0" lvl="0" algn="l" rtl="0">
              <a:lnSpc>
                <a:spcPct val="113636"/>
              </a:lnSpc>
              <a:spcBef>
                <a:spcPts val="0"/>
              </a:spcBef>
              <a:spcAft>
                <a:spcPts val="0"/>
              </a:spcAft>
            </a:pPr>
            <a:r>
              <a:rPr lang="en-US" sz="2400" dirty="0">
                <a:solidFill>
                  <a:schemeClr val="tx1"/>
                </a:solidFill>
                <a:latin typeface="Calibri" panose="020F0502020204030204" pitchFamily="34" charset="0"/>
                <a:cs typeface="Calibri" panose="020F0502020204030204" pitchFamily="34" charset="0"/>
              </a:rPr>
              <a:t>Sexual interest/relationships beyond similar aged peers</a:t>
            </a:r>
            <a:endParaRPr lang="en-US" sz="3200" dirty="0">
              <a:solidFill>
                <a:schemeClr val="dk1"/>
              </a:solidFill>
              <a:latin typeface="Calibri"/>
              <a:ea typeface="Calibri"/>
              <a:cs typeface="Calibri"/>
              <a:sym typeface="Calibri"/>
            </a:endParaRPr>
          </a:p>
          <a:p>
            <a:pPr marL="0" marR="0" lvl="0" indent="0" algn="l" rtl="0">
              <a:lnSpc>
                <a:spcPct val="113636"/>
              </a:lnSpc>
              <a:spcBef>
                <a:spcPts val="0"/>
              </a:spcBef>
              <a:spcAft>
                <a:spcPts val="0"/>
              </a:spcAft>
              <a:buNone/>
            </a:pPr>
            <a:endParaRPr lang="en-US" sz="2800" dirty="0">
              <a:solidFill>
                <a:schemeClr val="dk1"/>
              </a:solidFill>
              <a:latin typeface="Calibri"/>
              <a:ea typeface="Calibri"/>
              <a:cs typeface="Calibri"/>
              <a:sym typeface="Calibri"/>
            </a:endParaRPr>
          </a:p>
          <a:p>
            <a:pPr marL="0" marR="0" lvl="0" indent="0" algn="l" rtl="0">
              <a:lnSpc>
                <a:spcPct val="113636"/>
              </a:lnSpc>
              <a:spcBef>
                <a:spcPts val="0"/>
              </a:spcBef>
              <a:spcAft>
                <a:spcPts val="0"/>
              </a:spcAft>
              <a:buNone/>
            </a:pPr>
            <a:endParaRPr sz="2800" dirty="0"/>
          </a:p>
        </p:txBody>
      </p:sp>
      <p:sp>
        <p:nvSpPr>
          <p:cNvPr id="191" name="Google Shape;191;p33"/>
          <p:cNvSpPr txBox="1"/>
          <p:nvPr/>
        </p:nvSpPr>
        <p:spPr>
          <a:xfrm>
            <a:off x="1508201" y="320658"/>
            <a:ext cx="7143600" cy="552300"/>
          </a:xfrm>
          <a:prstGeom prst="rect">
            <a:avLst/>
          </a:prstGeom>
          <a:noFill/>
          <a:ln>
            <a:noFill/>
          </a:ln>
        </p:spPr>
        <p:txBody>
          <a:bodyPr spcFirstLastPara="1" wrap="square" lIns="38100" tIns="38100" rIns="38100" bIns="38100" anchor="t" anchorCtr="0">
            <a:noAutofit/>
          </a:bodyPr>
          <a:lstStyle/>
          <a:p>
            <a:pPr marL="0" marR="0" lvl="0" indent="0" algn="ctr" rtl="0">
              <a:lnSpc>
                <a:spcPct val="114112"/>
              </a:lnSpc>
              <a:spcBef>
                <a:spcPts val="0"/>
              </a:spcBef>
              <a:spcAft>
                <a:spcPts val="0"/>
              </a:spcAft>
              <a:buClr>
                <a:schemeClr val="dk1"/>
              </a:buClr>
              <a:buSzPts val="3200"/>
              <a:buFont typeface="Calibri"/>
              <a:buNone/>
            </a:pPr>
            <a:r>
              <a:rPr lang="en-US" sz="3200" b="1" dirty="0">
                <a:solidFill>
                  <a:schemeClr val="dk1"/>
                </a:solidFill>
                <a:latin typeface="Calibri"/>
                <a:ea typeface="Calibri"/>
                <a:cs typeface="Calibri"/>
                <a:sym typeface="Calibri"/>
              </a:rPr>
              <a:t>Adolescence (13-16 years)</a:t>
            </a:r>
            <a:endParaRPr dirty="0"/>
          </a:p>
        </p:txBody>
      </p:sp>
    </p:spTree>
    <p:extLst>
      <p:ext uri="{BB962C8B-B14F-4D97-AF65-F5344CB8AC3E}">
        <p14:creationId xmlns:p14="http://schemas.microsoft.com/office/powerpoint/2010/main" val="27760573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0">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4"/>
          <p:cNvSpPr txBox="1">
            <a:spLocks noGrp="1"/>
          </p:cNvSpPr>
          <p:nvPr>
            <p:ph type="body" idx="1"/>
          </p:nvPr>
        </p:nvSpPr>
        <p:spPr>
          <a:xfrm>
            <a:off x="399775" y="231874"/>
            <a:ext cx="9550500" cy="66594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8CC63E"/>
              </a:buClr>
              <a:buSzPts val="3562"/>
              <a:buFont typeface="Arial"/>
              <a:buNone/>
            </a:pPr>
            <a:r>
              <a:rPr lang="en-US" sz="3607" b="1" i="0" u="none" strike="noStrike" cap="none" dirty="0">
                <a:solidFill>
                  <a:schemeClr val="dk1"/>
                </a:solidFill>
                <a:latin typeface="Calibri"/>
                <a:ea typeface="Calibri"/>
                <a:cs typeface="Calibri"/>
                <a:sym typeface="Calibri"/>
              </a:rPr>
              <a:t>In younger children, signs/behaviors of those who may be experiencing CSA include: </a:t>
            </a:r>
            <a:endParaRPr dirty="0"/>
          </a:p>
          <a:p>
            <a:pPr marL="457200" marR="0" lvl="0" indent="-271561" algn="l" rtl="0">
              <a:lnSpc>
                <a:spcPct val="80000"/>
              </a:lnSpc>
              <a:spcBef>
                <a:spcPts val="0"/>
              </a:spcBef>
              <a:spcAft>
                <a:spcPts val="0"/>
              </a:spcAft>
              <a:buClr>
                <a:srgbClr val="8CC63E"/>
              </a:buClr>
              <a:buSzPts val="2923"/>
              <a:buFont typeface="Arial"/>
              <a:buNone/>
            </a:pPr>
            <a:endParaRPr sz="2960" b="0" i="0" u="none" strike="noStrike" cap="none" dirty="0">
              <a:solidFill>
                <a:schemeClr val="dk1"/>
              </a:solidFill>
              <a:latin typeface="Calibri"/>
              <a:ea typeface="Calibri"/>
              <a:cs typeface="Calibri"/>
              <a:sym typeface="Calibri"/>
            </a:endParaRPr>
          </a:p>
          <a:p>
            <a:pPr marL="457200" marR="0" lvl="0" indent="-462061" algn="l" rtl="0">
              <a:lnSpc>
                <a:spcPct val="80000"/>
              </a:lnSpc>
              <a:spcBef>
                <a:spcPts val="0"/>
              </a:spcBef>
              <a:spcAft>
                <a:spcPts val="0"/>
              </a:spcAft>
              <a:buClr>
                <a:srgbClr val="8CC63E"/>
              </a:buClr>
              <a:buSzPts val="3000"/>
              <a:buFont typeface="Arial"/>
              <a:buChar char="•"/>
            </a:pPr>
            <a:r>
              <a:rPr lang="en-US" sz="3000" b="0" i="0" u="none" strike="noStrike" cap="none" dirty="0">
                <a:solidFill>
                  <a:schemeClr val="dk1"/>
                </a:solidFill>
                <a:latin typeface="Calibri"/>
                <a:ea typeface="Calibri"/>
                <a:cs typeface="Calibri"/>
                <a:sym typeface="Calibri"/>
              </a:rPr>
              <a:t>Knowing about sex acts that are </a:t>
            </a:r>
            <a:r>
              <a:rPr lang="en-US" sz="3000" dirty="0"/>
              <a:t>out of the ordinary</a:t>
            </a:r>
            <a:r>
              <a:rPr lang="en-US" sz="3000" b="0" i="0" u="none" strike="noStrike" cap="none" dirty="0">
                <a:solidFill>
                  <a:schemeClr val="dk1"/>
                </a:solidFill>
                <a:latin typeface="Calibri"/>
                <a:ea typeface="Calibri"/>
                <a:cs typeface="Calibri"/>
                <a:sym typeface="Calibri"/>
              </a:rPr>
              <a:t> or unexpected for their age</a:t>
            </a:r>
            <a:endParaRPr sz="3000" dirty="0"/>
          </a:p>
          <a:p>
            <a:pPr marL="457200" marR="0" lvl="0" indent="-271561" algn="l" rtl="0">
              <a:lnSpc>
                <a:spcPct val="80000"/>
              </a:lnSpc>
              <a:spcBef>
                <a:spcPts val="0"/>
              </a:spcBef>
              <a:spcAft>
                <a:spcPts val="0"/>
              </a:spcAft>
              <a:buClr>
                <a:schemeClr val="dk1"/>
              </a:buClr>
              <a:buSzPts val="2923"/>
              <a:buFont typeface="Arial"/>
              <a:buNone/>
            </a:pPr>
            <a:endParaRPr sz="2400" b="0" i="0" u="none" strike="noStrike" cap="none" dirty="0">
              <a:solidFill>
                <a:schemeClr val="dk1"/>
              </a:solidFill>
              <a:latin typeface="Calibri"/>
              <a:ea typeface="Calibri"/>
              <a:cs typeface="Calibri"/>
              <a:sym typeface="Calibri"/>
            </a:endParaRPr>
          </a:p>
          <a:p>
            <a:pPr marL="457200" marR="0" lvl="0" indent="-462061" algn="l" rtl="0">
              <a:lnSpc>
                <a:spcPct val="80000"/>
              </a:lnSpc>
              <a:spcBef>
                <a:spcPts val="0"/>
              </a:spcBef>
              <a:spcAft>
                <a:spcPts val="0"/>
              </a:spcAft>
              <a:buClr>
                <a:srgbClr val="8CC63E"/>
              </a:buClr>
              <a:buSzPts val="3000"/>
              <a:buFont typeface="Arial"/>
              <a:buChar char="•"/>
            </a:pPr>
            <a:r>
              <a:rPr lang="en-US" sz="3000" b="0" i="0" u="none" strike="noStrike" cap="none" dirty="0">
                <a:solidFill>
                  <a:schemeClr val="dk1"/>
                </a:solidFill>
                <a:latin typeface="Calibri"/>
                <a:ea typeface="Calibri"/>
                <a:cs typeface="Calibri"/>
                <a:sym typeface="Calibri"/>
              </a:rPr>
              <a:t>Saying, drawing, or doing anything sexual toward people, animals, or things</a:t>
            </a:r>
            <a:endParaRPr sz="3000" dirty="0"/>
          </a:p>
          <a:p>
            <a:pPr marL="457200" marR="0" lvl="0" indent="-271561" algn="l" rtl="0">
              <a:lnSpc>
                <a:spcPct val="80000"/>
              </a:lnSpc>
              <a:spcBef>
                <a:spcPts val="0"/>
              </a:spcBef>
              <a:spcAft>
                <a:spcPts val="0"/>
              </a:spcAft>
              <a:buClr>
                <a:schemeClr val="dk1"/>
              </a:buClr>
              <a:buSzPts val="2923"/>
              <a:buFont typeface="Arial"/>
              <a:buNone/>
            </a:pPr>
            <a:endParaRPr sz="2400" b="0" i="0" u="none" strike="noStrike" cap="none" dirty="0">
              <a:solidFill>
                <a:schemeClr val="dk1"/>
              </a:solidFill>
              <a:latin typeface="Calibri"/>
              <a:ea typeface="Calibri"/>
              <a:cs typeface="Calibri"/>
              <a:sym typeface="Calibri"/>
            </a:endParaRPr>
          </a:p>
          <a:p>
            <a:pPr marL="457200" marR="0" lvl="0" indent="-462061" algn="l" rtl="0">
              <a:lnSpc>
                <a:spcPct val="80000"/>
              </a:lnSpc>
              <a:spcBef>
                <a:spcPts val="0"/>
              </a:spcBef>
              <a:spcAft>
                <a:spcPts val="0"/>
              </a:spcAft>
              <a:buClr>
                <a:srgbClr val="8CC63E"/>
              </a:buClr>
              <a:buSzPts val="3000"/>
              <a:buFont typeface="Arial"/>
              <a:buChar char="•"/>
            </a:pPr>
            <a:r>
              <a:rPr lang="en-US" sz="3000" b="0" i="0" u="none" strike="noStrike" cap="none" dirty="0">
                <a:solidFill>
                  <a:schemeClr val="dk1"/>
                </a:solidFill>
                <a:latin typeface="Calibri"/>
                <a:ea typeface="Calibri"/>
                <a:cs typeface="Calibri"/>
                <a:sym typeface="Calibri"/>
              </a:rPr>
              <a:t>Masturbating until they are hurt, many times a day, or using items or thrusting</a:t>
            </a:r>
            <a:endParaRPr sz="3000" dirty="0"/>
          </a:p>
          <a:p>
            <a:pPr marL="457200" marR="0" lvl="0" indent="-271561" algn="l" rtl="0">
              <a:lnSpc>
                <a:spcPct val="80000"/>
              </a:lnSpc>
              <a:spcBef>
                <a:spcPts val="0"/>
              </a:spcBef>
              <a:spcAft>
                <a:spcPts val="0"/>
              </a:spcAft>
              <a:buClr>
                <a:schemeClr val="dk1"/>
              </a:buClr>
              <a:buSzPts val="2923"/>
              <a:buFont typeface="Arial"/>
              <a:buNone/>
            </a:pPr>
            <a:endParaRPr sz="2400" b="0" i="0" u="none" strike="noStrike" cap="none" dirty="0">
              <a:solidFill>
                <a:schemeClr val="dk1"/>
              </a:solidFill>
              <a:latin typeface="Calibri"/>
              <a:ea typeface="Calibri"/>
              <a:cs typeface="Calibri"/>
              <a:sym typeface="Calibri"/>
            </a:endParaRPr>
          </a:p>
          <a:p>
            <a:pPr marL="457200" marR="0" lvl="0" indent="-462061" algn="l" rtl="0">
              <a:lnSpc>
                <a:spcPct val="80000"/>
              </a:lnSpc>
              <a:spcBef>
                <a:spcPts val="0"/>
              </a:spcBef>
              <a:spcAft>
                <a:spcPts val="0"/>
              </a:spcAft>
              <a:buClr>
                <a:srgbClr val="8CC63E"/>
              </a:buClr>
              <a:buSzPts val="3000"/>
              <a:buFont typeface="Arial"/>
              <a:buChar char="•"/>
            </a:pPr>
            <a:r>
              <a:rPr lang="en-US" sz="3000" b="0" i="0" u="none" strike="noStrike" cap="none" dirty="0">
                <a:solidFill>
                  <a:schemeClr val="dk1"/>
                </a:solidFill>
                <a:latin typeface="Calibri"/>
                <a:ea typeface="Calibri"/>
                <a:cs typeface="Calibri"/>
                <a:sym typeface="Calibri"/>
              </a:rPr>
              <a:t>Problems with sleep, self-harm, fear of certain adults, or not wanting to be alone</a:t>
            </a:r>
            <a:endParaRPr sz="3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27025" y="115250"/>
            <a:ext cx="9505800" cy="914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8CC63E"/>
              </a:buClr>
              <a:buSzPts val="3572"/>
              <a:buFont typeface="Calibri"/>
              <a:buNone/>
            </a:pPr>
            <a:r>
              <a:rPr lang="en-US" sz="3600" b="1" i="0" u="none" strike="noStrike" cap="none" dirty="0">
                <a:solidFill>
                  <a:schemeClr val="dk1"/>
                </a:solidFill>
                <a:latin typeface="Calibri"/>
                <a:ea typeface="Calibri"/>
                <a:cs typeface="Calibri"/>
                <a:sym typeface="Calibri"/>
              </a:rPr>
              <a:t>In older children, signs/behaviors of those who may be experiencing CSA include: </a:t>
            </a:r>
            <a:endParaRPr dirty="0"/>
          </a:p>
        </p:txBody>
      </p:sp>
      <p:sp>
        <p:nvSpPr>
          <p:cNvPr id="202" name="Google Shape;202;p35"/>
          <p:cNvSpPr txBox="1">
            <a:spLocks noGrp="1"/>
          </p:cNvSpPr>
          <p:nvPr>
            <p:ph type="body" idx="1"/>
          </p:nvPr>
        </p:nvSpPr>
        <p:spPr>
          <a:xfrm>
            <a:off x="327025" y="1449600"/>
            <a:ext cx="9116100" cy="56571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90000"/>
              </a:lnSpc>
              <a:spcBef>
                <a:spcPts val="0"/>
              </a:spcBef>
              <a:spcAft>
                <a:spcPts val="0"/>
              </a:spcAft>
              <a:buClr>
                <a:srgbClr val="8CC63E"/>
              </a:buClr>
              <a:buSzPts val="2963"/>
              <a:buFont typeface="Arial"/>
              <a:buChar char="•"/>
            </a:pPr>
            <a:r>
              <a:rPr lang="en-US" sz="3000" b="0" i="0" u="none" strike="noStrike" cap="none" dirty="0">
                <a:solidFill>
                  <a:schemeClr val="dk1"/>
                </a:solidFill>
                <a:latin typeface="Calibri"/>
                <a:ea typeface="Calibri"/>
                <a:cs typeface="Calibri"/>
                <a:sym typeface="Calibri"/>
              </a:rPr>
              <a:t>Early sexual activities with peers</a:t>
            </a:r>
            <a:endParaRPr dirty="0"/>
          </a:p>
          <a:p>
            <a:pPr marL="457200" marR="0" lvl="0" indent="-269052" algn="l" rtl="0">
              <a:lnSpc>
                <a:spcPct val="90000"/>
              </a:lnSpc>
              <a:spcBef>
                <a:spcPts val="0"/>
              </a:spcBef>
              <a:spcAft>
                <a:spcPts val="0"/>
              </a:spcAft>
              <a:buClr>
                <a:srgbClr val="8CC63E"/>
              </a:buClr>
              <a:buSzPts val="2963"/>
              <a:buFont typeface="Arial"/>
              <a:buNone/>
            </a:pPr>
            <a:endParaRPr sz="2400" b="0" i="0" u="none" strike="noStrike" cap="none" dirty="0">
              <a:solidFill>
                <a:schemeClr val="dk1"/>
              </a:solidFill>
              <a:latin typeface="Calibri"/>
              <a:ea typeface="Calibri"/>
              <a:cs typeface="Calibri"/>
              <a:sym typeface="Calibri"/>
            </a:endParaRPr>
          </a:p>
          <a:p>
            <a:pPr marL="457200" marR="0" lvl="0" indent="-457200" algn="l" rtl="0">
              <a:lnSpc>
                <a:spcPct val="90000"/>
              </a:lnSpc>
              <a:spcBef>
                <a:spcPts val="0"/>
              </a:spcBef>
              <a:spcAft>
                <a:spcPts val="0"/>
              </a:spcAft>
              <a:buClr>
                <a:srgbClr val="8CC63E"/>
              </a:buClr>
              <a:buSzPts val="2963"/>
              <a:buFont typeface="Arial"/>
              <a:buChar char="•"/>
            </a:pPr>
            <a:r>
              <a:rPr lang="en-US" sz="3000" b="0" i="0" u="none" strike="noStrike" cap="none" dirty="0">
                <a:solidFill>
                  <a:schemeClr val="dk1"/>
                </a:solidFill>
                <a:latin typeface="Calibri"/>
                <a:ea typeface="Calibri"/>
                <a:cs typeface="Calibri"/>
                <a:sym typeface="Calibri"/>
              </a:rPr>
              <a:t>Knowledge of and engaging in sexual activity</a:t>
            </a:r>
            <a:endParaRPr dirty="0"/>
          </a:p>
          <a:p>
            <a:pPr marL="457200" marR="0" lvl="0" indent="-269052" algn="l" rtl="0">
              <a:lnSpc>
                <a:spcPct val="90000"/>
              </a:lnSpc>
              <a:spcBef>
                <a:spcPts val="0"/>
              </a:spcBef>
              <a:spcAft>
                <a:spcPts val="0"/>
              </a:spcAft>
              <a:buClr>
                <a:srgbClr val="8CC63E"/>
              </a:buClr>
              <a:buSzPts val="2963"/>
              <a:buFont typeface="Arial"/>
              <a:buNone/>
            </a:pPr>
            <a:endParaRPr sz="2400" b="0" i="0" u="none" strike="noStrike" cap="none" dirty="0">
              <a:solidFill>
                <a:schemeClr val="dk1"/>
              </a:solidFill>
              <a:latin typeface="Calibri"/>
              <a:ea typeface="Calibri"/>
              <a:cs typeface="Calibri"/>
              <a:sym typeface="Calibri"/>
            </a:endParaRPr>
          </a:p>
          <a:p>
            <a:pPr marL="457200" marR="0" lvl="0" indent="-457200" algn="l" rtl="0">
              <a:lnSpc>
                <a:spcPct val="90000"/>
              </a:lnSpc>
              <a:spcBef>
                <a:spcPts val="0"/>
              </a:spcBef>
              <a:spcAft>
                <a:spcPts val="0"/>
              </a:spcAft>
              <a:buClr>
                <a:srgbClr val="8CC63E"/>
              </a:buClr>
              <a:buSzPts val="2963"/>
              <a:buFont typeface="Arial"/>
              <a:buChar char="•"/>
            </a:pPr>
            <a:r>
              <a:rPr lang="en-US" sz="3000" b="0" i="0" u="none" strike="noStrike" cap="none" dirty="0">
                <a:solidFill>
                  <a:schemeClr val="dk1"/>
                </a:solidFill>
                <a:latin typeface="Calibri"/>
                <a:ea typeface="Calibri"/>
                <a:cs typeface="Calibri"/>
                <a:sym typeface="Calibri"/>
              </a:rPr>
              <a:t>Problems with eating</a:t>
            </a:r>
            <a:endParaRPr dirty="0"/>
          </a:p>
          <a:p>
            <a:pPr marL="0" marR="0" lvl="0" indent="0" algn="l" rtl="0">
              <a:lnSpc>
                <a:spcPct val="90000"/>
              </a:lnSpc>
              <a:spcBef>
                <a:spcPts val="0"/>
              </a:spcBef>
              <a:spcAft>
                <a:spcPts val="0"/>
              </a:spcAft>
              <a:buClr>
                <a:srgbClr val="8CC63E"/>
              </a:buClr>
              <a:buSzPts val="2963"/>
              <a:buFont typeface="Arial"/>
              <a:buNone/>
            </a:pPr>
            <a:endParaRPr sz="2400" b="0" i="0" u="none" strike="noStrike" cap="none" dirty="0">
              <a:solidFill>
                <a:schemeClr val="dk1"/>
              </a:solidFill>
              <a:latin typeface="Calibri"/>
              <a:ea typeface="Calibri"/>
              <a:cs typeface="Calibri"/>
              <a:sym typeface="Calibri"/>
            </a:endParaRPr>
          </a:p>
          <a:p>
            <a:pPr marL="457200" marR="0" lvl="0" indent="-457200" algn="l" rtl="0">
              <a:lnSpc>
                <a:spcPct val="90000"/>
              </a:lnSpc>
              <a:spcBef>
                <a:spcPts val="0"/>
              </a:spcBef>
              <a:spcAft>
                <a:spcPts val="0"/>
              </a:spcAft>
              <a:buClr>
                <a:srgbClr val="8CC63E"/>
              </a:buClr>
              <a:buSzPts val="2963"/>
              <a:buFont typeface="Arial"/>
              <a:buChar char="•"/>
            </a:pPr>
            <a:r>
              <a:rPr lang="en-US" sz="3000" b="0" i="0" u="none" strike="noStrike" cap="none" dirty="0">
                <a:solidFill>
                  <a:schemeClr val="dk1"/>
                </a:solidFill>
                <a:latin typeface="Calibri"/>
                <a:ea typeface="Calibri"/>
                <a:cs typeface="Calibri"/>
                <a:sym typeface="Calibri"/>
              </a:rPr>
              <a:t>Committing unlawful, dangerous, or risky acts</a:t>
            </a:r>
            <a:endParaRPr lang="en-US" sz="3000" dirty="0"/>
          </a:p>
          <a:p>
            <a:pPr lvl="1" indent="-457200">
              <a:buClr>
                <a:srgbClr val="8CC63E"/>
              </a:buClr>
              <a:buSzPts val="2963"/>
            </a:pPr>
            <a:r>
              <a:rPr lang="en-US" sz="3000" b="0" i="0" u="none" strike="noStrike" cap="none" dirty="0">
                <a:solidFill>
                  <a:schemeClr val="dk1"/>
                </a:solidFill>
                <a:latin typeface="Calibri"/>
                <a:ea typeface="Calibri"/>
                <a:cs typeface="Calibri"/>
                <a:sym typeface="Calibri"/>
              </a:rPr>
              <a:t>Running away</a:t>
            </a:r>
            <a:endParaRPr lang="en-US" dirty="0"/>
          </a:p>
          <a:p>
            <a:pPr lvl="1" indent="-457200">
              <a:buClr>
                <a:srgbClr val="8CC63E"/>
              </a:buClr>
              <a:buSzPts val="2963"/>
            </a:pPr>
            <a:r>
              <a:rPr lang="en-US" sz="3000" b="0" i="0" u="none" strike="noStrike" cap="none" dirty="0">
                <a:solidFill>
                  <a:schemeClr val="dk1"/>
                </a:solidFill>
                <a:latin typeface="Calibri"/>
                <a:ea typeface="Calibri"/>
                <a:cs typeface="Calibri"/>
                <a:sym typeface="Calibri"/>
              </a:rPr>
              <a:t>Substance use</a:t>
            </a:r>
            <a:endParaRPr lang="en-US" b="0" i="0" u="none" strike="noStrike" cap="none" dirty="0">
              <a:solidFill>
                <a:schemeClr val="dk1"/>
              </a:solidFill>
              <a:latin typeface="Calibri"/>
              <a:ea typeface="Calibri"/>
              <a:cs typeface="Calibri"/>
              <a:sym typeface="Calibri"/>
            </a:endParaRPr>
          </a:p>
          <a:p>
            <a:pPr lvl="1" indent="-457200">
              <a:buClr>
                <a:srgbClr val="8CC63E"/>
              </a:buClr>
              <a:buSzPts val="2963"/>
            </a:pPr>
            <a:r>
              <a:rPr lang="en-US" sz="3000" dirty="0"/>
              <a:t>S</a:t>
            </a:r>
            <a:r>
              <a:rPr lang="en-US" sz="3000" b="0" i="0" u="none" strike="noStrike" cap="none" dirty="0">
                <a:solidFill>
                  <a:schemeClr val="dk1"/>
                </a:solidFill>
                <a:latin typeface="Calibri"/>
                <a:ea typeface="Calibri"/>
                <a:cs typeface="Calibri"/>
                <a:sym typeface="Calibri"/>
              </a:rPr>
              <a:t>elf-destructive</a:t>
            </a:r>
            <a:r>
              <a:rPr lang="en-US" sz="3000" dirty="0"/>
              <a:t> activities </a:t>
            </a:r>
            <a:endParaRPr dirty="0"/>
          </a:p>
          <a:p>
            <a:pPr marL="457200" marR="0" lvl="0" indent="-269052" algn="l" rtl="0">
              <a:lnSpc>
                <a:spcPct val="90000"/>
              </a:lnSpc>
              <a:spcBef>
                <a:spcPts val="0"/>
              </a:spcBef>
              <a:spcAft>
                <a:spcPts val="0"/>
              </a:spcAft>
              <a:buClr>
                <a:srgbClr val="8CC63E"/>
              </a:buClr>
              <a:buSzPts val="2963"/>
              <a:buFont typeface="Arial"/>
              <a:buNone/>
            </a:pPr>
            <a:endParaRPr sz="3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2"/>
          <p:cNvSpPr txBox="1">
            <a:spLocks noGrp="1"/>
          </p:cNvSpPr>
          <p:nvPr>
            <p:ph type="ctrTitle"/>
          </p:nvPr>
        </p:nvSpPr>
        <p:spPr>
          <a:xfrm>
            <a:off x="965200" y="3019242"/>
            <a:ext cx="8229600" cy="10149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800"/>
              <a:buFont typeface="Calibri"/>
              <a:buNone/>
            </a:pPr>
            <a:r>
              <a:rPr lang="en-US" sz="4800" b="0" i="0" u="none" strike="noStrike" cap="none">
                <a:solidFill>
                  <a:schemeClr val="dk1"/>
                </a:solidFill>
                <a:latin typeface="Calibri"/>
                <a:ea typeface="Calibri"/>
                <a:cs typeface="Calibri"/>
                <a:sym typeface="Calibri"/>
              </a:rPr>
              <a:t>Responding to </a:t>
            </a:r>
            <a:r>
              <a:rPr lang="en-US" sz="4800"/>
              <a:t>S</a:t>
            </a:r>
            <a:r>
              <a:rPr lang="en-US" sz="4800" b="0" i="0" u="none" strike="noStrike" cap="none">
                <a:solidFill>
                  <a:schemeClr val="dk1"/>
                </a:solidFill>
                <a:latin typeface="Calibri"/>
                <a:ea typeface="Calibri"/>
                <a:cs typeface="Calibri"/>
                <a:sym typeface="Calibri"/>
              </a:rPr>
              <a:t>exual </a:t>
            </a:r>
            <a:r>
              <a:rPr lang="en-US" sz="4800"/>
              <a:t>B</a:t>
            </a:r>
            <a:r>
              <a:rPr lang="en-US" sz="4800" b="0" i="0" u="none" strike="noStrike" cap="none">
                <a:solidFill>
                  <a:schemeClr val="dk1"/>
                </a:solidFill>
                <a:latin typeface="Calibri"/>
                <a:ea typeface="Calibri"/>
                <a:cs typeface="Calibri"/>
                <a:sym typeface="Calibri"/>
              </a:rPr>
              <a:t>ehaviors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3"/>
          <p:cNvSpPr txBox="1"/>
          <p:nvPr/>
        </p:nvSpPr>
        <p:spPr>
          <a:xfrm>
            <a:off x="447475" y="1857650"/>
            <a:ext cx="9230700" cy="4527000"/>
          </a:xfrm>
          <a:prstGeom prst="rect">
            <a:avLst/>
          </a:prstGeom>
          <a:noFill/>
          <a:ln>
            <a:noFill/>
          </a:ln>
        </p:spPr>
        <p:txBody>
          <a:bodyPr spcFirstLastPara="1" wrap="square" lIns="38100" tIns="38100" rIns="38100" bIns="38100" anchor="t" anchorCtr="0">
            <a:noAutofit/>
          </a:bodyPr>
          <a:lstStyle/>
          <a:p>
            <a:pPr marL="914400" marR="0" lvl="0" indent="-457200" algn="l" rtl="0">
              <a:lnSpc>
                <a:spcPct val="114062"/>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communication</a:t>
            </a:r>
            <a:endParaRPr sz="3600">
              <a:solidFill>
                <a:schemeClr val="dk1"/>
              </a:solidFill>
              <a:latin typeface="Calibri"/>
              <a:ea typeface="Calibri"/>
              <a:cs typeface="Calibri"/>
              <a:sym typeface="Calibri"/>
            </a:endParaRPr>
          </a:p>
          <a:p>
            <a:pPr marL="914400" marR="0" lvl="0" indent="0" algn="l" rtl="0">
              <a:lnSpc>
                <a:spcPct val="114062"/>
              </a:lnSpc>
              <a:spcBef>
                <a:spcPts val="0"/>
              </a:spcBef>
              <a:spcAft>
                <a:spcPts val="0"/>
              </a:spcAft>
              <a:buNone/>
            </a:pPr>
            <a:endParaRPr sz="2400">
              <a:solidFill>
                <a:schemeClr val="dk1"/>
              </a:solidFill>
              <a:latin typeface="Calibri"/>
              <a:ea typeface="Calibri"/>
              <a:cs typeface="Calibri"/>
              <a:sym typeface="Calibri"/>
            </a:endParaRPr>
          </a:p>
          <a:p>
            <a:pPr marL="914400" marR="0" lvl="0" indent="-457200" algn="l" rtl="0">
              <a:lnSpc>
                <a:spcPct val="114062"/>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empathy</a:t>
            </a:r>
            <a:endParaRPr sz="3600">
              <a:solidFill>
                <a:schemeClr val="dk1"/>
              </a:solidFill>
              <a:latin typeface="Calibri"/>
              <a:ea typeface="Calibri"/>
              <a:cs typeface="Calibri"/>
              <a:sym typeface="Calibri"/>
            </a:endParaRPr>
          </a:p>
          <a:p>
            <a:pPr marL="914400" marR="0" lvl="0" indent="0" algn="l" rtl="0">
              <a:lnSpc>
                <a:spcPct val="114062"/>
              </a:lnSpc>
              <a:spcBef>
                <a:spcPts val="0"/>
              </a:spcBef>
              <a:spcAft>
                <a:spcPts val="0"/>
              </a:spcAft>
              <a:buNone/>
            </a:pPr>
            <a:endParaRPr sz="2400">
              <a:solidFill>
                <a:schemeClr val="dk1"/>
              </a:solidFill>
              <a:latin typeface="Calibri"/>
              <a:ea typeface="Calibri"/>
              <a:cs typeface="Calibri"/>
              <a:sym typeface="Calibri"/>
            </a:endParaRPr>
          </a:p>
          <a:p>
            <a:pPr marL="914400" marR="0" lvl="0" indent="-457200" algn="l" rtl="0">
              <a:lnSpc>
                <a:spcPct val="114062"/>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accountability </a:t>
            </a:r>
            <a:endParaRPr sz="3600"/>
          </a:p>
          <a:p>
            <a:pPr marL="177800" marR="0" lvl="0" indent="0" algn="l" rtl="0">
              <a:lnSpc>
                <a:spcPct val="114062"/>
              </a:lnSpc>
              <a:spcBef>
                <a:spcPts val="0"/>
              </a:spcBef>
              <a:spcAft>
                <a:spcPts val="0"/>
              </a:spcAft>
              <a:buNone/>
            </a:pPr>
            <a:endParaRPr sz="3200">
              <a:solidFill>
                <a:schemeClr val="dk1"/>
              </a:solidFill>
              <a:latin typeface="Calibri"/>
              <a:ea typeface="Calibri"/>
              <a:cs typeface="Calibri"/>
              <a:sym typeface="Calibri"/>
            </a:endParaRPr>
          </a:p>
          <a:p>
            <a:pPr marL="0" marR="0" lvl="0" indent="0" algn="l" rtl="0">
              <a:lnSpc>
                <a:spcPct val="114062"/>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These are protective factors for healthy development</a:t>
            </a:r>
            <a:r>
              <a:rPr lang="en-US" sz="3200">
                <a:solidFill>
                  <a:schemeClr val="dk1"/>
                </a:solidFill>
                <a:latin typeface="Calibri"/>
                <a:ea typeface="Calibri"/>
                <a:cs typeface="Calibri"/>
                <a:sym typeface="Calibri"/>
              </a:rPr>
              <a:t>.</a:t>
            </a:r>
            <a:endParaRPr/>
          </a:p>
        </p:txBody>
      </p:sp>
      <p:sp>
        <p:nvSpPr>
          <p:cNvPr id="313" name="Google Shape;313;p53"/>
          <p:cNvSpPr txBox="1"/>
          <p:nvPr/>
        </p:nvSpPr>
        <p:spPr>
          <a:xfrm>
            <a:off x="447475" y="515725"/>
            <a:ext cx="9230700" cy="939300"/>
          </a:xfrm>
          <a:prstGeom prst="rect">
            <a:avLst/>
          </a:prstGeom>
          <a:noFill/>
          <a:ln>
            <a:noFill/>
          </a:ln>
        </p:spPr>
        <p:txBody>
          <a:bodyPr spcFirstLastPara="1" wrap="square" lIns="91425" tIns="91425" rIns="91425" bIns="91425" anchor="t" anchorCtr="0">
            <a:noAutofit/>
          </a:bodyPr>
          <a:lstStyle/>
          <a:p>
            <a:pPr marL="0" lvl="0" indent="0" algn="l" rtl="0">
              <a:lnSpc>
                <a:spcPct val="114062"/>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Model for Responding to Children’s Sexual Behaviors</a:t>
            </a:r>
            <a:r>
              <a:rPr lang="en-US" sz="3200">
                <a:solidFill>
                  <a:schemeClr val="dk1"/>
                </a:solidFill>
                <a:latin typeface="Calibri"/>
                <a:ea typeface="Calibri"/>
                <a:cs typeface="Calibri"/>
                <a:sym typeface="Calibri"/>
              </a:rPr>
              <a:t> </a:t>
            </a:r>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p:nvPr/>
        </p:nvSpPr>
        <p:spPr>
          <a:xfrm>
            <a:off x="447475" y="1857650"/>
            <a:ext cx="9230700" cy="4527000"/>
          </a:xfrm>
          <a:prstGeom prst="rect">
            <a:avLst/>
          </a:prstGeom>
          <a:noFill/>
          <a:ln>
            <a:noFill/>
          </a:ln>
        </p:spPr>
        <p:txBody>
          <a:bodyPr spcFirstLastPara="1" wrap="square" lIns="38100" tIns="38100" rIns="38100" bIns="38100" anchor="t" anchorCtr="0">
            <a:noAutofit/>
          </a:bodyPr>
          <a:lstStyle/>
          <a:p>
            <a:pPr marL="914400" marR="0" lvl="0" indent="-457200" algn="l" rtl="0">
              <a:lnSpc>
                <a:spcPct val="114062"/>
              </a:lnSpc>
              <a:spcBef>
                <a:spcPts val="0"/>
              </a:spcBef>
              <a:spcAft>
                <a:spcPts val="0"/>
              </a:spcAft>
              <a:buClr>
                <a:schemeClr val="dk1"/>
              </a:buClr>
              <a:buSzPts val="3600"/>
              <a:buFont typeface="Calibri"/>
              <a:buChar char="●"/>
            </a:pPr>
            <a:r>
              <a:rPr lang="en-US" sz="3600" dirty="0">
                <a:solidFill>
                  <a:schemeClr val="dk1"/>
                </a:solidFill>
                <a:latin typeface="Calibri"/>
                <a:ea typeface="Calibri"/>
                <a:cs typeface="Calibri"/>
                <a:sym typeface="Calibri"/>
              </a:rPr>
              <a:t>Stay calm</a:t>
            </a:r>
          </a:p>
          <a:p>
            <a:pPr marL="914400" marR="0" lvl="0" indent="-457200" algn="l" rtl="0">
              <a:lnSpc>
                <a:spcPct val="114062"/>
              </a:lnSpc>
              <a:spcBef>
                <a:spcPts val="0"/>
              </a:spcBef>
              <a:spcAft>
                <a:spcPts val="0"/>
              </a:spcAft>
              <a:buClr>
                <a:schemeClr val="dk1"/>
              </a:buClr>
              <a:buSzPts val="3600"/>
              <a:buFont typeface="Calibri"/>
              <a:buChar char="●"/>
            </a:pPr>
            <a:r>
              <a:rPr lang="en-US" sz="3600" dirty="0">
                <a:solidFill>
                  <a:schemeClr val="dk1"/>
                </a:solidFill>
                <a:latin typeface="Calibri"/>
                <a:cs typeface="Calibri"/>
                <a:sym typeface="Calibri"/>
              </a:rPr>
              <a:t>Clearly address the behavior</a:t>
            </a:r>
          </a:p>
          <a:p>
            <a:pPr marL="914400" marR="0" lvl="0" indent="-457200" algn="l" rtl="0">
              <a:lnSpc>
                <a:spcPct val="114062"/>
              </a:lnSpc>
              <a:spcBef>
                <a:spcPts val="0"/>
              </a:spcBef>
              <a:spcAft>
                <a:spcPts val="0"/>
              </a:spcAft>
              <a:buClr>
                <a:schemeClr val="dk1"/>
              </a:buClr>
              <a:buSzPts val="3600"/>
              <a:buFont typeface="Calibri"/>
              <a:buChar char="●"/>
            </a:pPr>
            <a:r>
              <a:rPr lang="en-US" sz="3600" dirty="0">
                <a:solidFill>
                  <a:schemeClr val="dk1"/>
                </a:solidFill>
                <a:latin typeface="Calibri"/>
                <a:cs typeface="Calibri"/>
                <a:sym typeface="Calibri"/>
              </a:rPr>
              <a:t>Avoid judgement-based questions</a:t>
            </a:r>
            <a:endParaRPr sz="3600" dirty="0"/>
          </a:p>
          <a:p>
            <a:pPr marL="177800" marR="0" lvl="0" indent="0" algn="l" rtl="0">
              <a:lnSpc>
                <a:spcPct val="114062"/>
              </a:lnSpc>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lnSpc>
                <a:spcPct val="114062"/>
              </a:lnSpc>
              <a:spcBef>
                <a:spcPts val="0"/>
              </a:spcBef>
              <a:spcAft>
                <a:spcPts val="0"/>
              </a:spcAft>
              <a:buClr>
                <a:schemeClr val="dk1"/>
              </a:buClr>
              <a:buSzPts val="3200"/>
              <a:buFont typeface="Calibri"/>
              <a:buNone/>
            </a:pPr>
            <a:r>
              <a:rPr lang="en-US" sz="3200" b="1" dirty="0">
                <a:solidFill>
                  <a:schemeClr val="dk1"/>
                </a:solidFill>
                <a:latin typeface="Calibri"/>
                <a:ea typeface="Calibri"/>
                <a:cs typeface="Calibri"/>
                <a:sym typeface="Calibri"/>
              </a:rPr>
              <a:t>“I noticed you…”</a:t>
            </a:r>
          </a:p>
          <a:p>
            <a:pPr marL="0" marR="0" lvl="0" indent="0" algn="l" rtl="0">
              <a:lnSpc>
                <a:spcPct val="114062"/>
              </a:lnSpc>
              <a:spcBef>
                <a:spcPts val="0"/>
              </a:spcBef>
              <a:spcAft>
                <a:spcPts val="0"/>
              </a:spcAft>
              <a:buClr>
                <a:schemeClr val="dk1"/>
              </a:buClr>
              <a:buSzPts val="3200"/>
              <a:buFont typeface="Calibri"/>
              <a:buNone/>
            </a:pPr>
            <a:r>
              <a:rPr lang="en-US" sz="3200" b="1" dirty="0">
                <a:solidFill>
                  <a:schemeClr val="dk1"/>
                </a:solidFill>
                <a:latin typeface="Calibri"/>
                <a:cs typeface="Calibri"/>
                <a:sym typeface="Calibri"/>
              </a:rPr>
              <a:t>“Can you tell me a little more about…”</a:t>
            </a:r>
            <a:endParaRPr dirty="0"/>
          </a:p>
        </p:txBody>
      </p:sp>
      <p:sp>
        <p:nvSpPr>
          <p:cNvPr id="213" name="Google Shape;213;p37"/>
          <p:cNvSpPr txBox="1"/>
          <p:nvPr/>
        </p:nvSpPr>
        <p:spPr>
          <a:xfrm>
            <a:off x="447475" y="515725"/>
            <a:ext cx="9230700" cy="939300"/>
          </a:xfrm>
          <a:prstGeom prst="rect">
            <a:avLst/>
          </a:prstGeom>
          <a:noFill/>
          <a:ln>
            <a:noFill/>
          </a:ln>
        </p:spPr>
        <p:txBody>
          <a:bodyPr spcFirstLastPara="1" wrap="square" lIns="91425" tIns="91425" rIns="91425" bIns="91425" anchor="t" anchorCtr="0">
            <a:noAutofit/>
          </a:bodyPr>
          <a:lstStyle/>
          <a:p>
            <a:pPr marL="0" lvl="0" indent="0" algn="l" rtl="0">
              <a:lnSpc>
                <a:spcPct val="114062"/>
              </a:lnSpc>
              <a:spcBef>
                <a:spcPts val="0"/>
              </a:spcBef>
              <a:spcAft>
                <a:spcPts val="0"/>
              </a:spcAft>
              <a:buClr>
                <a:schemeClr val="dk1"/>
              </a:buClr>
              <a:buSzPts val="3200"/>
              <a:buFont typeface="Calibri"/>
              <a:buNone/>
            </a:pPr>
            <a:r>
              <a:rPr lang="en-US" sz="4800" b="1" dirty="0">
                <a:solidFill>
                  <a:schemeClr val="dk1"/>
                </a:solidFill>
                <a:latin typeface="Calibri"/>
                <a:ea typeface="Calibri"/>
                <a:cs typeface="Calibri"/>
                <a:sym typeface="Calibri"/>
              </a:rPr>
              <a:t>Communication</a:t>
            </a:r>
            <a:endParaRPr sz="2400" dirty="0"/>
          </a:p>
        </p:txBody>
      </p:sp>
    </p:spTree>
    <p:extLst>
      <p:ext uri="{BB962C8B-B14F-4D97-AF65-F5344CB8AC3E}">
        <p14:creationId xmlns:p14="http://schemas.microsoft.com/office/powerpoint/2010/main" val="1135970574"/>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p:nvPr/>
        </p:nvSpPr>
        <p:spPr>
          <a:xfrm>
            <a:off x="447475" y="1857650"/>
            <a:ext cx="9230700" cy="4527000"/>
          </a:xfrm>
          <a:prstGeom prst="rect">
            <a:avLst/>
          </a:prstGeom>
          <a:noFill/>
          <a:ln>
            <a:noFill/>
          </a:ln>
        </p:spPr>
        <p:txBody>
          <a:bodyPr spcFirstLastPara="1" wrap="square" lIns="38100" tIns="38100" rIns="38100" bIns="38100" anchor="t" anchorCtr="0">
            <a:noAutofit/>
          </a:bodyPr>
          <a:lstStyle/>
          <a:p>
            <a:pPr marL="914400" marR="0" lvl="0" indent="-457200" algn="l" rtl="0">
              <a:lnSpc>
                <a:spcPct val="114062"/>
              </a:lnSpc>
              <a:spcBef>
                <a:spcPts val="0"/>
              </a:spcBef>
              <a:spcAft>
                <a:spcPts val="0"/>
              </a:spcAft>
              <a:buClr>
                <a:schemeClr val="dk1"/>
              </a:buClr>
              <a:buSzPts val="3600"/>
              <a:buFont typeface="Calibri"/>
              <a:buChar char="●"/>
            </a:pPr>
            <a:r>
              <a:rPr lang="en-US" sz="3600" dirty="0">
                <a:solidFill>
                  <a:schemeClr val="dk1"/>
                </a:solidFill>
                <a:latin typeface="Calibri"/>
                <a:ea typeface="Calibri"/>
                <a:cs typeface="Calibri"/>
                <a:sym typeface="Calibri"/>
              </a:rPr>
              <a:t>Avoid shaming</a:t>
            </a:r>
          </a:p>
          <a:p>
            <a:pPr marL="914400" marR="0" lvl="0" indent="-457200" algn="l" rtl="0">
              <a:lnSpc>
                <a:spcPct val="114062"/>
              </a:lnSpc>
              <a:spcBef>
                <a:spcPts val="0"/>
              </a:spcBef>
              <a:spcAft>
                <a:spcPts val="0"/>
              </a:spcAft>
              <a:buClr>
                <a:schemeClr val="dk1"/>
              </a:buClr>
              <a:buSzPts val="3600"/>
              <a:buFont typeface="Calibri"/>
              <a:buChar char="●"/>
            </a:pPr>
            <a:r>
              <a:rPr lang="en-US" sz="3600" dirty="0">
                <a:solidFill>
                  <a:schemeClr val="dk1"/>
                </a:solidFill>
                <a:latin typeface="Calibri"/>
                <a:cs typeface="Calibri"/>
                <a:sym typeface="Calibri"/>
              </a:rPr>
              <a:t>Foster empathy for others</a:t>
            </a:r>
            <a:endParaRPr sz="3600" dirty="0"/>
          </a:p>
          <a:p>
            <a:pPr marL="177800" marR="0" lvl="0" indent="0" algn="l" rtl="0">
              <a:lnSpc>
                <a:spcPct val="114062"/>
              </a:lnSpc>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lnSpc>
                <a:spcPct val="114062"/>
              </a:lnSpc>
              <a:spcBef>
                <a:spcPts val="0"/>
              </a:spcBef>
              <a:spcAft>
                <a:spcPts val="0"/>
              </a:spcAft>
              <a:buClr>
                <a:schemeClr val="dk1"/>
              </a:buClr>
              <a:buSzPts val="3200"/>
              <a:buFont typeface="Calibri"/>
              <a:buNone/>
            </a:pPr>
            <a:r>
              <a:rPr lang="en-US" sz="3200" b="1" dirty="0">
                <a:solidFill>
                  <a:schemeClr val="dk1"/>
                </a:solidFill>
                <a:latin typeface="Calibri"/>
                <a:ea typeface="Calibri"/>
                <a:cs typeface="Calibri"/>
                <a:sym typeface="Calibri"/>
              </a:rPr>
              <a:t>“Did you see them frowning? They didn’t look like they were enjoying that…”</a:t>
            </a:r>
          </a:p>
          <a:p>
            <a:pPr marL="0" marR="0" lvl="0" indent="0" algn="l" rtl="0">
              <a:lnSpc>
                <a:spcPct val="114062"/>
              </a:lnSpc>
              <a:spcBef>
                <a:spcPts val="0"/>
              </a:spcBef>
              <a:spcAft>
                <a:spcPts val="0"/>
              </a:spcAft>
              <a:buClr>
                <a:schemeClr val="dk1"/>
              </a:buClr>
              <a:buSzPts val="3200"/>
              <a:buFont typeface="Calibri"/>
              <a:buNone/>
            </a:pPr>
            <a:endParaRPr lang="en-US" sz="3200" b="1" dirty="0">
              <a:solidFill>
                <a:schemeClr val="dk1"/>
              </a:solidFill>
              <a:latin typeface="Calibri"/>
              <a:ea typeface="Calibri"/>
              <a:cs typeface="Calibri"/>
              <a:sym typeface="Calibri"/>
            </a:endParaRPr>
          </a:p>
          <a:p>
            <a:pPr marL="0" marR="0" lvl="0" indent="0" algn="l" rtl="0">
              <a:lnSpc>
                <a:spcPct val="114062"/>
              </a:lnSpc>
              <a:spcBef>
                <a:spcPts val="0"/>
              </a:spcBef>
              <a:spcAft>
                <a:spcPts val="0"/>
              </a:spcAft>
              <a:buClr>
                <a:schemeClr val="dk1"/>
              </a:buClr>
              <a:buSzPts val="3200"/>
              <a:buFont typeface="Calibri"/>
              <a:buNone/>
            </a:pPr>
            <a:r>
              <a:rPr lang="en-US" sz="3200" b="1" dirty="0">
                <a:solidFill>
                  <a:schemeClr val="dk1"/>
                </a:solidFill>
                <a:latin typeface="Calibri"/>
                <a:cs typeface="Calibri"/>
                <a:sym typeface="Calibri"/>
              </a:rPr>
              <a:t>“Their body belongs to them. That’s why it’s important to ask before we touch someone…”</a:t>
            </a:r>
            <a:endParaRPr dirty="0"/>
          </a:p>
        </p:txBody>
      </p:sp>
      <p:sp>
        <p:nvSpPr>
          <p:cNvPr id="213" name="Google Shape;213;p37"/>
          <p:cNvSpPr txBox="1"/>
          <p:nvPr/>
        </p:nvSpPr>
        <p:spPr>
          <a:xfrm>
            <a:off x="447475" y="515725"/>
            <a:ext cx="9230700" cy="939300"/>
          </a:xfrm>
          <a:prstGeom prst="rect">
            <a:avLst/>
          </a:prstGeom>
          <a:noFill/>
          <a:ln>
            <a:noFill/>
          </a:ln>
        </p:spPr>
        <p:txBody>
          <a:bodyPr spcFirstLastPara="1" wrap="square" lIns="91425" tIns="91425" rIns="91425" bIns="91425" anchor="t" anchorCtr="0">
            <a:noAutofit/>
          </a:bodyPr>
          <a:lstStyle/>
          <a:p>
            <a:pPr marL="0" lvl="0" indent="0" algn="l" rtl="0">
              <a:lnSpc>
                <a:spcPct val="114062"/>
              </a:lnSpc>
              <a:spcBef>
                <a:spcPts val="0"/>
              </a:spcBef>
              <a:spcAft>
                <a:spcPts val="0"/>
              </a:spcAft>
              <a:buClr>
                <a:schemeClr val="dk1"/>
              </a:buClr>
              <a:buSzPts val="3200"/>
              <a:buFont typeface="Calibri"/>
              <a:buNone/>
            </a:pPr>
            <a:r>
              <a:rPr lang="en-US" sz="4800" b="1" dirty="0">
                <a:solidFill>
                  <a:schemeClr val="dk1"/>
                </a:solidFill>
                <a:latin typeface="Calibri"/>
                <a:ea typeface="Calibri"/>
                <a:cs typeface="Calibri"/>
                <a:sym typeface="Calibri"/>
              </a:rPr>
              <a:t>Empathy</a:t>
            </a:r>
            <a:endParaRPr sz="2400" dirty="0"/>
          </a:p>
        </p:txBody>
      </p:sp>
    </p:spTree>
    <p:extLst>
      <p:ext uri="{BB962C8B-B14F-4D97-AF65-F5344CB8AC3E}">
        <p14:creationId xmlns:p14="http://schemas.microsoft.com/office/powerpoint/2010/main" val="3972715356"/>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p:nvPr/>
        </p:nvSpPr>
        <p:spPr>
          <a:xfrm>
            <a:off x="447475" y="1857650"/>
            <a:ext cx="9230700" cy="4527000"/>
          </a:xfrm>
          <a:prstGeom prst="rect">
            <a:avLst/>
          </a:prstGeom>
          <a:noFill/>
          <a:ln>
            <a:noFill/>
          </a:ln>
        </p:spPr>
        <p:txBody>
          <a:bodyPr spcFirstLastPara="1" wrap="square" lIns="38100" tIns="38100" rIns="38100" bIns="38100" anchor="t" anchorCtr="0">
            <a:noAutofit/>
          </a:bodyPr>
          <a:lstStyle/>
          <a:p>
            <a:pPr marL="914400" marR="0" lvl="0" indent="-457200" algn="l" rtl="0">
              <a:lnSpc>
                <a:spcPct val="114062"/>
              </a:lnSpc>
              <a:spcBef>
                <a:spcPts val="0"/>
              </a:spcBef>
              <a:spcAft>
                <a:spcPts val="0"/>
              </a:spcAft>
              <a:buClr>
                <a:schemeClr val="dk1"/>
              </a:buClr>
              <a:buSzPts val="3600"/>
              <a:buFont typeface="Calibri"/>
              <a:buChar char="●"/>
            </a:pPr>
            <a:r>
              <a:rPr lang="en-US" sz="3600" dirty="0">
                <a:solidFill>
                  <a:schemeClr val="dk1"/>
                </a:solidFill>
                <a:latin typeface="Calibri"/>
                <a:ea typeface="Calibri"/>
                <a:cs typeface="Calibri"/>
                <a:sym typeface="Calibri"/>
              </a:rPr>
              <a:t>Help them change the behavior</a:t>
            </a:r>
            <a:endParaRPr sz="3600" dirty="0"/>
          </a:p>
          <a:p>
            <a:pPr marL="177800" marR="0" lvl="0" indent="0" algn="l" rtl="0">
              <a:lnSpc>
                <a:spcPct val="114062"/>
              </a:lnSpc>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lnSpc>
                <a:spcPct val="114062"/>
              </a:lnSpc>
              <a:spcBef>
                <a:spcPts val="0"/>
              </a:spcBef>
              <a:spcAft>
                <a:spcPts val="0"/>
              </a:spcAft>
              <a:buClr>
                <a:schemeClr val="dk1"/>
              </a:buClr>
              <a:buSzPts val="3200"/>
              <a:buFont typeface="Calibri"/>
              <a:buNone/>
            </a:pPr>
            <a:r>
              <a:rPr lang="en-US" sz="3200" b="1" dirty="0">
                <a:solidFill>
                  <a:schemeClr val="dk1"/>
                </a:solidFill>
                <a:latin typeface="Calibri"/>
                <a:ea typeface="Calibri"/>
                <a:cs typeface="Calibri"/>
                <a:sym typeface="Calibri"/>
              </a:rPr>
              <a:t>“Next time if you want a touch, ask for a hug or high five or fist bump.”</a:t>
            </a:r>
          </a:p>
          <a:p>
            <a:pPr marL="0" marR="0" lvl="0" indent="0" algn="l" rtl="0">
              <a:lnSpc>
                <a:spcPct val="114062"/>
              </a:lnSpc>
              <a:spcBef>
                <a:spcPts val="0"/>
              </a:spcBef>
              <a:spcAft>
                <a:spcPts val="0"/>
              </a:spcAft>
              <a:buClr>
                <a:schemeClr val="dk1"/>
              </a:buClr>
              <a:buSzPts val="3200"/>
              <a:buFont typeface="Calibri"/>
              <a:buNone/>
            </a:pPr>
            <a:endParaRPr lang="en-US" sz="3200" b="1" dirty="0">
              <a:solidFill>
                <a:schemeClr val="dk1"/>
              </a:solidFill>
              <a:latin typeface="Calibri"/>
              <a:ea typeface="Calibri"/>
              <a:cs typeface="Calibri"/>
              <a:sym typeface="Calibri"/>
            </a:endParaRPr>
          </a:p>
          <a:p>
            <a:pPr marL="0" marR="0" lvl="0" indent="0" algn="l" rtl="0">
              <a:lnSpc>
                <a:spcPct val="114062"/>
              </a:lnSpc>
              <a:spcBef>
                <a:spcPts val="0"/>
              </a:spcBef>
              <a:spcAft>
                <a:spcPts val="0"/>
              </a:spcAft>
              <a:buClr>
                <a:schemeClr val="dk1"/>
              </a:buClr>
              <a:buSzPts val="3200"/>
              <a:buFont typeface="Calibri"/>
              <a:buNone/>
            </a:pPr>
            <a:r>
              <a:rPr lang="en-US" sz="3200" b="1" dirty="0">
                <a:solidFill>
                  <a:schemeClr val="dk1"/>
                </a:solidFill>
                <a:latin typeface="Calibri"/>
                <a:cs typeface="Calibri"/>
                <a:sym typeface="Calibri"/>
              </a:rPr>
              <a:t>“It’s okay to be curious about those things. Let’s see if I can find you a book to read at home about it.”</a:t>
            </a:r>
            <a:endParaRPr dirty="0"/>
          </a:p>
        </p:txBody>
      </p:sp>
      <p:sp>
        <p:nvSpPr>
          <p:cNvPr id="213" name="Google Shape;213;p37"/>
          <p:cNvSpPr txBox="1"/>
          <p:nvPr/>
        </p:nvSpPr>
        <p:spPr>
          <a:xfrm>
            <a:off x="447475" y="515725"/>
            <a:ext cx="9230700" cy="939300"/>
          </a:xfrm>
          <a:prstGeom prst="rect">
            <a:avLst/>
          </a:prstGeom>
          <a:noFill/>
          <a:ln>
            <a:noFill/>
          </a:ln>
        </p:spPr>
        <p:txBody>
          <a:bodyPr spcFirstLastPara="1" wrap="square" lIns="91425" tIns="91425" rIns="91425" bIns="91425" anchor="t" anchorCtr="0">
            <a:noAutofit/>
          </a:bodyPr>
          <a:lstStyle/>
          <a:p>
            <a:pPr marL="0" lvl="0" indent="0" algn="l" rtl="0">
              <a:lnSpc>
                <a:spcPct val="114062"/>
              </a:lnSpc>
              <a:spcBef>
                <a:spcPts val="0"/>
              </a:spcBef>
              <a:spcAft>
                <a:spcPts val="0"/>
              </a:spcAft>
              <a:buClr>
                <a:schemeClr val="dk1"/>
              </a:buClr>
              <a:buSzPts val="3200"/>
              <a:buFont typeface="Calibri"/>
              <a:buNone/>
            </a:pPr>
            <a:r>
              <a:rPr lang="en-US" sz="4800" b="1" dirty="0">
                <a:solidFill>
                  <a:schemeClr val="dk1"/>
                </a:solidFill>
                <a:latin typeface="Calibri"/>
                <a:ea typeface="Calibri"/>
                <a:cs typeface="Calibri"/>
                <a:sym typeface="Calibri"/>
              </a:rPr>
              <a:t>Accountability</a:t>
            </a:r>
            <a:endParaRPr sz="2400" dirty="0"/>
          </a:p>
        </p:txBody>
      </p:sp>
    </p:spTree>
    <p:extLst>
      <p:ext uri="{BB962C8B-B14F-4D97-AF65-F5344CB8AC3E}">
        <p14:creationId xmlns:p14="http://schemas.microsoft.com/office/powerpoint/2010/main" val="2824949668"/>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p:nvPr/>
        </p:nvSpPr>
        <p:spPr>
          <a:xfrm>
            <a:off x="609000" y="1932375"/>
            <a:ext cx="8764500" cy="4056000"/>
          </a:xfrm>
          <a:prstGeom prst="rect">
            <a:avLst/>
          </a:prstGeom>
          <a:noFill/>
          <a:ln>
            <a:noFill/>
          </a:ln>
        </p:spPr>
        <p:txBody>
          <a:bodyPr spcFirstLastPara="1" wrap="square" lIns="38100" tIns="38100" rIns="38100" bIns="38100" anchor="t" anchorCtr="0">
            <a:noAutofit/>
          </a:bodyPr>
          <a:lstStyle/>
          <a:p>
            <a:pPr marL="584136" marR="0" lvl="0" algn="l" rtl="0">
              <a:lnSpc>
                <a:spcPct val="113888"/>
              </a:lnSpc>
              <a:spcBef>
                <a:spcPts val="0"/>
              </a:spcBef>
              <a:spcAft>
                <a:spcPts val="0"/>
              </a:spcAft>
              <a:buClr>
                <a:srgbClr val="000000"/>
              </a:buClr>
              <a:buSzPts val="3200"/>
            </a:pPr>
            <a:r>
              <a:rPr lang="en-US" sz="3200" b="1" dirty="0">
                <a:solidFill>
                  <a:schemeClr val="dk1"/>
                </a:solidFill>
                <a:latin typeface="Calibri"/>
                <a:ea typeface="Calibri"/>
                <a:cs typeface="Calibri"/>
                <a:sym typeface="Calibri"/>
              </a:rPr>
              <a:t>Stay calm</a:t>
            </a:r>
            <a:endParaRPr sz="3200" dirty="0"/>
          </a:p>
          <a:p>
            <a:pPr marL="787336" marR="0" lvl="0" algn="l" rtl="0">
              <a:lnSpc>
                <a:spcPct val="113888"/>
              </a:lnSpc>
              <a:spcBef>
                <a:spcPts val="0"/>
              </a:spcBef>
              <a:spcAft>
                <a:spcPts val="0"/>
              </a:spcAft>
              <a:buClr>
                <a:srgbClr val="000000"/>
              </a:buClr>
              <a:buSzPts val="2699"/>
            </a:pPr>
            <a:endParaRPr b="1" dirty="0">
              <a:solidFill>
                <a:schemeClr val="dk1"/>
              </a:solidFill>
              <a:latin typeface="Calibri"/>
              <a:ea typeface="Calibri"/>
              <a:cs typeface="Calibri"/>
              <a:sym typeface="Calibri"/>
            </a:endParaRPr>
          </a:p>
          <a:p>
            <a:pPr marL="584136" marR="0" lvl="0" algn="l" rtl="0">
              <a:lnSpc>
                <a:spcPct val="113888"/>
              </a:lnSpc>
              <a:spcBef>
                <a:spcPts val="0"/>
              </a:spcBef>
              <a:spcAft>
                <a:spcPts val="0"/>
              </a:spcAft>
              <a:buClr>
                <a:srgbClr val="000000"/>
              </a:buClr>
              <a:buSzPts val="3200"/>
            </a:pPr>
            <a:r>
              <a:rPr lang="en-US" sz="3200" b="1" dirty="0">
                <a:solidFill>
                  <a:schemeClr val="dk1"/>
                </a:solidFill>
                <a:latin typeface="Calibri"/>
                <a:ea typeface="Calibri"/>
                <a:cs typeface="Calibri"/>
                <a:sym typeface="Calibri"/>
              </a:rPr>
              <a:t>Don’t ignore the behavior</a:t>
            </a:r>
            <a:endParaRPr sz="3200" dirty="0"/>
          </a:p>
          <a:p>
            <a:pPr marL="787336" marR="0" lvl="0" algn="l" rtl="0">
              <a:lnSpc>
                <a:spcPct val="113888"/>
              </a:lnSpc>
              <a:spcBef>
                <a:spcPts val="0"/>
              </a:spcBef>
              <a:spcAft>
                <a:spcPts val="0"/>
              </a:spcAft>
              <a:buClr>
                <a:srgbClr val="000000"/>
              </a:buClr>
              <a:buSzPts val="2699"/>
            </a:pPr>
            <a:endParaRPr b="1" dirty="0">
              <a:solidFill>
                <a:schemeClr val="dk1"/>
              </a:solidFill>
              <a:latin typeface="Calibri"/>
              <a:ea typeface="Calibri"/>
              <a:cs typeface="Calibri"/>
              <a:sym typeface="Calibri"/>
            </a:endParaRPr>
          </a:p>
          <a:p>
            <a:pPr marL="584136" marR="0" lvl="0" algn="l" rtl="0">
              <a:lnSpc>
                <a:spcPct val="113888"/>
              </a:lnSpc>
              <a:spcBef>
                <a:spcPts val="0"/>
              </a:spcBef>
              <a:spcAft>
                <a:spcPts val="0"/>
              </a:spcAft>
              <a:buClr>
                <a:srgbClr val="000000"/>
              </a:buClr>
              <a:buSzPts val="3200"/>
            </a:pPr>
            <a:r>
              <a:rPr lang="en-US" sz="3200" b="1" dirty="0">
                <a:solidFill>
                  <a:schemeClr val="dk1"/>
                </a:solidFill>
                <a:latin typeface="Calibri"/>
                <a:ea typeface="Calibri"/>
                <a:cs typeface="Calibri"/>
                <a:sym typeface="Calibri"/>
              </a:rPr>
              <a:t>Avoid shaming and victim blaming language</a:t>
            </a:r>
            <a:endParaRPr sz="3200" dirty="0"/>
          </a:p>
          <a:p>
            <a:pPr marL="787336" marR="0" lvl="0" algn="l" rtl="0">
              <a:lnSpc>
                <a:spcPct val="113888"/>
              </a:lnSpc>
              <a:spcBef>
                <a:spcPts val="0"/>
              </a:spcBef>
              <a:spcAft>
                <a:spcPts val="0"/>
              </a:spcAft>
              <a:buClr>
                <a:srgbClr val="000000"/>
              </a:buClr>
              <a:buSzPts val="2699"/>
            </a:pPr>
            <a:endParaRPr b="1" dirty="0">
              <a:solidFill>
                <a:schemeClr val="dk1"/>
              </a:solidFill>
              <a:latin typeface="Calibri"/>
              <a:ea typeface="Calibri"/>
              <a:cs typeface="Calibri"/>
              <a:sym typeface="Calibri"/>
            </a:endParaRPr>
          </a:p>
          <a:p>
            <a:pPr marL="584136" marR="0" lvl="0" algn="l" rtl="0">
              <a:lnSpc>
                <a:spcPct val="113888"/>
              </a:lnSpc>
              <a:spcBef>
                <a:spcPts val="0"/>
              </a:spcBef>
              <a:spcAft>
                <a:spcPts val="0"/>
              </a:spcAft>
              <a:buClr>
                <a:srgbClr val="000000"/>
              </a:buClr>
              <a:buSzPts val="3200"/>
            </a:pPr>
            <a:r>
              <a:rPr lang="en-US" sz="3200" b="1" dirty="0">
                <a:solidFill>
                  <a:schemeClr val="dk1"/>
                </a:solidFill>
                <a:latin typeface="Calibri"/>
                <a:ea typeface="Calibri"/>
                <a:cs typeface="Calibri"/>
                <a:sym typeface="Calibri"/>
              </a:rPr>
              <a:t>Avoid probing questions</a:t>
            </a:r>
            <a:endParaRPr sz="3200" b="1" dirty="0">
              <a:solidFill>
                <a:schemeClr val="dk1"/>
              </a:solidFill>
              <a:latin typeface="Calibri"/>
              <a:ea typeface="Calibri"/>
              <a:cs typeface="Calibri"/>
              <a:sym typeface="Calibri"/>
            </a:endParaRPr>
          </a:p>
          <a:p>
            <a:pPr marL="381000" marR="0" lvl="0" indent="0" algn="l" rtl="0">
              <a:lnSpc>
                <a:spcPct val="113888"/>
              </a:lnSpc>
              <a:spcBef>
                <a:spcPts val="0"/>
              </a:spcBef>
              <a:spcAft>
                <a:spcPts val="0"/>
              </a:spcAft>
            </a:pPr>
            <a:endParaRPr b="1" dirty="0">
              <a:solidFill>
                <a:schemeClr val="dk1"/>
              </a:solidFill>
              <a:latin typeface="Calibri"/>
              <a:ea typeface="Calibri"/>
              <a:cs typeface="Calibri"/>
              <a:sym typeface="Calibri"/>
            </a:endParaRPr>
          </a:p>
          <a:p>
            <a:pPr marL="584136" marR="0" lvl="0" algn="l" rtl="0">
              <a:lnSpc>
                <a:spcPct val="113888"/>
              </a:lnSpc>
              <a:spcBef>
                <a:spcPts val="0"/>
              </a:spcBef>
              <a:spcAft>
                <a:spcPts val="0"/>
              </a:spcAft>
              <a:buClr>
                <a:schemeClr val="dk2"/>
              </a:buClr>
              <a:buSzPts val="3200"/>
            </a:pPr>
            <a:r>
              <a:rPr lang="en-US" sz="3200" b="1" dirty="0">
                <a:solidFill>
                  <a:schemeClr val="dk2"/>
                </a:solidFill>
                <a:latin typeface="Calibri"/>
                <a:ea typeface="Calibri"/>
                <a:cs typeface="Calibri"/>
                <a:sym typeface="Calibri"/>
              </a:rPr>
              <a:t>Redirect when you can (child - child)</a:t>
            </a:r>
            <a:endParaRPr sz="3200" b="1" dirty="0">
              <a:solidFill>
                <a:schemeClr val="dk2"/>
              </a:solidFill>
              <a:latin typeface="Calibri"/>
              <a:ea typeface="Calibri"/>
              <a:cs typeface="Calibri"/>
              <a:sym typeface="Calibri"/>
            </a:endParaRPr>
          </a:p>
          <a:p>
            <a:pPr marL="381000" marR="0" lvl="0" indent="-50864" algn="l" rtl="0">
              <a:lnSpc>
                <a:spcPct val="113888"/>
              </a:lnSpc>
              <a:spcBef>
                <a:spcPts val="0"/>
              </a:spcBef>
              <a:spcAft>
                <a:spcPts val="0"/>
              </a:spcAft>
              <a:buClr>
                <a:srgbClr val="000000"/>
              </a:buClr>
              <a:buSzPts val="2699"/>
              <a:buFont typeface="Arial"/>
              <a:buNone/>
            </a:pPr>
            <a:endParaRPr sz="2699" b="1" dirty="0">
              <a:solidFill>
                <a:schemeClr val="dk1"/>
              </a:solidFill>
              <a:latin typeface="Calibri"/>
              <a:ea typeface="Calibri"/>
              <a:cs typeface="Calibri"/>
              <a:sym typeface="Calibri"/>
            </a:endParaRPr>
          </a:p>
        </p:txBody>
      </p:sp>
      <p:sp>
        <p:nvSpPr>
          <p:cNvPr id="226" name="Google Shape;226;p39"/>
          <p:cNvSpPr txBox="1"/>
          <p:nvPr/>
        </p:nvSpPr>
        <p:spPr>
          <a:xfrm>
            <a:off x="496050" y="456075"/>
            <a:ext cx="9137100" cy="1476300"/>
          </a:xfrm>
          <a:prstGeom prst="rect">
            <a:avLst/>
          </a:prstGeom>
          <a:noFill/>
          <a:ln>
            <a:noFill/>
          </a:ln>
        </p:spPr>
        <p:txBody>
          <a:bodyPr spcFirstLastPara="1" wrap="square" lIns="91425" tIns="91425" rIns="91425" bIns="91425" anchor="t" anchorCtr="0">
            <a:noAutofit/>
          </a:bodyPr>
          <a:lstStyle/>
          <a:p>
            <a:pPr marL="0" lvl="0" indent="0" algn="ctr" rtl="0">
              <a:lnSpc>
                <a:spcPct val="114015"/>
              </a:lnSpc>
              <a:spcBef>
                <a:spcPts val="0"/>
              </a:spcBef>
              <a:spcAft>
                <a:spcPts val="0"/>
              </a:spcAft>
              <a:buClr>
                <a:schemeClr val="dk1"/>
              </a:buClr>
              <a:buSzPts val="3300"/>
              <a:buFont typeface="Calibri"/>
              <a:buNone/>
            </a:pPr>
            <a:r>
              <a:rPr lang="en-US" sz="4000" b="1">
                <a:solidFill>
                  <a:schemeClr val="dk1"/>
                </a:solidFill>
                <a:latin typeface="Calibri"/>
                <a:ea typeface="Calibri"/>
                <a:cs typeface="Calibri"/>
                <a:sym typeface="Calibri"/>
              </a:rPr>
              <a:t>Tips for Responding to Sexual Behaviors </a:t>
            </a:r>
            <a:r>
              <a:rPr lang="en-US" sz="3000" b="1">
                <a:solidFill>
                  <a:schemeClr val="dk1"/>
                </a:solidFill>
                <a:latin typeface="Calibri"/>
                <a:ea typeface="Calibri"/>
                <a:cs typeface="Calibri"/>
                <a:sym typeface="Calibri"/>
              </a:rPr>
              <a:t>(Heard about or Observed)</a:t>
            </a:r>
            <a:endParaRPr sz="3000"/>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ctrTitle"/>
          </p:nvPr>
        </p:nvSpPr>
        <p:spPr>
          <a:xfrm>
            <a:off x="788050" y="921026"/>
            <a:ext cx="8234700" cy="13983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667"/>
              <a:buFont typeface="Calibri"/>
              <a:buNone/>
            </a:pPr>
            <a:r>
              <a:rPr lang="en-US"/>
              <a:t>Group Agreements</a:t>
            </a:r>
            <a:endParaRPr sz="6667" b="0" i="0" u="none" strike="noStrike" cap="none">
              <a:solidFill>
                <a:schemeClr val="dk1"/>
              </a:solidFill>
              <a:latin typeface="Calibri"/>
              <a:ea typeface="Calibri"/>
              <a:cs typeface="Calibri"/>
              <a:sym typeface="Calibri"/>
            </a:endParaRPr>
          </a:p>
        </p:txBody>
      </p:sp>
      <p:sp>
        <p:nvSpPr>
          <p:cNvPr id="181" name="Google Shape;181;p31"/>
          <p:cNvSpPr txBox="1">
            <a:spLocks noGrp="1"/>
          </p:cNvSpPr>
          <p:nvPr>
            <p:ph type="ctrTitle"/>
          </p:nvPr>
        </p:nvSpPr>
        <p:spPr>
          <a:xfrm>
            <a:off x="892825" y="3435626"/>
            <a:ext cx="8234700" cy="13983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667"/>
              <a:buFont typeface="Calibri"/>
              <a:buNone/>
            </a:pPr>
            <a:r>
              <a:rPr lang="en-US"/>
              <a:t>Hopes for the Day</a:t>
            </a:r>
            <a:endParaRPr sz="6667" b="0" i="0" u="none" strike="noStrike" cap="none">
              <a:solidFill>
                <a:schemeClr val="dk1"/>
              </a:solidFill>
              <a:latin typeface="Calibri"/>
              <a:ea typeface="Calibri"/>
              <a:cs typeface="Calibri"/>
              <a:sym typeface="Calibri"/>
            </a:endParaRPr>
          </a:p>
        </p:txBody>
      </p:sp>
      <p:sp>
        <p:nvSpPr>
          <p:cNvPr id="182" name="Google Shape;182;p31"/>
          <p:cNvSpPr txBox="1"/>
          <p:nvPr/>
        </p:nvSpPr>
        <p:spPr>
          <a:xfrm>
            <a:off x="4457750" y="2757425"/>
            <a:ext cx="571500" cy="8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800">
              <a:solidFill>
                <a:schemeClr val="dk2"/>
              </a:solidFill>
            </a:endParaRPr>
          </a:p>
        </p:txBody>
      </p:sp>
      <p:sp>
        <p:nvSpPr>
          <p:cNvPr id="183" name="Google Shape;183;p31"/>
          <p:cNvSpPr/>
          <p:nvPr/>
        </p:nvSpPr>
        <p:spPr>
          <a:xfrm>
            <a:off x="4586350" y="2636375"/>
            <a:ext cx="638100" cy="1042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A1060528-A705-4C08-88B5-0883A89A021C}"/>
              </a:ext>
            </a:extLst>
          </p:cNvPr>
          <p:cNvPicPr>
            <a:picLocks noChangeAspect="1"/>
          </p:cNvPicPr>
          <p:nvPr/>
        </p:nvPicPr>
        <p:blipFill>
          <a:blip r:embed="rId3"/>
          <a:stretch>
            <a:fillRect/>
          </a:stretch>
        </p:blipFill>
        <p:spPr>
          <a:xfrm>
            <a:off x="348343" y="394790"/>
            <a:ext cx="9535886" cy="5976981"/>
          </a:xfrm>
          <a:prstGeom prst="rect">
            <a:avLst/>
          </a:prstGeom>
        </p:spPr>
      </p:pic>
    </p:spTree>
    <p:extLst>
      <p:ext uri="{BB962C8B-B14F-4D97-AF65-F5344CB8AC3E}">
        <p14:creationId xmlns:p14="http://schemas.microsoft.com/office/powerpoint/2010/main" val="900457332"/>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p:nvPr/>
        </p:nvSpPr>
        <p:spPr>
          <a:xfrm>
            <a:off x="609000" y="1932375"/>
            <a:ext cx="8764500" cy="4056000"/>
          </a:xfrm>
          <a:prstGeom prst="rect">
            <a:avLst/>
          </a:prstGeom>
          <a:noFill/>
          <a:ln>
            <a:noFill/>
          </a:ln>
        </p:spPr>
        <p:txBody>
          <a:bodyPr spcFirstLastPara="1" wrap="square" lIns="38100" tIns="38100" rIns="38100" bIns="38100" anchor="t" anchorCtr="0">
            <a:noAutofit/>
          </a:bodyPr>
          <a:lstStyle/>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Thank you for telling me.</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You are very brave for telling me.</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You didn’t do anything wrong.</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I’m sorry that happened to you.</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I can’t keep this a secret, because it is about your safety.  I am going to talk to….</a:t>
            </a:r>
          </a:p>
          <a:p>
            <a:endParaRPr lang="en-US" sz="28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Are you a mandated reporter? If yes, follow the protocol to make a report.</a:t>
            </a:r>
          </a:p>
          <a:p>
            <a:r>
              <a:rPr lang="en-US" sz="2400" dirty="0">
                <a:latin typeface="Calibri" panose="020F0502020204030204" pitchFamily="34" charset="0"/>
                <a:cs typeface="Calibri" panose="020F0502020204030204" pitchFamily="34" charset="0"/>
              </a:rPr>
              <a:t>Your job is to do what you can to keep the child safe.</a:t>
            </a:r>
          </a:p>
          <a:p>
            <a:r>
              <a:rPr lang="en-US" sz="2400" dirty="0">
                <a:latin typeface="Calibri" panose="020F0502020204030204" pitchFamily="34" charset="0"/>
                <a:cs typeface="Calibri" panose="020F0502020204030204" pitchFamily="34" charset="0"/>
              </a:rPr>
              <a:t>Remember to find support for yourself.</a:t>
            </a:r>
          </a:p>
          <a:p>
            <a:pPr marL="381000" marR="0" lvl="0" indent="-50864" algn="l" rtl="0">
              <a:lnSpc>
                <a:spcPct val="113888"/>
              </a:lnSpc>
              <a:spcBef>
                <a:spcPts val="0"/>
              </a:spcBef>
              <a:spcAft>
                <a:spcPts val="0"/>
              </a:spcAft>
              <a:buClr>
                <a:srgbClr val="000000"/>
              </a:buClr>
              <a:buSzPts val="2699"/>
              <a:buFont typeface="Arial"/>
              <a:buNone/>
            </a:pPr>
            <a:endParaRPr sz="2699" b="1" dirty="0">
              <a:solidFill>
                <a:schemeClr val="dk1"/>
              </a:solidFill>
              <a:latin typeface="Calibri"/>
              <a:ea typeface="Calibri"/>
              <a:cs typeface="Calibri"/>
              <a:sym typeface="Calibri"/>
            </a:endParaRPr>
          </a:p>
        </p:txBody>
      </p:sp>
      <p:sp>
        <p:nvSpPr>
          <p:cNvPr id="226" name="Google Shape;226;p39"/>
          <p:cNvSpPr txBox="1"/>
          <p:nvPr/>
        </p:nvSpPr>
        <p:spPr>
          <a:xfrm>
            <a:off x="496050" y="456075"/>
            <a:ext cx="9137100" cy="1476300"/>
          </a:xfrm>
          <a:prstGeom prst="rect">
            <a:avLst/>
          </a:prstGeom>
          <a:noFill/>
          <a:ln>
            <a:noFill/>
          </a:ln>
        </p:spPr>
        <p:txBody>
          <a:bodyPr spcFirstLastPara="1" wrap="square" lIns="91425" tIns="91425" rIns="91425" bIns="91425" anchor="t" anchorCtr="0">
            <a:noAutofit/>
          </a:bodyPr>
          <a:lstStyle/>
          <a:p>
            <a:pPr marL="0" lvl="0" indent="0" algn="ctr" rtl="0">
              <a:lnSpc>
                <a:spcPct val="114015"/>
              </a:lnSpc>
              <a:spcBef>
                <a:spcPts val="0"/>
              </a:spcBef>
              <a:spcAft>
                <a:spcPts val="0"/>
              </a:spcAft>
              <a:buClr>
                <a:schemeClr val="dk1"/>
              </a:buClr>
              <a:buSzPts val="3300"/>
              <a:buFont typeface="Calibri"/>
              <a:buNone/>
            </a:pPr>
            <a:r>
              <a:rPr lang="en-US" sz="4000" b="1" dirty="0">
                <a:solidFill>
                  <a:schemeClr val="dk1"/>
                </a:solidFill>
                <a:latin typeface="Calibri"/>
                <a:ea typeface="Calibri"/>
                <a:cs typeface="Calibri"/>
                <a:sym typeface="Calibri"/>
              </a:rPr>
              <a:t>A Child Just Disclosed – </a:t>
            </a:r>
          </a:p>
          <a:p>
            <a:pPr marL="0" lvl="0" indent="0" algn="ctr" rtl="0">
              <a:lnSpc>
                <a:spcPct val="114015"/>
              </a:lnSpc>
              <a:spcBef>
                <a:spcPts val="0"/>
              </a:spcBef>
              <a:spcAft>
                <a:spcPts val="0"/>
              </a:spcAft>
              <a:buClr>
                <a:schemeClr val="dk1"/>
              </a:buClr>
              <a:buSzPts val="3300"/>
              <a:buFont typeface="Calibri"/>
              <a:buNone/>
            </a:pPr>
            <a:r>
              <a:rPr lang="en-US" sz="4000" b="1" dirty="0">
                <a:solidFill>
                  <a:schemeClr val="dk1"/>
                </a:solidFill>
                <a:latin typeface="Calibri"/>
                <a:ea typeface="Calibri"/>
                <a:cs typeface="Calibri"/>
                <a:sym typeface="Calibri"/>
              </a:rPr>
              <a:t>Some Things to Consider Saying and Doing</a:t>
            </a:r>
            <a:endParaRPr sz="3000" dirty="0"/>
          </a:p>
        </p:txBody>
      </p:sp>
    </p:spTree>
    <p:extLst>
      <p:ext uri="{BB962C8B-B14F-4D97-AF65-F5344CB8AC3E}">
        <p14:creationId xmlns:p14="http://schemas.microsoft.com/office/powerpoint/2010/main" val="2927013890"/>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2"/>
          <p:cNvSpPr txBox="1">
            <a:spLocks noGrp="1"/>
          </p:cNvSpPr>
          <p:nvPr>
            <p:ph type="title"/>
          </p:nvPr>
        </p:nvSpPr>
        <p:spPr>
          <a:xfrm>
            <a:off x="760625" y="468825"/>
            <a:ext cx="9094800" cy="914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4233"/>
              <a:buFont typeface="Calibri"/>
              <a:buNone/>
            </a:pPr>
            <a:r>
              <a:rPr lang="en-US" sz="4266" b="1" i="0" u="none" strike="noStrike" cap="none">
                <a:solidFill>
                  <a:schemeClr val="dk1"/>
                </a:solidFill>
              </a:rPr>
              <a:t>What if you suspect an adult of CSA?</a:t>
            </a:r>
            <a:endParaRPr sz="4266" b="1" i="0" u="none" strike="noStrike" cap="none">
              <a:solidFill>
                <a:schemeClr val="dk1"/>
              </a:solidFill>
            </a:endParaRPr>
          </a:p>
        </p:txBody>
      </p:sp>
      <p:sp>
        <p:nvSpPr>
          <p:cNvPr id="363" name="Google Shape;363;p62"/>
          <p:cNvSpPr txBox="1"/>
          <p:nvPr/>
        </p:nvSpPr>
        <p:spPr>
          <a:xfrm>
            <a:off x="760625" y="1828800"/>
            <a:ext cx="8871000" cy="4550400"/>
          </a:xfrm>
          <a:prstGeom prst="rect">
            <a:avLst/>
          </a:prstGeom>
          <a:noFill/>
          <a:ln>
            <a:noFill/>
          </a:ln>
        </p:spPr>
        <p:txBody>
          <a:bodyPr spcFirstLastPara="1" wrap="square" lIns="91425" tIns="91425" rIns="91425" bIns="91425" anchor="t" anchorCtr="0">
            <a:noAutofit/>
          </a:bodyPr>
          <a:lstStyle/>
          <a:p>
            <a:pPr lvl="0" algn="l" rtl="0">
              <a:lnSpc>
                <a:spcPct val="90000"/>
              </a:lnSpc>
              <a:spcBef>
                <a:spcPts val="0"/>
              </a:spcBef>
              <a:spcAft>
                <a:spcPts val="0"/>
              </a:spcAft>
              <a:buClr>
                <a:srgbClr val="003A63"/>
              </a:buClr>
              <a:buSzPts val="3600"/>
            </a:pPr>
            <a:r>
              <a:rPr lang="en-US" sz="3600" dirty="0">
                <a:solidFill>
                  <a:srgbClr val="003A63"/>
                </a:solidFill>
                <a:latin typeface="Calibri"/>
                <a:ea typeface="Calibri"/>
                <a:cs typeface="Calibri"/>
                <a:sym typeface="Calibri"/>
              </a:rPr>
              <a:t>Inappropriate behaviors one might see</a:t>
            </a:r>
            <a:endParaRPr sz="3600" dirty="0">
              <a:solidFill>
                <a:srgbClr val="003A63"/>
              </a:solidFill>
              <a:latin typeface="Calibri"/>
              <a:ea typeface="Calibri"/>
              <a:cs typeface="Calibri"/>
              <a:sym typeface="Calibri"/>
            </a:endParaRPr>
          </a:p>
          <a:p>
            <a:pPr marL="253997" lvl="0" indent="0" algn="l" rtl="0">
              <a:lnSpc>
                <a:spcPct val="90000"/>
              </a:lnSpc>
              <a:spcBef>
                <a:spcPts val="0"/>
              </a:spcBef>
              <a:spcAft>
                <a:spcPts val="0"/>
              </a:spcAft>
            </a:pPr>
            <a:endParaRPr sz="2400" dirty="0">
              <a:solidFill>
                <a:srgbClr val="003A63"/>
              </a:solidFill>
              <a:latin typeface="Calibri"/>
              <a:ea typeface="Calibri"/>
              <a:cs typeface="Calibri"/>
              <a:sym typeface="Calibri"/>
            </a:endParaRPr>
          </a:p>
          <a:p>
            <a:pPr lvl="0" algn="l" rtl="0">
              <a:lnSpc>
                <a:spcPct val="90000"/>
              </a:lnSpc>
              <a:spcBef>
                <a:spcPts val="0"/>
              </a:spcBef>
              <a:spcAft>
                <a:spcPts val="0"/>
              </a:spcAft>
              <a:buClr>
                <a:srgbClr val="003A63"/>
              </a:buClr>
              <a:buSzPts val="3600"/>
            </a:pPr>
            <a:r>
              <a:rPr lang="en-US" sz="3600" dirty="0">
                <a:solidFill>
                  <a:srgbClr val="003A63"/>
                </a:solidFill>
                <a:latin typeface="Calibri"/>
                <a:ea typeface="Calibri"/>
                <a:cs typeface="Calibri"/>
                <a:sym typeface="Calibri"/>
              </a:rPr>
              <a:t>How to refer vs intervene</a:t>
            </a:r>
            <a:endParaRPr sz="3600" dirty="0">
              <a:solidFill>
                <a:srgbClr val="003A63"/>
              </a:solidFill>
              <a:latin typeface="Calibri"/>
              <a:ea typeface="Calibri"/>
              <a:cs typeface="Calibri"/>
              <a:sym typeface="Calibri"/>
            </a:endParaRPr>
          </a:p>
          <a:p>
            <a:pPr marL="253997" lvl="0" indent="0" algn="l" rtl="0">
              <a:lnSpc>
                <a:spcPct val="90000"/>
              </a:lnSpc>
              <a:spcBef>
                <a:spcPts val="0"/>
              </a:spcBef>
              <a:spcAft>
                <a:spcPts val="0"/>
              </a:spcAft>
            </a:pPr>
            <a:endParaRPr sz="2400" dirty="0">
              <a:solidFill>
                <a:srgbClr val="003A63"/>
              </a:solidFill>
              <a:latin typeface="Calibri"/>
              <a:ea typeface="Calibri"/>
              <a:cs typeface="Calibri"/>
              <a:sym typeface="Calibri"/>
            </a:endParaRPr>
          </a:p>
          <a:p>
            <a:pPr lvl="0" algn="l" rtl="0">
              <a:lnSpc>
                <a:spcPct val="90000"/>
              </a:lnSpc>
              <a:spcBef>
                <a:spcPts val="0"/>
              </a:spcBef>
              <a:spcAft>
                <a:spcPts val="0"/>
              </a:spcAft>
              <a:buClr>
                <a:srgbClr val="003A63"/>
              </a:buClr>
              <a:buSzPts val="3600"/>
            </a:pPr>
            <a:r>
              <a:rPr lang="en-US" sz="3600" dirty="0">
                <a:solidFill>
                  <a:srgbClr val="003A63"/>
                </a:solidFill>
                <a:latin typeface="Calibri"/>
                <a:ea typeface="Calibri"/>
                <a:cs typeface="Calibri"/>
                <a:sym typeface="Calibri"/>
              </a:rPr>
              <a:t>Resources on partnership page</a:t>
            </a:r>
            <a:endParaRPr sz="3600" dirty="0">
              <a:solidFill>
                <a:srgbClr val="003A63"/>
              </a:solidFill>
              <a:latin typeface="Calibri"/>
              <a:ea typeface="Calibri"/>
              <a:cs typeface="Calibri"/>
              <a:sym typeface="Calibri"/>
            </a:endParaRPr>
          </a:p>
          <a:p>
            <a:pPr marL="0" lvl="0" indent="0" algn="l" rtl="0">
              <a:lnSpc>
                <a:spcPct val="90000"/>
              </a:lnSpc>
              <a:spcBef>
                <a:spcPts val="0"/>
              </a:spcBef>
              <a:spcAft>
                <a:spcPts val="0"/>
              </a:spcAft>
              <a:buNone/>
            </a:pPr>
            <a:endParaRPr sz="3600" dirty="0">
              <a:solidFill>
                <a:srgbClr val="003A63"/>
              </a:solidFill>
              <a:latin typeface="Calibri"/>
              <a:ea typeface="Calibri"/>
              <a:cs typeface="Calibri"/>
              <a:sym typeface="Calibri"/>
            </a:endParaRPr>
          </a:p>
          <a:p>
            <a:pPr marL="0" lvl="0" indent="0" algn="ctr" rtl="0">
              <a:lnSpc>
                <a:spcPct val="90000"/>
              </a:lnSpc>
              <a:spcBef>
                <a:spcPts val="0"/>
              </a:spcBef>
              <a:spcAft>
                <a:spcPts val="0"/>
              </a:spcAft>
              <a:buNone/>
            </a:pPr>
            <a:r>
              <a:rPr lang="en-US" sz="3600" b="1" dirty="0">
                <a:solidFill>
                  <a:srgbClr val="003A63"/>
                </a:solidFill>
                <a:latin typeface="Calibri"/>
                <a:ea typeface="Calibri"/>
                <a:cs typeface="Calibri"/>
                <a:sym typeface="Calibri"/>
              </a:rPr>
              <a:t>Know your school/districts </a:t>
            </a:r>
            <a:endParaRPr sz="3600" b="1" dirty="0">
              <a:solidFill>
                <a:srgbClr val="003A63"/>
              </a:solidFill>
              <a:latin typeface="Calibri"/>
              <a:ea typeface="Calibri"/>
              <a:cs typeface="Calibri"/>
              <a:sym typeface="Calibri"/>
            </a:endParaRPr>
          </a:p>
          <a:p>
            <a:pPr marL="0" lvl="0" indent="0" algn="ctr" rtl="0">
              <a:lnSpc>
                <a:spcPct val="90000"/>
              </a:lnSpc>
              <a:spcBef>
                <a:spcPts val="0"/>
              </a:spcBef>
              <a:spcAft>
                <a:spcPts val="0"/>
              </a:spcAft>
              <a:buNone/>
            </a:pPr>
            <a:r>
              <a:rPr lang="en-US" sz="3600" b="1" dirty="0">
                <a:solidFill>
                  <a:srgbClr val="003A63"/>
                </a:solidFill>
                <a:latin typeface="Calibri"/>
                <a:ea typeface="Calibri"/>
                <a:cs typeface="Calibri"/>
                <a:sym typeface="Calibri"/>
              </a:rPr>
              <a:t>response and referral system!</a:t>
            </a:r>
            <a:endParaRPr sz="3600" b="1" dirty="0">
              <a:solidFill>
                <a:srgbClr val="003A63"/>
              </a:solidFill>
              <a:latin typeface="Calibri"/>
              <a:ea typeface="Calibri"/>
              <a:cs typeface="Calibri"/>
              <a:sym typeface="Calibri"/>
            </a:endParaRPr>
          </a:p>
          <a:p>
            <a:pPr marL="253997" lvl="0" indent="0" algn="l" rtl="0">
              <a:lnSpc>
                <a:spcPct val="90000"/>
              </a:lnSpc>
              <a:spcBef>
                <a:spcPts val="0"/>
              </a:spcBef>
              <a:spcAft>
                <a:spcPts val="0"/>
              </a:spcAft>
              <a:buNone/>
            </a:pPr>
            <a:endParaRPr sz="3000" dirty="0">
              <a:solidFill>
                <a:srgbClr val="003A63"/>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2"/>
          <p:cNvSpPr txBox="1">
            <a:spLocks noGrp="1"/>
          </p:cNvSpPr>
          <p:nvPr>
            <p:ph type="title"/>
          </p:nvPr>
        </p:nvSpPr>
        <p:spPr>
          <a:xfrm>
            <a:off x="760625" y="468825"/>
            <a:ext cx="9094800" cy="914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4233"/>
              <a:buFont typeface="Calibri"/>
              <a:buNone/>
            </a:pPr>
            <a:r>
              <a:rPr lang="en-US" sz="4266" b="1" i="0" u="none" strike="noStrike" cap="none" dirty="0">
                <a:solidFill>
                  <a:schemeClr val="dk1"/>
                </a:solidFill>
              </a:rPr>
              <a:t>Red Flags</a:t>
            </a:r>
            <a:endParaRPr sz="4266" b="1" i="0" u="none" strike="noStrike" cap="none" dirty="0">
              <a:solidFill>
                <a:schemeClr val="dk1"/>
              </a:solidFill>
            </a:endParaRPr>
          </a:p>
        </p:txBody>
      </p:sp>
      <p:sp>
        <p:nvSpPr>
          <p:cNvPr id="363" name="Google Shape;363;p62"/>
          <p:cNvSpPr txBox="1"/>
          <p:nvPr/>
        </p:nvSpPr>
        <p:spPr>
          <a:xfrm>
            <a:off x="760625" y="1828800"/>
            <a:ext cx="8871000" cy="4550400"/>
          </a:xfrm>
          <a:prstGeom prst="rect">
            <a:avLst/>
          </a:prstGeom>
          <a:noFill/>
          <a:ln>
            <a:noFill/>
          </a:ln>
        </p:spPr>
        <p:txBody>
          <a:bodyPr spcFirstLastPara="1" wrap="square" lIns="91425" tIns="91425" rIns="91425" bIns="91425" anchor="t" anchorCtr="0">
            <a:noAutofit/>
          </a:bodyPr>
          <a:lstStyle/>
          <a:p>
            <a:pPr marL="253997" lvl="0" indent="-315396" algn="l" rtl="0">
              <a:lnSpc>
                <a:spcPct val="90000"/>
              </a:lnSpc>
              <a:spcBef>
                <a:spcPts val="0"/>
              </a:spcBef>
              <a:spcAft>
                <a:spcPts val="0"/>
              </a:spcAft>
              <a:buClr>
                <a:srgbClr val="003A63"/>
              </a:buClr>
              <a:buSzPts val="3600"/>
              <a:buChar char="•"/>
            </a:pPr>
            <a:r>
              <a:rPr lang="en-US" sz="2800" dirty="0">
                <a:solidFill>
                  <a:srgbClr val="003A63"/>
                </a:solidFill>
                <a:latin typeface="Calibri"/>
                <a:ea typeface="Calibri"/>
                <a:cs typeface="Calibri"/>
                <a:sym typeface="Calibri"/>
              </a:rPr>
              <a:t>Appears “too good to be true” </a:t>
            </a:r>
          </a:p>
          <a:p>
            <a:pPr marL="253997" lvl="0" indent="-315396" algn="l" rtl="0">
              <a:lnSpc>
                <a:spcPct val="90000"/>
              </a:lnSpc>
              <a:spcBef>
                <a:spcPts val="0"/>
              </a:spcBef>
              <a:spcAft>
                <a:spcPts val="0"/>
              </a:spcAft>
              <a:buClr>
                <a:srgbClr val="003A63"/>
              </a:buClr>
              <a:buSzPts val="3600"/>
              <a:buChar char="•"/>
            </a:pPr>
            <a:r>
              <a:rPr lang="en-US" sz="2800" dirty="0">
                <a:solidFill>
                  <a:srgbClr val="003A63"/>
                </a:solidFill>
                <a:latin typeface="Calibri"/>
                <a:ea typeface="Calibri"/>
                <a:cs typeface="Calibri"/>
                <a:sym typeface="Calibri"/>
              </a:rPr>
              <a:t>Spends noticeable amount of time with children, rather than those their own age</a:t>
            </a:r>
          </a:p>
          <a:p>
            <a:pPr marL="253997" lvl="0" indent="-315396" algn="l" rtl="0">
              <a:lnSpc>
                <a:spcPct val="90000"/>
              </a:lnSpc>
              <a:spcBef>
                <a:spcPts val="0"/>
              </a:spcBef>
              <a:spcAft>
                <a:spcPts val="0"/>
              </a:spcAft>
              <a:buClr>
                <a:srgbClr val="003A63"/>
              </a:buClr>
              <a:buSzPts val="3600"/>
              <a:buChar char="•"/>
            </a:pPr>
            <a:r>
              <a:rPr lang="en-US" sz="2800" dirty="0">
                <a:solidFill>
                  <a:srgbClr val="003A63"/>
                </a:solidFill>
                <a:latin typeface="Calibri"/>
                <a:ea typeface="Calibri"/>
                <a:cs typeface="Calibri"/>
                <a:sym typeface="Calibri"/>
              </a:rPr>
              <a:t>Singles out a child and gives them notable age-inappropriate attention</a:t>
            </a:r>
          </a:p>
          <a:p>
            <a:pPr marL="253997" lvl="0" indent="-315396" algn="l" rtl="0">
              <a:lnSpc>
                <a:spcPct val="90000"/>
              </a:lnSpc>
              <a:spcBef>
                <a:spcPts val="0"/>
              </a:spcBef>
              <a:spcAft>
                <a:spcPts val="0"/>
              </a:spcAft>
              <a:buClr>
                <a:srgbClr val="003A63"/>
              </a:buClr>
              <a:buSzPts val="3600"/>
              <a:buChar char="•"/>
            </a:pPr>
            <a:r>
              <a:rPr lang="en-US" sz="2800" dirty="0">
                <a:solidFill>
                  <a:srgbClr val="003A63"/>
                </a:solidFill>
                <a:latin typeface="Calibri"/>
                <a:ea typeface="Calibri"/>
                <a:cs typeface="Calibri"/>
                <a:sym typeface="Calibri"/>
              </a:rPr>
              <a:t>Repeatedly ignores social, emotional, and/or physical boundaries</a:t>
            </a:r>
          </a:p>
          <a:p>
            <a:pPr marL="253997" lvl="0" indent="-315396" algn="l" rtl="0">
              <a:lnSpc>
                <a:spcPct val="90000"/>
              </a:lnSpc>
              <a:spcBef>
                <a:spcPts val="0"/>
              </a:spcBef>
              <a:spcAft>
                <a:spcPts val="0"/>
              </a:spcAft>
              <a:buClr>
                <a:srgbClr val="003A63"/>
              </a:buClr>
              <a:buSzPts val="3600"/>
              <a:buChar char="•"/>
            </a:pPr>
            <a:r>
              <a:rPr lang="en-US" sz="2800" dirty="0">
                <a:solidFill>
                  <a:srgbClr val="003A63"/>
                </a:solidFill>
                <a:latin typeface="Calibri"/>
                <a:ea typeface="Calibri"/>
                <a:cs typeface="Calibri"/>
                <a:sym typeface="Calibri"/>
              </a:rPr>
              <a:t>Shares inappropriate private and/or personal information with a child</a:t>
            </a:r>
          </a:p>
          <a:p>
            <a:pPr marL="253997" lvl="0" indent="-315396" algn="l" rtl="0">
              <a:lnSpc>
                <a:spcPct val="90000"/>
              </a:lnSpc>
              <a:spcBef>
                <a:spcPts val="0"/>
              </a:spcBef>
              <a:spcAft>
                <a:spcPts val="0"/>
              </a:spcAft>
              <a:buClr>
                <a:srgbClr val="003A63"/>
              </a:buClr>
              <a:buSzPts val="3600"/>
              <a:buChar char="•"/>
            </a:pPr>
            <a:r>
              <a:rPr lang="en-US" sz="2800" dirty="0">
                <a:solidFill>
                  <a:srgbClr val="003A63"/>
                </a:solidFill>
                <a:latin typeface="Calibri"/>
                <a:ea typeface="Calibri"/>
                <a:cs typeface="Calibri"/>
                <a:sym typeface="Calibri"/>
              </a:rPr>
              <a:t>Points out or shares sexual images or tells inappropriate stories or jokes in front of children</a:t>
            </a:r>
            <a:endParaRPr sz="2800" dirty="0">
              <a:solidFill>
                <a:srgbClr val="003A63"/>
              </a:solidFill>
              <a:latin typeface="Calibri"/>
              <a:ea typeface="Calibri"/>
              <a:cs typeface="Calibri"/>
              <a:sym typeface="Calibri"/>
            </a:endParaRPr>
          </a:p>
          <a:p>
            <a:pPr marL="253997" lvl="0" indent="0" algn="l" rtl="0">
              <a:lnSpc>
                <a:spcPct val="90000"/>
              </a:lnSpc>
              <a:spcBef>
                <a:spcPts val="0"/>
              </a:spcBef>
              <a:spcAft>
                <a:spcPts val="0"/>
              </a:spcAft>
              <a:buNone/>
            </a:pPr>
            <a:endParaRPr sz="3000" dirty="0">
              <a:solidFill>
                <a:srgbClr val="003A63"/>
              </a:solidFill>
              <a:latin typeface="Calibri"/>
              <a:ea typeface="Calibri"/>
              <a:cs typeface="Calibri"/>
              <a:sym typeface="Calibri"/>
            </a:endParaRPr>
          </a:p>
        </p:txBody>
      </p:sp>
    </p:spTree>
    <p:extLst>
      <p:ext uri="{BB962C8B-B14F-4D97-AF65-F5344CB8AC3E}">
        <p14:creationId xmlns:p14="http://schemas.microsoft.com/office/powerpoint/2010/main" val="3412124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2"/>
          <p:cNvSpPr txBox="1">
            <a:spLocks noGrp="1"/>
          </p:cNvSpPr>
          <p:nvPr>
            <p:ph type="title"/>
          </p:nvPr>
        </p:nvSpPr>
        <p:spPr>
          <a:xfrm>
            <a:off x="760625" y="468825"/>
            <a:ext cx="9094800" cy="914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4233"/>
              <a:buFont typeface="Calibri"/>
              <a:buNone/>
            </a:pPr>
            <a:r>
              <a:rPr lang="en-US" sz="4266" b="1" i="0" u="none" strike="noStrike" cap="none" dirty="0">
                <a:solidFill>
                  <a:schemeClr val="dk1"/>
                </a:solidFill>
              </a:rPr>
              <a:t>Commercial Sexual Exploitation of Children (CSEC)</a:t>
            </a:r>
            <a:endParaRPr sz="4266" b="1" i="0" u="none" strike="noStrike" cap="none" dirty="0">
              <a:solidFill>
                <a:schemeClr val="dk1"/>
              </a:solidFill>
            </a:endParaRPr>
          </a:p>
        </p:txBody>
      </p:sp>
      <p:sp>
        <p:nvSpPr>
          <p:cNvPr id="363" name="Google Shape;363;p62"/>
          <p:cNvSpPr txBox="1"/>
          <p:nvPr/>
        </p:nvSpPr>
        <p:spPr>
          <a:xfrm>
            <a:off x="760625" y="1828800"/>
            <a:ext cx="8871000" cy="2336800"/>
          </a:xfrm>
          <a:prstGeom prst="rect">
            <a:avLst/>
          </a:prstGeom>
          <a:noFill/>
          <a:ln>
            <a:noFill/>
          </a:ln>
        </p:spPr>
        <p:txBody>
          <a:bodyPr spcFirstLastPara="1" wrap="square" lIns="91425" tIns="91425" rIns="91425" bIns="91425" anchor="t" anchorCtr="0">
            <a:noAutofit/>
          </a:bodyPr>
          <a:lstStyle/>
          <a:p>
            <a:pPr lvl="0" algn="l" rtl="0">
              <a:lnSpc>
                <a:spcPct val="90000"/>
              </a:lnSpc>
              <a:spcBef>
                <a:spcPts val="0"/>
              </a:spcBef>
              <a:spcAft>
                <a:spcPts val="0"/>
              </a:spcAft>
              <a:buClr>
                <a:srgbClr val="003A63"/>
              </a:buClr>
              <a:buSzPts val="3600"/>
            </a:pPr>
            <a:r>
              <a:rPr lang="en-US" sz="2800" dirty="0">
                <a:solidFill>
                  <a:srgbClr val="003A63"/>
                </a:solidFill>
                <a:latin typeface="Calibri"/>
                <a:ea typeface="Calibri"/>
                <a:cs typeface="Calibri"/>
                <a:sym typeface="Calibri"/>
              </a:rPr>
              <a:t>A form of human trafficking, CSEC is a range of crimes where someone is profiting financially off the sexual abuse of a child</a:t>
            </a:r>
            <a:endParaRPr sz="2800" dirty="0">
              <a:solidFill>
                <a:srgbClr val="003A63"/>
              </a:solidFill>
              <a:latin typeface="Calibri"/>
              <a:ea typeface="Calibri"/>
              <a:cs typeface="Calibri"/>
              <a:sym typeface="Calibri"/>
            </a:endParaRPr>
          </a:p>
          <a:p>
            <a:pPr marL="253997" lvl="0" indent="0" algn="l" rtl="0">
              <a:lnSpc>
                <a:spcPct val="90000"/>
              </a:lnSpc>
              <a:spcBef>
                <a:spcPts val="0"/>
              </a:spcBef>
              <a:spcAft>
                <a:spcPts val="0"/>
              </a:spcAft>
            </a:pPr>
            <a:endParaRPr sz="2400" dirty="0">
              <a:solidFill>
                <a:srgbClr val="003A63"/>
              </a:solidFill>
              <a:latin typeface="Calibri"/>
              <a:ea typeface="Calibri"/>
              <a:cs typeface="Calibri"/>
              <a:sym typeface="Calibri"/>
            </a:endParaRPr>
          </a:p>
          <a:p>
            <a:pPr lvl="0">
              <a:lnSpc>
                <a:spcPct val="90000"/>
              </a:lnSpc>
              <a:buClr>
                <a:srgbClr val="003A63"/>
              </a:buClr>
              <a:buSzPts val="3600"/>
            </a:pPr>
            <a:r>
              <a:rPr lang="en-US" sz="2800" dirty="0">
                <a:solidFill>
                  <a:schemeClr val="tx1"/>
                </a:solidFill>
                <a:latin typeface="Calibri" panose="020F0502020204030204" pitchFamily="34" charset="0"/>
                <a:cs typeface="Calibri" panose="020F0502020204030204" pitchFamily="34" charset="0"/>
              </a:rPr>
              <a:t>Often kids don’t share when this is happening to them. However, adults might notice the following things</a:t>
            </a:r>
            <a:r>
              <a:rPr lang="en-US" sz="2800" dirty="0">
                <a:solidFill>
                  <a:srgbClr val="003A63"/>
                </a:solidFill>
                <a:latin typeface="Calibri"/>
                <a:ea typeface="Calibri"/>
                <a:cs typeface="Calibri"/>
                <a:sym typeface="Calibri"/>
              </a:rPr>
              <a:t>:</a:t>
            </a:r>
          </a:p>
          <a:p>
            <a:pPr marL="253997" lvl="0" indent="0" algn="l" rtl="0">
              <a:lnSpc>
                <a:spcPct val="90000"/>
              </a:lnSpc>
              <a:spcBef>
                <a:spcPts val="0"/>
              </a:spcBef>
              <a:spcAft>
                <a:spcPts val="0"/>
              </a:spcAft>
            </a:pPr>
            <a:endParaRPr sz="2400" dirty="0">
              <a:solidFill>
                <a:srgbClr val="003A63"/>
              </a:solidFill>
              <a:latin typeface="Calibri"/>
              <a:ea typeface="Calibri"/>
              <a:cs typeface="Calibri"/>
              <a:sym typeface="Calibri"/>
            </a:endParaRPr>
          </a:p>
          <a:p>
            <a:pPr marL="0" lvl="0" indent="0" algn="l" rtl="0">
              <a:lnSpc>
                <a:spcPct val="90000"/>
              </a:lnSpc>
              <a:spcBef>
                <a:spcPts val="0"/>
              </a:spcBef>
              <a:spcAft>
                <a:spcPts val="0"/>
              </a:spcAft>
              <a:buNone/>
            </a:pPr>
            <a:endParaRPr sz="3600" dirty="0">
              <a:solidFill>
                <a:srgbClr val="003A63"/>
              </a:solidFill>
              <a:latin typeface="Calibri"/>
              <a:ea typeface="Calibri"/>
              <a:cs typeface="Calibri"/>
              <a:sym typeface="Calibri"/>
            </a:endParaRPr>
          </a:p>
          <a:p>
            <a:pPr marL="253997" lvl="0" indent="0" algn="l" rtl="0">
              <a:lnSpc>
                <a:spcPct val="90000"/>
              </a:lnSpc>
              <a:spcBef>
                <a:spcPts val="0"/>
              </a:spcBef>
              <a:spcAft>
                <a:spcPts val="0"/>
              </a:spcAft>
              <a:buNone/>
            </a:pPr>
            <a:endParaRPr sz="3000" dirty="0">
              <a:solidFill>
                <a:srgbClr val="003A63"/>
              </a:solidFill>
              <a:latin typeface="Calibri"/>
              <a:ea typeface="Calibri"/>
              <a:cs typeface="Calibri"/>
              <a:sym typeface="Calibri"/>
            </a:endParaRPr>
          </a:p>
        </p:txBody>
      </p:sp>
      <p:sp>
        <p:nvSpPr>
          <p:cNvPr id="2" name="TextBox 1">
            <a:extLst>
              <a:ext uri="{FF2B5EF4-FFF2-40B4-BE49-F238E27FC236}">
                <a16:creationId xmlns:a16="http://schemas.microsoft.com/office/drawing/2014/main" id="{FA86F82E-62D3-4385-8984-623C447F42FD}"/>
              </a:ext>
            </a:extLst>
          </p:cNvPr>
          <p:cNvSpPr txBox="1"/>
          <p:nvPr/>
        </p:nvSpPr>
        <p:spPr>
          <a:xfrm>
            <a:off x="760625" y="4209143"/>
            <a:ext cx="8920404" cy="3000821"/>
          </a:xfrm>
          <a:prstGeom prst="rect">
            <a:avLst/>
          </a:prstGeom>
          <a:noFill/>
        </p:spPr>
        <p:txBody>
          <a:bodyPr wrap="square" numCol="2" rtlCol="0">
            <a:spAutoFit/>
          </a:bodyPr>
          <a:lstStyle/>
          <a:p>
            <a:pPr marL="342900" indent="-342900">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frequent unexplained absences from school</a:t>
            </a:r>
          </a:p>
          <a:p>
            <a:pPr marL="342900" indent="-342900">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trips to cities without social connections there </a:t>
            </a:r>
          </a:p>
          <a:p>
            <a:pPr marL="342900" indent="-342900">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sudden appearance of material goods that they normally could not afford</a:t>
            </a:r>
          </a:p>
          <a:p>
            <a:endParaRPr lang="en-US" sz="21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100"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"partying" and socializing with older people</a:t>
            </a:r>
          </a:p>
          <a:p>
            <a:pPr marL="342900" indent="-342900">
              <a:buFont typeface="Arial" panose="020B0604020202020204" pitchFamily="34" charset="0"/>
              <a:buChar char="•"/>
            </a:pPr>
            <a:r>
              <a:rPr lang="en-US" sz="2100" dirty="0">
                <a:solidFill>
                  <a:schemeClr val="tx1"/>
                </a:solidFill>
                <a:latin typeface="Calibri" panose="020F0502020204030204" pitchFamily="34" charset="0"/>
                <a:cs typeface="Calibri" panose="020F0502020204030204" pitchFamily="34" charset="0"/>
              </a:rPr>
              <a:t>signs of being in a relationship with someone abusive and controlling (monitoring movement, fearful, detaching from support networks)</a:t>
            </a:r>
            <a:endParaRPr lang="en-US" sz="2100" dirty="0">
              <a:solidFill>
                <a:schemeClr val="tx1"/>
              </a:solidFill>
              <a:latin typeface="Calibri" panose="020F0502020204030204" pitchFamily="34" charset="0"/>
              <a:ea typeface="Calibri"/>
              <a:cs typeface="Calibri" panose="020F0502020204030204" pitchFamily="34" charset="0"/>
              <a:sym typeface="Calibri"/>
            </a:endParaRPr>
          </a:p>
          <a:p>
            <a:endParaRPr lang="en-US" dirty="0"/>
          </a:p>
        </p:txBody>
      </p:sp>
    </p:spTree>
    <p:extLst>
      <p:ext uri="{BB962C8B-B14F-4D97-AF65-F5344CB8AC3E}">
        <p14:creationId xmlns:p14="http://schemas.microsoft.com/office/powerpoint/2010/main" val="4050675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7"/>
          <p:cNvSpPr txBox="1">
            <a:spLocks noGrp="1"/>
          </p:cNvSpPr>
          <p:nvPr>
            <p:ph type="ctrTitle"/>
          </p:nvPr>
        </p:nvSpPr>
        <p:spPr>
          <a:xfrm>
            <a:off x="762000" y="2085270"/>
            <a:ext cx="8636100" cy="26529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667"/>
              <a:buFont typeface="Calibri"/>
              <a:buNone/>
            </a:pPr>
            <a:r>
              <a:rPr lang="en-US" sz="6667" b="0" i="0" u="none" strike="noStrike" cap="none">
                <a:solidFill>
                  <a:schemeClr val="dk1"/>
                </a:solidFill>
                <a:latin typeface="Calibri"/>
                <a:ea typeface="Calibri"/>
                <a:cs typeface="Calibri"/>
                <a:sym typeface="Calibri"/>
              </a:rPr>
              <a:t>Response and Referral System</a:t>
            </a:r>
            <a:endParaRPr sz="6667"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8"/>
          <p:cNvSpPr txBox="1">
            <a:spLocks noGrp="1"/>
          </p:cNvSpPr>
          <p:nvPr>
            <p:ph type="body" idx="1"/>
          </p:nvPr>
        </p:nvSpPr>
        <p:spPr>
          <a:xfrm>
            <a:off x="277234" y="605996"/>
            <a:ext cx="9387000" cy="6032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3600" b="1" i="0" u="none" strike="noStrike" cap="none">
                <a:solidFill>
                  <a:schemeClr val="dk1"/>
                </a:solidFill>
                <a:latin typeface="Calibri"/>
                <a:ea typeface="Calibri"/>
                <a:cs typeface="Calibri"/>
                <a:sym typeface="Calibri"/>
              </a:rPr>
              <a:t>Who is required to make reports?</a:t>
            </a:r>
            <a:endParaRPr sz="3600"/>
          </a:p>
          <a:p>
            <a:pPr marL="0" marR="0" lvl="0" indent="0" algn="l" rtl="0">
              <a:lnSpc>
                <a:spcPct val="90000"/>
              </a:lnSpc>
              <a:spcBef>
                <a:spcPts val="0"/>
              </a:spcBef>
              <a:spcAft>
                <a:spcPts val="0"/>
              </a:spcAft>
              <a:buClr>
                <a:schemeClr val="dk1"/>
              </a:buClr>
              <a:buSzPts val="237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370"/>
              <a:buFont typeface="Arial"/>
              <a:buNone/>
            </a:pPr>
            <a:r>
              <a:rPr lang="en-US" sz="3000" b="0" i="0" u="none" strike="noStrike" cap="none">
                <a:solidFill>
                  <a:schemeClr val="dk1"/>
                </a:solidFill>
                <a:latin typeface="Calibri"/>
                <a:ea typeface="Calibri"/>
                <a:cs typeface="Calibri"/>
                <a:sym typeface="Calibri"/>
              </a:rPr>
              <a:t>All school personnel - school faculty, staff, coaches and activities advisors – as well as school volunteers.</a:t>
            </a:r>
            <a:endParaRPr sz="3000"/>
          </a:p>
          <a:p>
            <a:pPr marL="253997" marR="0" lvl="0" indent="-103479" algn="l" rtl="0">
              <a:lnSpc>
                <a:spcPct val="90000"/>
              </a:lnSpc>
              <a:spcBef>
                <a:spcPts val="0"/>
              </a:spcBef>
              <a:spcAft>
                <a:spcPts val="0"/>
              </a:spcAft>
              <a:buClr>
                <a:schemeClr val="dk1"/>
              </a:buClr>
              <a:buSzPts val="237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en-US" sz="3600" b="1" i="0" u="none" strike="noStrike" cap="none">
                <a:solidFill>
                  <a:schemeClr val="dk1"/>
                </a:solidFill>
                <a:latin typeface="Calibri"/>
                <a:ea typeface="Calibri"/>
                <a:cs typeface="Calibri"/>
                <a:sym typeface="Calibri"/>
              </a:rPr>
              <a:t>What gets reported?</a:t>
            </a:r>
            <a:endParaRPr sz="3600"/>
          </a:p>
          <a:p>
            <a:pPr marL="0" marR="0" lvl="0" indent="0" algn="l" rtl="0">
              <a:lnSpc>
                <a:spcPct val="90000"/>
              </a:lnSpc>
              <a:spcBef>
                <a:spcPts val="0"/>
              </a:spcBef>
              <a:spcAft>
                <a:spcPts val="0"/>
              </a:spcAft>
              <a:buClr>
                <a:schemeClr val="dk1"/>
              </a:buClr>
              <a:buSzPts val="237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370"/>
              <a:buFont typeface="Arial"/>
              <a:buNone/>
            </a:pPr>
            <a:r>
              <a:rPr lang="en-US" sz="3000" b="0" i="0" u="none" strike="noStrike" cap="none">
                <a:solidFill>
                  <a:schemeClr val="dk1"/>
                </a:solidFill>
                <a:latin typeface="Calibri"/>
                <a:ea typeface="Calibri"/>
                <a:cs typeface="Calibri"/>
                <a:sym typeface="Calibri"/>
              </a:rPr>
              <a:t>Any time abuse is known </a:t>
            </a:r>
            <a:r>
              <a:rPr lang="en-US" sz="3000" b="0" i="1" u="none" strike="noStrike" cap="none">
                <a:solidFill>
                  <a:schemeClr val="dk1"/>
                </a:solidFill>
                <a:latin typeface="Calibri"/>
                <a:ea typeface="Calibri"/>
                <a:cs typeface="Calibri"/>
                <a:sym typeface="Calibri"/>
              </a:rPr>
              <a:t>or </a:t>
            </a:r>
            <a:r>
              <a:rPr lang="en-US" sz="3000" b="0" i="0" u="none" strike="noStrike" cap="none">
                <a:solidFill>
                  <a:schemeClr val="dk1"/>
                </a:solidFill>
                <a:latin typeface="Calibri"/>
                <a:ea typeface="Calibri"/>
                <a:cs typeface="Calibri"/>
                <a:sym typeface="Calibri"/>
              </a:rPr>
              <a:t>suspected. </a:t>
            </a: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370"/>
              <a:buFont typeface="Arial"/>
              <a:buNone/>
            </a:pP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370"/>
              <a:buFont typeface="Arial"/>
              <a:buNone/>
            </a:pPr>
            <a:r>
              <a:rPr lang="en-US" sz="3000" b="0" i="0" u="none" strike="noStrike" cap="none">
                <a:solidFill>
                  <a:schemeClr val="dk1"/>
                </a:solidFill>
                <a:latin typeface="Calibri"/>
                <a:ea typeface="Calibri"/>
                <a:cs typeface="Calibri"/>
                <a:sym typeface="Calibri"/>
              </a:rPr>
              <a:t>This includes threats to a child’s health or welfare by physical, mental or emotional injury or impairment, sexual abuse or exploitation, deprivation of essential needs or lack of protection from these.</a:t>
            </a:r>
            <a:endParaRPr sz="3000"/>
          </a:p>
          <a:p>
            <a:pPr marL="0" marR="0" lvl="0" indent="0" algn="l" rtl="0">
              <a:lnSpc>
                <a:spcPct val="90000"/>
              </a:lnSpc>
              <a:spcBef>
                <a:spcPts val="0"/>
              </a:spcBef>
              <a:spcAft>
                <a:spcPts val="0"/>
              </a:spcAft>
              <a:buClr>
                <a:schemeClr val="dk1"/>
              </a:buClr>
              <a:buSzPts val="2765"/>
              <a:buFont typeface="Arial"/>
              <a:buNone/>
            </a:pPr>
            <a:r>
              <a:rPr lang="en-US" sz="2800" b="0" i="0" u="none" strike="noStrike" cap="none">
                <a:solidFill>
                  <a:schemeClr val="dk1"/>
                </a:solidFill>
                <a:latin typeface="Calibri"/>
                <a:ea typeface="Calibri"/>
                <a:cs typeface="Calibri"/>
                <a:sym typeface="Calibri"/>
              </a:rPr>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9"/>
          <p:cNvSpPr txBox="1">
            <a:spLocks noGrp="1"/>
          </p:cNvSpPr>
          <p:nvPr>
            <p:ph type="body" idx="1"/>
          </p:nvPr>
        </p:nvSpPr>
        <p:spPr>
          <a:xfrm>
            <a:off x="514839" y="776991"/>
            <a:ext cx="9096900" cy="54651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4200" b="1" i="0" u="none" strike="noStrike" cap="none">
                <a:solidFill>
                  <a:schemeClr val="dk1"/>
                </a:solidFill>
                <a:latin typeface="Calibri"/>
                <a:ea typeface="Calibri"/>
                <a:cs typeface="Calibri"/>
                <a:sym typeface="Calibri"/>
              </a:rPr>
              <a:t>How do I make a report?</a:t>
            </a:r>
            <a:endParaRPr sz="42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370"/>
              <a:buFont typeface="Arial"/>
              <a:buNone/>
            </a:pPr>
            <a:endParaRPr sz="3000"/>
          </a:p>
          <a:p>
            <a:pPr marL="0" marR="0" lvl="0" indent="0" algn="l" rtl="0">
              <a:lnSpc>
                <a:spcPct val="90000"/>
              </a:lnSpc>
              <a:spcBef>
                <a:spcPts val="0"/>
              </a:spcBef>
              <a:spcAft>
                <a:spcPts val="0"/>
              </a:spcAft>
              <a:buClr>
                <a:schemeClr val="dk1"/>
              </a:buClr>
              <a:buSzPts val="2370"/>
              <a:buFont typeface="Arial"/>
              <a:buNone/>
            </a:pPr>
            <a:r>
              <a:rPr lang="en-US" sz="3000" b="0" i="0" u="none" strike="noStrike" cap="none">
                <a:solidFill>
                  <a:schemeClr val="dk1"/>
                </a:solidFill>
                <a:latin typeface="Calibri"/>
                <a:ea typeface="Calibri"/>
                <a:cs typeface="Calibri"/>
                <a:sym typeface="Calibri"/>
              </a:rPr>
              <a:t>Mandated reporters in Maine are required to report known or suspected abuse directly to the Maine DHHS or a District Attorney. </a:t>
            </a: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370"/>
              <a:buFont typeface="Arial"/>
              <a:buNone/>
            </a:pP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370"/>
              <a:buFont typeface="Arial"/>
              <a:buNone/>
            </a:pPr>
            <a:r>
              <a:rPr lang="en-US" sz="3000" b="0" i="0" u="none" strike="noStrike" cap="none">
                <a:solidFill>
                  <a:schemeClr val="dk1"/>
                </a:solidFill>
                <a:latin typeface="Calibri"/>
                <a:ea typeface="Calibri"/>
                <a:cs typeface="Calibri"/>
                <a:sym typeface="Calibri"/>
              </a:rPr>
              <a:t>Check your school’s policies and procedures.</a:t>
            </a:r>
            <a:endParaRPr sz="3000"/>
          </a:p>
          <a:p>
            <a:pPr marL="0" marR="0" lvl="0" indent="0" algn="l" rtl="0">
              <a:lnSpc>
                <a:spcPct val="90000"/>
              </a:lnSpc>
              <a:spcBef>
                <a:spcPts val="0"/>
              </a:spcBef>
              <a:spcAft>
                <a:spcPts val="0"/>
              </a:spcAft>
              <a:buClr>
                <a:schemeClr val="dk1"/>
              </a:buClr>
              <a:buSzPts val="2370"/>
              <a:buFont typeface="Arial"/>
              <a:buNone/>
            </a:pP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370"/>
              <a:buFont typeface="Arial"/>
              <a:buNone/>
            </a:pPr>
            <a:r>
              <a:rPr lang="en-US" sz="3000" b="0" i="0" u="none" strike="noStrike" cap="none">
                <a:solidFill>
                  <a:schemeClr val="dk1"/>
                </a:solidFill>
                <a:latin typeface="Calibri"/>
                <a:ea typeface="Calibri"/>
                <a:cs typeface="Calibri"/>
                <a:sym typeface="Calibri"/>
              </a:rPr>
              <a:t>If individuals don’t report directly, but instead report to a school’s designated reporter, they must confirm in writing that a report was made on their behalf.</a:t>
            </a:r>
            <a:endParaRPr sz="3000"/>
          </a:p>
          <a:p>
            <a:pPr marL="0" marR="0" lvl="0" indent="0" algn="l" rtl="0">
              <a:lnSpc>
                <a:spcPct val="90000"/>
              </a:lnSpc>
              <a:spcBef>
                <a:spcPts val="0"/>
              </a:spcBef>
              <a:spcAft>
                <a:spcPts val="0"/>
              </a:spcAft>
              <a:buClr>
                <a:schemeClr val="dk1"/>
              </a:buClr>
              <a:buSzPts val="237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370"/>
              <a:buFont typeface="Arial"/>
              <a:buNone/>
            </a:pPr>
            <a:endParaRPr/>
          </a:p>
          <a:p>
            <a:pPr marL="0" marR="0" lvl="0" indent="0" algn="l" rtl="0">
              <a:lnSpc>
                <a:spcPct val="90000"/>
              </a:lnSpc>
              <a:spcBef>
                <a:spcPts val="0"/>
              </a:spcBef>
              <a:spcAft>
                <a:spcPts val="0"/>
              </a:spcAft>
              <a:buClr>
                <a:schemeClr val="dk1"/>
              </a:buClr>
              <a:buSzPts val="237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37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37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0"/>
          <p:cNvSpPr txBox="1"/>
          <p:nvPr/>
        </p:nvSpPr>
        <p:spPr>
          <a:xfrm>
            <a:off x="559200" y="1317375"/>
            <a:ext cx="8946900" cy="39474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3600" b="1" dirty="0">
                <a:solidFill>
                  <a:schemeClr val="dk1"/>
                </a:solidFill>
                <a:latin typeface="Calibri"/>
                <a:ea typeface="Calibri"/>
                <a:cs typeface="Calibri"/>
                <a:sym typeface="Calibri"/>
              </a:rPr>
              <a:t>How soon do I make the report?</a:t>
            </a:r>
            <a:endParaRPr sz="240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300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3000" dirty="0">
                <a:solidFill>
                  <a:schemeClr val="dk1"/>
                </a:solidFill>
                <a:latin typeface="Calibri"/>
                <a:ea typeface="Calibri"/>
                <a:cs typeface="Calibri"/>
                <a:sym typeface="Calibri"/>
              </a:rPr>
              <a:t>Reports must be made immediately and followed up in writing within 24 hours on request.</a:t>
            </a:r>
            <a:endParaRPr sz="300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300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US" sz="3000" dirty="0">
                <a:solidFill>
                  <a:schemeClr val="dk1"/>
                </a:solidFill>
                <a:latin typeface="Calibri"/>
                <a:ea typeface="Calibri"/>
                <a:cs typeface="Calibri"/>
                <a:sym typeface="Calibri"/>
              </a:rPr>
              <a:t>Every report is documented, however not every report is assigned to a caseworker for investigation</a:t>
            </a:r>
            <a:r>
              <a:rPr lang="en-US" sz="2400" dirty="0">
                <a:solidFill>
                  <a:schemeClr val="dk1"/>
                </a:solidFill>
                <a:latin typeface="Calibri"/>
                <a:ea typeface="Calibri"/>
                <a:cs typeface="Calibri"/>
                <a:sym typeface="Calibri"/>
              </a:rPr>
              <a:t>.</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title"/>
          </p:nvPr>
        </p:nvSpPr>
        <p:spPr>
          <a:xfrm>
            <a:off x="777325" y="655325"/>
            <a:ext cx="9078000" cy="914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4233"/>
              <a:buFont typeface="Calibri"/>
              <a:buNone/>
            </a:pPr>
            <a:r>
              <a:rPr lang="en-US" sz="4266" b="1" i="0" u="none" strike="noStrike" cap="none">
                <a:solidFill>
                  <a:schemeClr val="dk1"/>
                </a:solidFill>
              </a:rPr>
              <a:t>Considerations</a:t>
            </a:r>
            <a:endParaRPr sz="4266" b="1" i="0" u="none" strike="noStrike" cap="none">
              <a:solidFill>
                <a:schemeClr val="dk1"/>
              </a:solidFill>
            </a:endParaRPr>
          </a:p>
        </p:txBody>
      </p:sp>
      <p:sp>
        <p:nvSpPr>
          <p:cNvPr id="257" name="Google Shape;257;p45"/>
          <p:cNvSpPr txBox="1">
            <a:spLocks noGrp="1"/>
          </p:cNvSpPr>
          <p:nvPr>
            <p:ph type="body" idx="1"/>
          </p:nvPr>
        </p:nvSpPr>
        <p:spPr>
          <a:xfrm>
            <a:off x="853525" y="2005350"/>
            <a:ext cx="9001800" cy="5310000"/>
          </a:xfrm>
          <a:prstGeom prst="rect">
            <a:avLst/>
          </a:prstGeom>
          <a:noFill/>
          <a:ln>
            <a:noFill/>
          </a:ln>
        </p:spPr>
        <p:txBody>
          <a:bodyPr spcFirstLastPara="1" wrap="square" lIns="91425" tIns="91425" rIns="91425" bIns="91425" anchor="t" anchorCtr="0">
            <a:noAutofit/>
          </a:bodyPr>
          <a:lstStyle/>
          <a:p>
            <a:pPr marL="457200" marR="0" lvl="0" indent="-518599" algn="l" rtl="0">
              <a:lnSpc>
                <a:spcPct val="90000"/>
              </a:lnSpc>
              <a:spcBef>
                <a:spcPts val="0"/>
              </a:spcBef>
              <a:spcAft>
                <a:spcPts val="0"/>
              </a:spcAft>
              <a:buClr>
                <a:schemeClr val="dk1"/>
              </a:buClr>
              <a:buSzPts val="3600"/>
              <a:buFont typeface="Arial"/>
              <a:buChar char="•"/>
            </a:pPr>
            <a:r>
              <a:rPr lang="en-US" sz="2800" b="0" i="0" u="none" strike="noStrike" cap="none" dirty="0">
                <a:solidFill>
                  <a:schemeClr val="dk1"/>
                </a:solidFill>
                <a:latin typeface="Calibri"/>
                <a:ea typeface="Calibri"/>
                <a:cs typeface="Calibri"/>
                <a:sym typeface="Calibri"/>
              </a:rPr>
              <a:t>Written documentation should be strictly limited, and only include required information, rather than personal assessments or conclusions.</a:t>
            </a:r>
            <a:endParaRPr sz="2800" dirty="0"/>
          </a:p>
          <a:p>
            <a:pPr marL="0" marR="0" lvl="0" indent="0" algn="l" rtl="0">
              <a:lnSpc>
                <a:spcPct val="90000"/>
              </a:lnSpc>
              <a:spcBef>
                <a:spcPts val="0"/>
              </a:spcBef>
              <a:spcAft>
                <a:spcPts val="0"/>
              </a:spcAft>
              <a:buClr>
                <a:schemeClr val="dk1"/>
              </a:buClr>
              <a:buSzPts val="2633"/>
              <a:buFont typeface="Arial"/>
              <a:buNone/>
            </a:pPr>
            <a:endParaRPr sz="2800" b="0" i="0" u="none" strike="noStrike" cap="none" dirty="0">
              <a:solidFill>
                <a:schemeClr val="dk1"/>
              </a:solidFill>
              <a:latin typeface="Calibri"/>
              <a:ea typeface="Calibri"/>
              <a:cs typeface="Calibri"/>
              <a:sym typeface="Calibri"/>
            </a:endParaRPr>
          </a:p>
          <a:p>
            <a:pPr marL="457200" marR="0" lvl="0" indent="-518599" algn="l" rtl="0">
              <a:lnSpc>
                <a:spcPct val="90000"/>
              </a:lnSpc>
              <a:spcBef>
                <a:spcPts val="0"/>
              </a:spcBef>
              <a:spcAft>
                <a:spcPts val="0"/>
              </a:spcAft>
              <a:buClr>
                <a:schemeClr val="dk1"/>
              </a:buClr>
              <a:buSzPts val="3600"/>
              <a:buFont typeface="Arial"/>
              <a:buChar char="•"/>
            </a:pPr>
            <a:r>
              <a:rPr lang="en-US" sz="2800" b="0" i="0" u="none" strike="noStrike" cap="none" dirty="0">
                <a:solidFill>
                  <a:schemeClr val="dk1"/>
                </a:solidFill>
                <a:latin typeface="Calibri"/>
                <a:ea typeface="Calibri"/>
                <a:cs typeface="Calibri"/>
                <a:sym typeface="Calibri"/>
              </a:rPr>
              <a:t>Individuals should discuss their concerns with as few other people as possible</a:t>
            </a:r>
            <a:r>
              <a:rPr lang="en-US" sz="2800" dirty="0"/>
              <a:t>.</a:t>
            </a:r>
          </a:p>
          <a:p>
            <a:pPr marL="0" marR="0" lvl="0" indent="0" algn="l" rtl="0">
              <a:lnSpc>
                <a:spcPct val="90000"/>
              </a:lnSpc>
              <a:spcBef>
                <a:spcPts val="0"/>
              </a:spcBef>
              <a:spcAft>
                <a:spcPts val="0"/>
              </a:spcAft>
              <a:buClr>
                <a:schemeClr val="dk1"/>
              </a:buClr>
              <a:buSzPts val="3600"/>
              <a:buNone/>
            </a:pPr>
            <a:endParaRPr lang="en-US" sz="2800" b="0" i="0" u="none" strike="noStrike" cap="none" dirty="0">
              <a:solidFill>
                <a:schemeClr val="dk1"/>
              </a:solidFill>
              <a:latin typeface="Calibri"/>
              <a:ea typeface="Calibri"/>
              <a:cs typeface="Calibri"/>
              <a:sym typeface="Calibri"/>
            </a:endParaRPr>
          </a:p>
          <a:p>
            <a:pPr marL="457200" marR="0" lvl="0" indent="-518599" algn="l" rtl="0">
              <a:lnSpc>
                <a:spcPct val="90000"/>
              </a:lnSpc>
              <a:spcBef>
                <a:spcPts val="0"/>
              </a:spcBef>
              <a:spcAft>
                <a:spcPts val="0"/>
              </a:spcAft>
              <a:buClr>
                <a:schemeClr val="dk1"/>
              </a:buClr>
              <a:buSzPts val="3600"/>
              <a:buFont typeface="Arial"/>
              <a:buChar char="•"/>
            </a:pPr>
            <a:r>
              <a:rPr lang="en-US" sz="2800" dirty="0"/>
              <a:t>Children’s Advocacy Centers exist to support children through the investigation process. If you’re reporting, it never hurts to mention this to the DHHS intake worker.</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304800" y="304800"/>
            <a:ext cx="9550500" cy="1526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4233"/>
              <a:buFont typeface="Calibri"/>
              <a:buNone/>
            </a:pPr>
            <a:r>
              <a:rPr lang="en-US" sz="3600" b="1"/>
              <a:t>Understanding and Responding to Child Sexual Abuse Training</a:t>
            </a:r>
            <a:r>
              <a:rPr lang="en-US" sz="3600" b="1" i="0" u="none" strike="noStrike" cap="none">
                <a:solidFill>
                  <a:schemeClr val="dk1"/>
                </a:solidFill>
              </a:rPr>
              <a:t> Outcomes:</a:t>
            </a:r>
            <a:endParaRPr sz="3600" b="1" i="0" u="none" strike="noStrike" cap="none">
              <a:solidFill>
                <a:schemeClr val="dk1"/>
              </a:solidFill>
            </a:endParaRPr>
          </a:p>
        </p:txBody>
      </p:sp>
      <p:sp>
        <p:nvSpPr>
          <p:cNvPr id="175" name="Google Shape;175;p30"/>
          <p:cNvSpPr txBox="1">
            <a:spLocks noGrp="1"/>
          </p:cNvSpPr>
          <p:nvPr>
            <p:ph type="body" idx="1"/>
          </p:nvPr>
        </p:nvSpPr>
        <p:spPr>
          <a:xfrm>
            <a:off x="304800" y="1714500"/>
            <a:ext cx="9550500" cy="4964100"/>
          </a:xfrm>
          <a:prstGeom prst="rect">
            <a:avLst/>
          </a:prstGeom>
          <a:noFill/>
          <a:ln>
            <a:noFill/>
          </a:ln>
        </p:spPr>
        <p:txBody>
          <a:bodyPr spcFirstLastPara="1" wrap="square" lIns="91425" tIns="91425" rIns="91425" bIns="91425" anchor="t" anchorCtr="0">
            <a:noAutofit/>
          </a:bodyPr>
          <a:lstStyle/>
          <a:p>
            <a:pPr marL="253997" marR="0" lvl="0" indent="-268579" algn="l" rtl="0">
              <a:lnSpc>
                <a:spcPct val="90000"/>
              </a:lnSpc>
              <a:spcBef>
                <a:spcPts val="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Provide overview of the state law and policy regarding </a:t>
            </a:r>
            <a:r>
              <a:rPr lang="en-US" sz="2600"/>
              <a:t>child sexual abuse</a:t>
            </a:r>
            <a:r>
              <a:rPr lang="en-US" sz="2600" b="0" i="0" u="none" strike="noStrike" cap="none">
                <a:solidFill>
                  <a:schemeClr val="dk1"/>
                </a:solidFill>
                <a:latin typeface="Calibri"/>
                <a:ea typeface="Calibri"/>
                <a:cs typeface="Calibri"/>
                <a:sym typeface="Calibri"/>
              </a:rPr>
              <a:t> prevention education and response</a:t>
            </a:r>
            <a:endParaRPr sz="2600"/>
          </a:p>
          <a:p>
            <a:pPr marL="253997" marR="0" lvl="0" indent="-103479" algn="l" rtl="0">
              <a:lnSpc>
                <a:spcPct val="90000"/>
              </a:lnSpc>
              <a:spcBef>
                <a:spcPts val="0"/>
              </a:spcBef>
              <a:spcAft>
                <a:spcPts val="0"/>
              </a:spcAft>
              <a:buClr>
                <a:schemeClr val="dk1"/>
              </a:buClr>
              <a:buSzPts val="2370"/>
              <a:buFont typeface="Arial"/>
              <a:buNone/>
            </a:pPr>
            <a:endParaRPr sz="1000" b="0" i="0" u="none" strike="noStrike" cap="none">
              <a:solidFill>
                <a:schemeClr val="dk1"/>
              </a:solidFill>
              <a:latin typeface="Calibri"/>
              <a:ea typeface="Calibri"/>
              <a:cs typeface="Calibri"/>
              <a:sym typeface="Calibri"/>
            </a:endParaRPr>
          </a:p>
          <a:p>
            <a:pPr marL="253997" marR="0" lvl="0" indent="-268579" algn="l" rtl="0">
              <a:lnSpc>
                <a:spcPct val="90000"/>
              </a:lnSpc>
              <a:spcBef>
                <a:spcPts val="0"/>
              </a:spcBef>
              <a:spcAft>
                <a:spcPts val="0"/>
              </a:spcAft>
              <a:buClr>
                <a:schemeClr val="dk1"/>
              </a:buClr>
              <a:buSzPts val="2600"/>
              <a:buFont typeface="Arial"/>
              <a:buChar char="•"/>
            </a:pPr>
            <a:r>
              <a:rPr lang="en-US" sz="2600"/>
              <a:t>Deepen </a:t>
            </a:r>
            <a:r>
              <a:rPr lang="en-US" sz="2600" b="0" i="0" u="none" strike="noStrike" cap="none">
                <a:solidFill>
                  <a:schemeClr val="dk1"/>
                </a:solidFill>
                <a:latin typeface="Calibri"/>
                <a:ea typeface="Calibri"/>
                <a:cs typeface="Calibri"/>
                <a:sym typeface="Calibri"/>
              </a:rPr>
              <a:t>understanding of child sexual abuse</a:t>
            </a:r>
            <a:endParaRPr sz="2600"/>
          </a:p>
          <a:p>
            <a:pPr marL="253997" marR="0" lvl="0" indent="-103479" algn="l" rtl="0">
              <a:lnSpc>
                <a:spcPct val="90000"/>
              </a:lnSpc>
              <a:spcBef>
                <a:spcPts val="0"/>
              </a:spcBef>
              <a:spcAft>
                <a:spcPts val="0"/>
              </a:spcAft>
              <a:buClr>
                <a:schemeClr val="dk1"/>
              </a:buClr>
              <a:buSzPts val="2370"/>
              <a:buFont typeface="Arial"/>
              <a:buNone/>
            </a:pPr>
            <a:endParaRPr sz="1000" b="0" i="0" u="none" strike="noStrike" cap="none">
              <a:solidFill>
                <a:schemeClr val="dk1"/>
              </a:solidFill>
              <a:latin typeface="Calibri"/>
              <a:ea typeface="Calibri"/>
              <a:cs typeface="Calibri"/>
              <a:sym typeface="Calibri"/>
            </a:endParaRPr>
          </a:p>
          <a:p>
            <a:pPr marL="253997" marR="0" lvl="0" indent="-268579" algn="l" rtl="0">
              <a:lnSpc>
                <a:spcPct val="90000"/>
              </a:lnSpc>
              <a:spcBef>
                <a:spcPts val="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Increase awareness of sexual development, including appropriate and inappropriate behaviors</a:t>
            </a:r>
            <a:endParaRPr sz="2600" b="0" i="0" u="none" strike="noStrike" cap="none">
              <a:solidFill>
                <a:schemeClr val="dk1"/>
              </a:solidFill>
              <a:latin typeface="Calibri"/>
              <a:ea typeface="Calibri"/>
              <a:cs typeface="Calibri"/>
              <a:sym typeface="Calibri"/>
            </a:endParaRPr>
          </a:p>
          <a:p>
            <a:pPr marL="253997" marR="0" lvl="0" indent="-103479" algn="l" rtl="0">
              <a:lnSpc>
                <a:spcPct val="90000"/>
              </a:lnSpc>
              <a:spcBef>
                <a:spcPts val="0"/>
              </a:spcBef>
              <a:spcAft>
                <a:spcPts val="0"/>
              </a:spcAft>
              <a:buClr>
                <a:schemeClr val="dk1"/>
              </a:buClr>
              <a:buSzPts val="2370"/>
              <a:buFont typeface="Arial"/>
              <a:buNone/>
            </a:pPr>
            <a:endParaRPr sz="1000" b="0" i="0" u="none" strike="noStrike" cap="none">
              <a:solidFill>
                <a:schemeClr val="dk1"/>
              </a:solidFill>
              <a:latin typeface="Calibri"/>
              <a:ea typeface="Calibri"/>
              <a:cs typeface="Calibri"/>
              <a:sym typeface="Calibri"/>
            </a:endParaRPr>
          </a:p>
          <a:p>
            <a:pPr marL="253997" marR="0" lvl="0" indent="-268579" algn="l" rtl="0">
              <a:lnSpc>
                <a:spcPct val="90000"/>
              </a:lnSpc>
              <a:spcBef>
                <a:spcPts val="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Increase ability to effectively respond to student disclosures, sexual behaviors, or suspicions of child sexual abuse</a:t>
            </a:r>
            <a:endParaRPr sz="2600"/>
          </a:p>
          <a:p>
            <a:pPr marL="253997" marR="0" lvl="0" indent="-103479" algn="l" rtl="0">
              <a:lnSpc>
                <a:spcPct val="90000"/>
              </a:lnSpc>
              <a:spcBef>
                <a:spcPts val="0"/>
              </a:spcBef>
              <a:spcAft>
                <a:spcPts val="0"/>
              </a:spcAft>
              <a:buClr>
                <a:schemeClr val="dk1"/>
              </a:buClr>
              <a:buSzPts val="2370"/>
              <a:buFont typeface="Arial"/>
              <a:buNone/>
            </a:pPr>
            <a:endParaRPr sz="1000" b="0" i="0" u="none" strike="noStrike" cap="none">
              <a:solidFill>
                <a:schemeClr val="dk1"/>
              </a:solidFill>
              <a:latin typeface="Calibri"/>
              <a:ea typeface="Calibri"/>
              <a:cs typeface="Calibri"/>
              <a:sym typeface="Calibri"/>
            </a:endParaRPr>
          </a:p>
          <a:p>
            <a:pPr marL="253997" marR="0" lvl="0" indent="-268579" algn="l" rtl="0">
              <a:lnSpc>
                <a:spcPct val="90000"/>
              </a:lnSpc>
              <a:spcBef>
                <a:spcPts val="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Understand school district’s response and referral system to incidences of suspected child sexual abuse </a:t>
            </a:r>
            <a:endParaRPr sz="2600"/>
          </a:p>
          <a:p>
            <a:pPr marL="253997" marR="0" lvl="0" indent="-103479" algn="l" rtl="0">
              <a:lnSpc>
                <a:spcPct val="90000"/>
              </a:lnSpc>
              <a:spcBef>
                <a:spcPts val="0"/>
              </a:spcBef>
              <a:spcAft>
                <a:spcPts val="0"/>
              </a:spcAft>
              <a:buClr>
                <a:schemeClr val="dk1"/>
              </a:buClr>
              <a:buSzPts val="2370"/>
              <a:buFont typeface="Arial"/>
              <a:buNone/>
            </a:pPr>
            <a:endParaRPr sz="1000" b="0" i="0" u="none" strike="noStrike" cap="none">
              <a:solidFill>
                <a:schemeClr val="dk1"/>
              </a:solidFill>
              <a:latin typeface="Calibri"/>
              <a:ea typeface="Calibri"/>
              <a:cs typeface="Calibri"/>
              <a:sym typeface="Calibri"/>
            </a:endParaRPr>
          </a:p>
          <a:p>
            <a:pPr marL="253997" marR="0" lvl="0" indent="-268579" algn="l" rtl="0">
              <a:lnSpc>
                <a:spcPct val="90000"/>
              </a:lnSpc>
              <a:spcBef>
                <a:spcPts val="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Increase awareness of local resources</a:t>
            </a:r>
            <a:endParaRPr sz="2600"/>
          </a:p>
        </p:txBody>
      </p:sp>
    </p:spTree>
    <p:extLst>
      <p:ext uri="{BB962C8B-B14F-4D97-AF65-F5344CB8AC3E}">
        <p14:creationId xmlns:p14="http://schemas.microsoft.com/office/powerpoint/2010/main" val="37625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45"/>
          <p:cNvSpPr txBox="1">
            <a:spLocks noGrp="1"/>
          </p:cNvSpPr>
          <p:nvPr>
            <p:ph type="body" idx="1"/>
          </p:nvPr>
        </p:nvSpPr>
        <p:spPr>
          <a:xfrm>
            <a:off x="853525" y="277586"/>
            <a:ext cx="9001800" cy="7037764"/>
          </a:xfrm>
          <a:prstGeom prst="rect">
            <a:avLst/>
          </a:prstGeom>
          <a:noFill/>
          <a:ln>
            <a:noFill/>
          </a:ln>
        </p:spPr>
        <p:txBody>
          <a:bodyPr spcFirstLastPara="1" wrap="square" lIns="91425" tIns="91425" rIns="91425" bIns="91425" anchor="t" anchorCtr="0">
            <a:noAutofit/>
          </a:bodyPr>
          <a:lstStyle/>
          <a:p>
            <a:pPr marL="571500" indent="-571500">
              <a:buSzPts val="3600"/>
            </a:pPr>
            <a:r>
              <a:rPr lang="en-US" sz="3600" b="0" i="0" u="none" strike="noStrike" cap="none" dirty="0">
                <a:solidFill>
                  <a:schemeClr val="dk1"/>
                </a:solidFill>
                <a:latin typeface="Calibri"/>
                <a:ea typeface="Calibri"/>
                <a:cs typeface="Calibri"/>
                <a:sym typeface="Calibri"/>
              </a:rPr>
              <a:t>Create a safe space for the student whenever possible.</a:t>
            </a:r>
          </a:p>
          <a:p>
            <a:pPr marL="0" marR="0" lvl="0" indent="0" algn="l" rtl="0">
              <a:lnSpc>
                <a:spcPct val="90000"/>
              </a:lnSpc>
              <a:spcBef>
                <a:spcPts val="0"/>
              </a:spcBef>
              <a:spcAft>
                <a:spcPts val="0"/>
              </a:spcAft>
              <a:buClr>
                <a:schemeClr val="dk1"/>
              </a:buClr>
              <a:buSzPts val="3600"/>
              <a:buNone/>
            </a:pPr>
            <a:endParaRPr lang="en-US" sz="3600" dirty="0"/>
          </a:p>
          <a:p>
            <a:pPr marL="571500" indent="-571500">
              <a:buSzPts val="3600"/>
            </a:pPr>
            <a:r>
              <a:rPr lang="en-US" sz="3600" dirty="0"/>
              <a:t>Remind the child that you are a trusted adult.</a:t>
            </a:r>
            <a:endParaRPr sz="3600" dirty="0"/>
          </a:p>
          <a:p>
            <a:pPr marL="0" marR="0" lvl="0" indent="0" algn="l" rtl="0">
              <a:lnSpc>
                <a:spcPct val="90000"/>
              </a:lnSpc>
              <a:spcBef>
                <a:spcPts val="0"/>
              </a:spcBef>
              <a:spcAft>
                <a:spcPts val="0"/>
              </a:spcAft>
              <a:buClr>
                <a:schemeClr val="dk1"/>
              </a:buClr>
              <a:buSzPts val="2633"/>
              <a:buFont typeface="Arial"/>
              <a:buNone/>
            </a:pPr>
            <a:endParaRPr sz="3600" b="0" i="0" u="none" strike="noStrike" cap="none" dirty="0">
              <a:solidFill>
                <a:schemeClr val="dk1"/>
              </a:solidFill>
              <a:latin typeface="Calibri"/>
              <a:ea typeface="Calibri"/>
              <a:cs typeface="Calibri"/>
              <a:sym typeface="Calibri"/>
            </a:endParaRPr>
          </a:p>
          <a:p>
            <a:pPr marL="571500" indent="-571500">
              <a:buSzPts val="3600"/>
            </a:pPr>
            <a:r>
              <a:rPr lang="en-US" sz="3600" dirty="0"/>
              <a:t>Check in with your district’s policy if safety is a concern</a:t>
            </a:r>
            <a:r>
              <a:rPr lang="en-US" sz="3600" b="0" i="0" u="none" strike="noStrike" cap="none" dirty="0">
                <a:solidFill>
                  <a:schemeClr val="dk1"/>
                </a:solidFill>
                <a:latin typeface="Calibri"/>
                <a:ea typeface="Calibri"/>
                <a:cs typeface="Calibri"/>
                <a:sym typeface="Calibri"/>
              </a:rPr>
              <a:t>.</a:t>
            </a:r>
          </a:p>
          <a:p>
            <a:pPr marL="0" marR="0" lvl="0" indent="0" algn="l" rtl="0">
              <a:lnSpc>
                <a:spcPct val="90000"/>
              </a:lnSpc>
              <a:spcBef>
                <a:spcPts val="0"/>
              </a:spcBef>
              <a:spcAft>
                <a:spcPts val="0"/>
              </a:spcAft>
              <a:buClr>
                <a:schemeClr val="dk1"/>
              </a:buClr>
              <a:buSzPts val="3600"/>
              <a:buNone/>
            </a:pPr>
            <a:endParaRPr lang="en-US" sz="3600" dirty="0"/>
          </a:p>
          <a:p>
            <a:pPr marL="571500" indent="-571500">
              <a:buSzPts val="3600"/>
            </a:pPr>
            <a:r>
              <a:rPr lang="en-US" sz="3600" b="0" i="0" u="none" strike="noStrike" cap="none" dirty="0">
                <a:solidFill>
                  <a:schemeClr val="dk1"/>
                </a:solidFill>
                <a:latin typeface="Calibri"/>
                <a:ea typeface="Calibri"/>
                <a:cs typeface="Calibri"/>
                <a:sym typeface="Calibri"/>
              </a:rPr>
              <a:t>Take care of yourself – find support in whatever way works best for you.</a:t>
            </a:r>
            <a:endParaRPr sz="3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3962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4"/>
          <p:cNvSpPr txBox="1">
            <a:spLocks noGrp="1"/>
          </p:cNvSpPr>
          <p:nvPr>
            <p:ph type="title" idx="4294967295"/>
          </p:nvPr>
        </p:nvSpPr>
        <p:spPr>
          <a:xfrm>
            <a:off x="0" y="304800"/>
            <a:ext cx="9550400" cy="9144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chemeClr val="dk1"/>
              </a:buClr>
              <a:buSzPts val="4233"/>
              <a:buFont typeface="Calibri"/>
              <a:buNone/>
            </a:pPr>
            <a:r>
              <a:rPr lang="en-US" sz="4266" b="0" i="0" u="none" strike="noStrike" cap="none">
                <a:solidFill>
                  <a:schemeClr val="dk1"/>
                </a:solidFill>
                <a:latin typeface="Calibri"/>
                <a:ea typeface="Calibri"/>
                <a:cs typeface="Calibri"/>
                <a:sym typeface="Calibri"/>
              </a:rPr>
              <a:t>Know Your Resources</a:t>
            </a:r>
            <a:endParaRPr sz="4266" b="0" i="0" u="none" strike="noStrike" cap="none">
              <a:solidFill>
                <a:schemeClr val="dk1"/>
              </a:solidFill>
              <a:latin typeface="Calibri"/>
              <a:ea typeface="Calibri"/>
              <a:cs typeface="Calibri"/>
              <a:sym typeface="Calibri"/>
            </a:endParaRPr>
          </a:p>
        </p:txBody>
      </p:sp>
      <p:sp>
        <p:nvSpPr>
          <p:cNvPr id="374" name="Google Shape;374;p64"/>
          <p:cNvSpPr txBox="1">
            <a:spLocks noGrp="1"/>
          </p:cNvSpPr>
          <p:nvPr>
            <p:ph type="body" idx="4294967295"/>
          </p:nvPr>
        </p:nvSpPr>
        <p:spPr>
          <a:xfrm>
            <a:off x="0" y="1828800"/>
            <a:ext cx="4470400" cy="5486400"/>
          </a:xfrm>
          <a:prstGeom prst="rect">
            <a:avLst/>
          </a:prstGeom>
          <a:noFill/>
          <a:ln>
            <a:noFill/>
          </a:ln>
        </p:spPr>
        <p:txBody>
          <a:bodyPr spcFirstLastPara="1" wrap="square" lIns="91425" tIns="91425" rIns="91425" bIns="91425" anchor="t" anchorCtr="0">
            <a:noAutofit/>
          </a:bodyPr>
          <a:lstStyle/>
          <a:p>
            <a:pPr marL="253997" marR="0" lvl="0" indent="-253997" algn="ctr" rtl="0">
              <a:lnSpc>
                <a:spcPct val="90000"/>
              </a:lnSpc>
              <a:spcBef>
                <a:spcPts val="0"/>
              </a:spcBef>
              <a:spcAft>
                <a:spcPts val="0"/>
              </a:spcAft>
              <a:buClr>
                <a:schemeClr val="dk1"/>
              </a:buClr>
              <a:buSzPts val="1778"/>
              <a:buFont typeface="Arial"/>
              <a:buChar char="•"/>
            </a:pPr>
            <a:r>
              <a:rPr lang="en-US" sz="1800" b="0" i="0" u="none" strike="noStrike" cap="none" dirty="0">
                <a:solidFill>
                  <a:schemeClr val="dk1"/>
                </a:solidFill>
                <a:latin typeface="Calibri"/>
                <a:ea typeface="Calibri"/>
                <a:cs typeface="Calibri"/>
                <a:sym typeface="Calibri"/>
              </a:rPr>
              <a:t>Center Name</a:t>
            </a:r>
            <a:endParaRPr dirty="0"/>
          </a:p>
          <a:p>
            <a:pPr marL="253997" marR="0" lvl="0" indent="-253997" algn="ctr" rtl="0">
              <a:lnSpc>
                <a:spcPct val="90000"/>
              </a:lnSpc>
              <a:spcBef>
                <a:spcPts val="0"/>
              </a:spcBef>
              <a:spcAft>
                <a:spcPts val="0"/>
              </a:spcAft>
              <a:buClr>
                <a:schemeClr val="dk1"/>
              </a:buClr>
              <a:buSzPts val="1778"/>
              <a:buFont typeface="Arial"/>
              <a:buChar char="•"/>
            </a:pPr>
            <a:r>
              <a:rPr lang="en-US" sz="1800" b="0" i="0" u="none" strike="noStrike" cap="none" dirty="0">
                <a:solidFill>
                  <a:schemeClr val="dk1"/>
                </a:solidFill>
                <a:latin typeface="Calibri"/>
                <a:ea typeface="Calibri"/>
                <a:cs typeface="Calibri"/>
                <a:sym typeface="Calibri"/>
              </a:rPr>
              <a:t>Center Address</a:t>
            </a:r>
            <a:endParaRPr dirty="0"/>
          </a:p>
          <a:p>
            <a:pPr marL="253997" marR="0" lvl="0" indent="-253997" algn="ctr" rtl="0">
              <a:lnSpc>
                <a:spcPct val="90000"/>
              </a:lnSpc>
              <a:spcBef>
                <a:spcPts val="0"/>
              </a:spcBef>
              <a:spcAft>
                <a:spcPts val="0"/>
              </a:spcAft>
              <a:buClr>
                <a:schemeClr val="dk1"/>
              </a:buClr>
              <a:buSzPts val="1778"/>
              <a:buFont typeface="Arial"/>
              <a:buChar char="•"/>
            </a:pPr>
            <a:r>
              <a:rPr lang="en-US" sz="1800" b="0" i="0" u="none" strike="noStrike" cap="none" dirty="0">
                <a:solidFill>
                  <a:schemeClr val="dk1"/>
                </a:solidFill>
                <a:latin typeface="Calibri"/>
                <a:ea typeface="Calibri"/>
                <a:cs typeface="Calibri"/>
                <a:sym typeface="Calibri"/>
              </a:rPr>
              <a:t>Center Address</a:t>
            </a:r>
            <a:endParaRPr dirty="0"/>
          </a:p>
          <a:p>
            <a:pPr marL="253997" marR="0" lvl="0" indent="-141108" algn="ctr" rtl="0">
              <a:lnSpc>
                <a:spcPct val="90000"/>
              </a:lnSpc>
              <a:spcBef>
                <a:spcPts val="0"/>
              </a:spcBef>
              <a:spcAft>
                <a:spcPts val="0"/>
              </a:spcAft>
              <a:buClr>
                <a:schemeClr val="dk1"/>
              </a:buClr>
              <a:buSzPts val="1778"/>
              <a:buFont typeface="Arial"/>
              <a:buNone/>
            </a:pPr>
            <a:endParaRPr sz="1800" b="0" i="0" u="none" strike="noStrike" cap="none" dirty="0">
              <a:solidFill>
                <a:schemeClr val="dk1"/>
              </a:solidFill>
              <a:latin typeface="Calibri"/>
              <a:ea typeface="Calibri"/>
              <a:cs typeface="Calibri"/>
              <a:sym typeface="Calibri"/>
            </a:endParaRPr>
          </a:p>
          <a:p>
            <a:pPr marL="253997" marR="0" lvl="0" indent="-253997" algn="ctr" rtl="0">
              <a:lnSpc>
                <a:spcPct val="90000"/>
              </a:lnSpc>
              <a:spcBef>
                <a:spcPts val="0"/>
              </a:spcBef>
              <a:spcAft>
                <a:spcPts val="0"/>
              </a:spcAft>
              <a:buClr>
                <a:schemeClr val="dk1"/>
              </a:buClr>
              <a:buSzPts val="1778"/>
              <a:buFont typeface="Arial"/>
              <a:buChar char="•"/>
            </a:pPr>
            <a:r>
              <a:rPr lang="en-US" sz="1800" b="0" i="0" u="none" strike="noStrike" cap="none" dirty="0">
                <a:solidFill>
                  <a:schemeClr val="dk1"/>
                </a:solidFill>
                <a:latin typeface="Calibri"/>
                <a:ea typeface="Calibri"/>
                <a:cs typeface="Calibri"/>
                <a:sym typeface="Calibri"/>
              </a:rPr>
              <a:t>Catchment area</a:t>
            </a:r>
            <a:endParaRPr dirty="0"/>
          </a:p>
          <a:p>
            <a:pPr marL="253997" marR="0" lvl="0" indent="-141108" algn="ctr" rtl="0">
              <a:lnSpc>
                <a:spcPct val="90000"/>
              </a:lnSpc>
              <a:spcBef>
                <a:spcPts val="0"/>
              </a:spcBef>
              <a:spcAft>
                <a:spcPts val="0"/>
              </a:spcAft>
              <a:buClr>
                <a:schemeClr val="dk1"/>
              </a:buClr>
              <a:buSzPts val="1778"/>
              <a:buFont typeface="Arial"/>
              <a:buNone/>
            </a:pPr>
            <a:endParaRPr sz="1800" b="0" i="0" u="none" strike="noStrike" cap="none" dirty="0">
              <a:solidFill>
                <a:schemeClr val="dk1"/>
              </a:solidFill>
              <a:latin typeface="Calibri"/>
              <a:ea typeface="Calibri"/>
              <a:cs typeface="Calibri"/>
              <a:sym typeface="Calibri"/>
            </a:endParaRPr>
          </a:p>
          <a:p>
            <a:pPr marL="253997" marR="0" lvl="0" indent="-253997" algn="ctr" rtl="0">
              <a:lnSpc>
                <a:spcPct val="90000"/>
              </a:lnSpc>
              <a:spcBef>
                <a:spcPts val="0"/>
              </a:spcBef>
              <a:spcAft>
                <a:spcPts val="0"/>
              </a:spcAft>
              <a:buClr>
                <a:schemeClr val="dk1"/>
              </a:buClr>
              <a:buSzPts val="1778"/>
              <a:buFont typeface="Arial"/>
              <a:buChar char="•"/>
            </a:pPr>
            <a:r>
              <a:rPr lang="en-US" sz="1800" b="0" i="0" u="none" strike="noStrike" cap="none" dirty="0">
                <a:solidFill>
                  <a:schemeClr val="dk1"/>
                </a:solidFill>
                <a:latin typeface="Calibri"/>
                <a:ea typeface="Calibri"/>
                <a:cs typeface="Calibri"/>
                <a:sym typeface="Calibri"/>
              </a:rPr>
              <a:t>Email address</a:t>
            </a:r>
            <a:endParaRPr dirty="0"/>
          </a:p>
          <a:p>
            <a:pPr marL="253997" marR="0" lvl="0" indent="-141108" algn="ctr" rtl="0">
              <a:lnSpc>
                <a:spcPct val="90000"/>
              </a:lnSpc>
              <a:spcBef>
                <a:spcPts val="0"/>
              </a:spcBef>
              <a:spcAft>
                <a:spcPts val="0"/>
              </a:spcAft>
              <a:buClr>
                <a:schemeClr val="dk1"/>
              </a:buClr>
              <a:buSzPts val="1778"/>
              <a:buFont typeface="Arial"/>
              <a:buNone/>
            </a:pPr>
            <a:endParaRPr sz="1800" b="0" i="0" u="none" strike="noStrike" cap="none" dirty="0">
              <a:solidFill>
                <a:schemeClr val="dk1"/>
              </a:solidFill>
              <a:latin typeface="Calibri"/>
              <a:ea typeface="Calibri"/>
              <a:cs typeface="Calibri"/>
              <a:sym typeface="Calibri"/>
            </a:endParaRPr>
          </a:p>
          <a:p>
            <a:pPr marL="253997" marR="0" lvl="0" indent="-253997" algn="ctr" rtl="0">
              <a:lnSpc>
                <a:spcPct val="90000"/>
              </a:lnSpc>
              <a:spcBef>
                <a:spcPts val="0"/>
              </a:spcBef>
              <a:spcAft>
                <a:spcPts val="0"/>
              </a:spcAft>
              <a:buClr>
                <a:schemeClr val="dk1"/>
              </a:buClr>
              <a:buSzPts val="1778"/>
              <a:buFont typeface="Arial"/>
              <a:buChar char="•"/>
            </a:pPr>
            <a:r>
              <a:rPr lang="en-US" sz="1800" b="0" i="0" u="none" strike="noStrike" cap="none" dirty="0">
                <a:solidFill>
                  <a:schemeClr val="dk1"/>
                </a:solidFill>
                <a:latin typeface="Calibri"/>
                <a:ea typeface="Calibri"/>
                <a:cs typeface="Calibri"/>
                <a:sym typeface="Calibri"/>
              </a:rPr>
              <a:t>Phone number</a:t>
            </a:r>
            <a:endParaRPr dirty="0"/>
          </a:p>
          <a:p>
            <a:pPr marL="253997" marR="0" lvl="0" indent="-141108" algn="l" rtl="0">
              <a:lnSpc>
                <a:spcPct val="90000"/>
              </a:lnSpc>
              <a:spcBef>
                <a:spcPts val="0"/>
              </a:spcBef>
              <a:spcAft>
                <a:spcPts val="0"/>
              </a:spcAft>
              <a:buClr>
                <a:schemeClr val="dk1"/>
              </a:buClr>
              <a:buSzPts val="1778"/>
              <a:buFont typeface="Arial"/>
              <a:buNone/>
            </a:pPr>
            <a:endParaRPr sz="1800" b="0" i="0" u="none" strike="noStrike" cap="none" dirty="0">
              <a:solidFill>
                <a:schemeClr val="dk1"/>
              </a:solidFill>
              <a:latin typeface="Calibri"/>
              <a:ea typeface="Calibri"/>
              <a:cs typeface="Calibri"/>
              <a:sym typeface="Calibri"/>
            </a:endParaRPr>
          </a:p>
        </p:txBody>
      </p:sp>
      <p:pic>
        <p:nvPicPr>
          <p:cNvPr id="375" name="Google Shape;375;p64"/>
          <p:cNvPicPr preferRelativeResize="0"/>
          <p:nvPr/>
        </p:nvPicPr>
        <p:blipFill rotWithShape="1">
          <a:blip r:embed="rId3">
            <a:alphaModFix/>
          </a:blip>
          <a:srcRect/>
          <a:stretch/>
        </p:blipFill>
        <p:spPr>
          <a:xfrm>
            <a:off x="874808" y="1520376"/>
            <a:ext cx="3328892" cy="4862700"/>
          </a:xfrm>
          <a:prstGeom prst="rect">
            <a:avLst/>
          </a:prstGeom>
          <a:noFill/>
          <a:ln>
            <a:noFill/>
          </a:ln>
        </p:spPr>
      </p:pic>
      <p:sp>
        <p:nvSpPr>
          <p:cNvPr id="376" name="Google Shape;376;p64"/>
          <p:cNvSpPr txBox="1"/>
          <p:nvPr/>
        </p:nvSpPr>
        <p:spPr>
          <a:xfrm>
            <a:off x="5276300" y="1378652"/>
            <a:ext cx="4578900" cy="486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dk1"/>
              </a:solidFill>
              <a:latin typeface="Calibri"/>
              <a:ea typeface="Calibri"/>
              <a:cs typeface="Calibri"/>
              <a:sym typeface="Calibri"/>
            </a:endParaRPr>
          </a:p>
          <a:p>
            <a:pPr marL="0" marR="0" lvl="0" indent="0" algn="ctr" rtl="0">
              <a:spcBef>
                <a:spcPts val="0"/>
              </a:spcBef>
              <a:spcAft>
                <a:spcPts val="0"/>
              </a:spcAft>
              <a:buNone/>
            </a:pPr>
            <a:endParaRPr sz="2200">
              <a:solidFill>
                <a:schemeClr val="dk1"/>
              </a:solidFill>
              <a:latin typeface="Calibri"/>
              <a:ea typeface="Calibri"/>
              <a:cs typeface="Calibri"/>
              <a:sym typeface="Calibri"/>
            </a:endParaRPr>
          </a:p>
        </p:txBody>
      </p:sp>
      <p:sp>
        <p:nvSpPr>
          <p:cNvPr id="377" name="Google Shape;377;p64"/>
          <p:cNvSpPr/>
          <p:nvPr/>
        </p:nvSpPr>
        <p:spPr>
          <a:xfrm>
            <a:off x="1930400" y="6850952"/>
            <a:ext cx="50800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www.childrenssafetypartnership.org/contact.html</a:t>
            </a:r>
            <a:endParaRPr sz="18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A4D58089-FD72-4777-93A0-00233E472B9D}"/>
              </a:ext>
            </a:extLst>
          </p:cNvPr>
          <p:cNvSpPr txBox="1"/>
          <p:nvPr/>
        </p:nvSpPr>
        <p:spPr>
          <a:xfrm>
            <a:off x="4429559" y="1689569"/>
            <a:ext cx="5425641"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Calibri" panose="020F0502020204030204" pitchFamily="34" charset="0"/>
                <a:cs typeface="Calibri" panose="020F0502020204030204" pitchFamily="34" charset="0"/>
              </a:rPr>
              <a:t>Who is your local sexual assault support center?</a:t>
            </a:r>
          </a:p>
          <a:p>
            <a:endParaRPr lang="en-US" sz="3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3600" dirty="0">
                <a:latin typeface="Calibri" panose="020F0502020204030204" pitchFamily="34" charset="0"/>
                <a:cs typeface="Calibri" panose="020F0502020204030204" pitchFamily="34" charset="0"/>
              </a:rPr>
              <a:t>Where/what is your district’s policy?</a:t>
            </a:r>
          </a:p>
          <a:p>
            <a:endParaRPr lang="en-US" sz="3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3600" dirty="0">
                <a:latin typeface="Calibri" panose="020F0502020204030204" pitchFamily="34" charset="0"/>
                <a:cs typeface="Calibri" panose="020F0502020204030204" pitchFamily="34" charset="0"/>
              </a:rPr>
              <a:t>Who is your district’s Title IX coordinator?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6"/>
          <p:cNvSpPr txBox="1">
            <a:spLocks noGrp="1"/>
          </p:cNvSpPr>
          <p:nvPr>
            <p:ph type="ctrTitle"/>
          </p:nvPr>
        </p:nvSpPr>
        <p:spPr>
          <a:xfrm>
            <a:off x="762000" y="1247070"/>
            <a:ext cx="8636100" cy="26529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667"/>
              <a:buFont typeface="Calibri"/>
              <a:buNone/>
            </a:pPr>
            <a:r>
              <a:rPr lang="en-US"/>
              <a:t>Questions?</a:t>
            </a:r>
            <a:endParaRPr sz="6667"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7"/>
          <p:cNvSpPr txBox="1">
            <a:spLocks noGrp="1"/>
          </p:cNvSpPr>
          <p:nvPr>
            <p:ph type="ctrTitle"/>
          </p:nvPr>
        </p:nvSpPr>
        <p:spPr>
          <a:xfrm>
            <a:off x="761950" y="1221022"/>
            <a:ext cx="8636100" cy="10962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667"/>
              <a:buFont typeface="Calibri"/>
              <a:buNone/>
            </a:pPr>
            <a:r>
              <a:rPr lang="en-US"/>
              <a:t>Thank You!</a:t>
            </a:r>
            <a:endParaRPr sz="6667" b="0" i="0" u="none" strike="noStrike" cap="none">
              <a:solidFill>
                <a:schemeClr val="dk1"/>
              </a:solidFill>
              <a:latin typeface="Calibri"/>
              <a:ea typeface="Calibri"/>
              <a:cs typeface="Calibri"/>
              <a:sym typeface="Calibri"/>
            </a:endParaRPr>
          </a:p>
        </p:txBody>
      </p:sp>
      <p:pic>
        <p:nvPicPr>
          <p:cNvPr id="395" name="Google Shape;395;p67"/>
          <p:cNvPicPr preferRelativeResize="0"/>
          <p:nvPr/>
        </p:nvPicPr>
        <p:blipFill>
          <a:blip r:embed="rId3">
            <a:alphaModFix/>
          </a:blip>
          <a:stretch>
            <a:fillRect/>
          </a:stretch>
        </p:blipFill>
        <p:spPr>
          <a:xfrm>
            <a:off x="761950" y="3348825"/>
            <a:ext cx="3200400" cy="1920240"/>
          </a:xfrm>
          <a:prstGeom prst="rect">
            <a:avLst/>
          </a:prstGeom>
          <a:noFill/>
          <a:ln>
            <a:noFill/>
          </a:ln>
        </p:spPr>
      </p:pic>
      <p:pic>
        <p:nvPicPr>
          <p:cNvPr id="396" name="Google Shape;396;p67"/>
          <p:cNvPicPr preferRelativeResize="0"/>
          <p:nvPr/>
        </p:nvPicPr>
        <p:blipFill>
          <a:blip r:embed="rId4">
            <a:alphaModFix/>
          </a:blip>
          <a:stretch>
            <a:fillRect/>
          </a:stretch>
        </p:blipFill>
        <p:spPr>
          <a:xfrm>
            <a:off x="6243002" y="3727539"/>
            <a:ext cx="3200400" cy="11628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ctrTitle"/>
          </p:nvPr>
        </p:nvSpPr>
        <p:spPr>
          <a:xfrm>
            <a:off x="962686" y="2236260"/>
            <a:ext cx="8234627" cy="218384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667"/>
              <a:buFont typeface="Calibri"/>
              <a:buNone/>
            </a:pPr>
            <a:r>
              <a:rPr lang="en-US" sz="6667" b="0" i="0" u="none" strike="noStrike" cap="none" dirty="0">
                <a:solidFill>
                  <a:schemeClr val="dk1"/>
                </a:solidFill>
                <a:latin typeface="Calibri"/>
                <a:ea typeface="Calibri"/>
                <a:cs typeface="Calibri"/>
                <a:sym typeface="Calibri"/>
              </a:rPr>
              <a:t>Overview of Law, Policy, &amp; Resources</a:t>
            </a:r>
            <a:endParaRPr sz="6667"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body" idx="1"/>
          </p:nvPr>
        </p:nvSpPr>
        <p:spPr>
          <a:xfrm>
            <a:off x="569800" y="1523650"/>
            <a:ext cx="9020400" cy="5913300"/>
          </a:xfrm>
          <a:prstGeom prst="rect">
            <a:avLst/>
          </a:prstGeom>
          <a:noFill/>
          <a:ln>
            <a:noFill/>
          </a:ln>
        </p:spPr>
        <p:txBody>
          <a:bodyPr spcFirstLastPara="1" wrap="square" lIns="91425" tIns="45700" rIns="91425" bIns="45700" numCol="1" anchor="t" anchorCtr="0">
            <a:noAutofit/>
          </a:bodyPr>
          <a:lstStyle/>
          <a:p>
            <a:pPr marL="457200" marR="0" lvl="0" indent="-457200" algn="l" rtl="0">
              <a:lnSpc>
                <a:spcPct val="100000"/>
              </a:lnSpc>
              <a:spcBef>
                <a:spcPts val="0"/>
              </a:spcBef>
              <a:spcAft>
                <a:spcPts val="0"/>
              </a:spcAft>
              <a:buClr>
                <a:schemeClr val="dk1"/>
              </a:buClr>
              <a:buSzPts val="3600"/>
              <a:buFont typeface="Calibri"/>
              <a:buChar char="•"/>
            </a:pPr>
            <a:r>
              <a:rPr lang="en-US" sz="2300" b="0" i="0" u="none" strike="noStrike" cap="none" dirty="0">
                <a:solidFill>
                  <a:schemeClr val="dk1"/>
                </a:solidFill>
                <a:latin typeface="Calibri"/>
                <a:ea typeface="Calibri"/>
                <a:cs typeface="Calibri"/>
                <a:sym typeface="Calibri"/>
              </a:rPr>
              <a:t>Child sexual abuse response and reporting procedures</a:t>
            </a:r>
          </a:p>
          <a:p>
            <a:pPr marL="0" marR="0" lvl="0" indent="0" algn="l" rtl="0">
              <a:lnSpc>
                <a:spcPct val="100000"/>
              </a:lnSpc>
              <a:spcBef>
                <a:spcPts val="0"/>
              </a:spcBef>
              <a:spcAft>
                <a:spcPts val="0"/>
              </a:spcAft>
              <a:buClr>
                <a:schemeClr val="dk1"/>
              </a:buClr>
              <a:buSzPts val="3600"/>
              <a:buNone/>
            </a:pPr>
            <a:endParaRPr lang="en-US" sz="2300" dirty="0"/>
          </a:p>
          <a:p>
            <a:pPr marL="457200" marR="0" lvl="0" indent="-457200" algn="l" rtl="0">
              <a:lnSpc>
                <a:spcPct val="100000"/>
              </a:lnSpc>
              <a:spcBef>
                <a:spcPts val="0"/>
              </a:spcBef>
              <a:spcAft>
                <a:spcPts val="0"/>
              </a:spcAft>
              <a:buClr>
                <a:schemeClr val="dk1"/>
              </a:buClr>
              <a:buSzPts val="3600"/>
              <a:buFont typeface="Calibri"/>
              <a:buChar char="•"/>
            </a:pPr>
            <a:r>
              <a:rPr lang="en-US" sz="2300" b="0" i="0" u="none" strike="noStrike" cap="none" dirty="0">
                <a:solidFill>
                  <a:schemeClr val="dk1"/>
                </a:solidFill>
                <a:latin typeface="Calibri"/>
                <a:ea typeface="Calibri"/>
                <a:cs typeface="Calibri"/>
                <a:sym typeface="Calibri"/>
              </a:rPr>
              <a:t>Child sexual abuse awareness training and prevention education for school personnel</a:t>
            </a:r>
          </a:p>
          <a:p>
            <a:pPr marL="0" marR="0" lvl="0" indent="0" algn="l" rtl="0">
              <a:lnSpc>
                <a:spcPct val="100000"/>
              </a:lnSpc>
              <a:spcBef>
                <a:spcPts val="0"/>
              </a:spcBef>
              <a:spcAft>
                <a:spcPts val="0"/>
              </a:spcAft>
              <a:buClr>
                <a:schemeClr val="dk1"/>
              </a:buClr>
              <a:buSzPts val="3600"/>
              <a:buNone/>
            </a:pPr>
            <a:endParaRPr sz="2300" dirty="0"/>
          </a:p>
          <a:p>
            <a:pPr marL="457200" marR="0" lvl="0" indent="-457200" algn="l" rtl="0">
              <a:lnSpc>
                <a:spcPct val="100000"/>
              </a:lnSpc>
              <a:spcBef>
                <a:spcPts val="0"/>
              </a:spcBef>
              <a:spcAft>
                <a:spcPts val="0"/>
              </a:spcAft>
              <a:buClr>
                <a:schemeClr val="dk1"/>
              </a:buClr>
              <a:buSzPts val="3600"/>
              <a:buFont typeface="Calibri"/>
              <a:buChar char="•"/>
            </a:pPr>
            <a:r>
              <a:rPr lang="en-US" sz="2300" dirty="0"/>
              <a:t>Age-appropriate child sexual abuse prevention education for students, aligned to the system of learning results and delivered by qualified instructors</a:t>
            </a:r>
          </a:p>
          <a:p>
            <a:pPr marL="0" marR="0" lvl="0" indent="0" algn="l" rtl="0">
              <a:lnSpc>
                <a:spcPct val="100000"/>
              </a:lnSpc>
              <a:spcBef>
                <a:spcPts val="0"/>
              </a:spcBef>
              <a:spcAft>
                <a:spcPts val="0"/>
              </a:spcAft>
              <a:buClr>
                <a:schemeClr val="dk1"/>
              </a:buClr>
              <a:buSzPts val="3600"/>
              <a:buNone/>
            </a:pPr>
            <a:endParaRPr lang="en-US" sz="2300" dirty="0"/>
          </a:p>
          <a:p>
            <a:pPr marL="457200" marR="0" lvl="0" indent="-457200" algn="l" rtl="0">
              <a:lnSpc>
                <a:spcPct val="100000"/>
              </a:lnSpc>
              <a:spcBef>
                <a:spcPts val="0"/>
              </a:spcBef>
              <a:spcAft>
                <a:spcPts val="0"/>
              </a:spcAft>
              <a:buClr>
                <a:schemeClr val="dk1"/>
              </a:buClr>
              <a:buSzPts val="3600"/>
              <a:buFont typeface="Calibri"/>
              <a:buChar char="•"/>
            </a:pPr>
            <a:r>
              <a:rPr lang="en-US" sz="2300" dirty="0"/>
              <a:t>School district child sexual abuse response and reporting procedures;</a:t>
            </a:r>
          </a:p>
          <a:p>
            <a:pPr marL="457200" marR="0" lvl="0" indent="-457200" algn="l" rtl="0">
              <a:lnSpc>
                <a:spcPct val="100000"/>
              </a:lnSpc>
              <a:spcBef>
                <a:spcPts val="0"/>
              </a:spcBef>
              <a:spcAft>
                <a:spcPts val="0"/>
              </a:spcAft>
              <a:buClr>
                <a:schemeClr val="dk1"/>
              </a:buClr>
              <a:buSzPts val="3600"/>
              <a:buFont typeface="Calibri"/>
              <a:buChar char="•"/>
            </a:pPr>
            <a:endParaRPr lang="en-US" sz="2300" dirty="0">
              <a:highlight>
                <a:srgbClr val="E7F4FF"/>
              </a:highlight>
            </a:endParaRPr>
          </a:p>
          <a:p>
            <a:pPr marL="457200" marR="0" lvl="0" indent="-457200" algn="l" rtl="0">
              <a:lnSpc>
                <a:spcPct val="100000"/>
              </a:lnSpc>
              <a:spcBef>
                <a:spcPts val="0"/>
              </a:spcBef>
              <a:spcAft>
                <a:spcPts val="0"/>
              </a:spcAft>
              <a:buClr>
                <a:schemeClr val="dk1"/>
              </a:buClr>
              <a:buSzPts val="3600"/>
              <a:buFont typeface="Calibri"/>
              <a:buChar char="•"/>
            </a:pPr>
            <a:r>
              <a:rPr lang="en-US" sz="2300" dirty="0"/>
              <a:t>Resources a victim of child sexual abuse or non-offending caregivers of a victim of child sexual abuse may access for services and support</a:t>
            </a:r>
          </a:p>
          <a:p>
            <a:pPr marL="457200" marR="0" lvl="0" indent="-457200" algn="l" rtl="0">
              <a:lnSpc>
                <a:spcPct val="90000"/>
              </a:lnSpc>
              <a:spcBef>
                <a:spcPts val="0"/>
              </a:spcBef>
              <a:spcAft>
                <a:spcPts val="0"/>
              </a:spcAft>
              <a:buClr>
                <a:schemeClr val="dk1"/>
              </a:buClr>
              <a:buSzPts val="3600"/>
              <a:buFont typeface="Calibri"/>
              <a:buChar char="•"/>
            </a:pPr>
            <a:endParaRPr sz="3600" dirty="0"/>
          </a:p>
        </p:txBody>
      </p:sp>
      <p:sp>
        <p:nvSpPr>
          <p:cNvPr id="201" name="Google Shape;201;p34"/>
          <p:cNvSpPr txBox="1"/>
          <p:nvPr/>
        </p:nvSpPr>
        <p:spPr>
          <a:xfrm>
            <a:off x="669100" y="449650"/>
            <a:ext cx="8821800" cy="107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720" dirty="0">
                <a:solidFill>
                  <a:schemeClr val="tx1"/>
                </a:solidFill>
                <a:latin typeface="Calibri" panose="020F0502020204030204" pitchFamily="34" charset="0"/>
                <a:cs typeface="Calibri" panose="020F0502020204030204" pitchFamily="34" charset="0"/>
              </a:rPr>
              <a:t>Components of the Law</a:t>
            </a:r>
            <a:endParaRPr sz="472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p:nvPr/>
        </p:nvSpPr>
        <p:spPr>
          <a:xfrm>
            <a:off x="8731075" y="6188500"/>
            <a:ext cx="1367400" cy="1367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4" name="Google Shape;234;p39"/>
          <p:cNvPicPr preferRelativeResize="0"/>
          <p:nvPr/>
        </p:nvPicPr>
        <p:blipFill rotWithShape="1">
          <a:blip r:embed="rId3">
            <a:alphaModFix/>
          </a:blip>
          <a:srcRect/>
          <a:stretch/>
        </p:blipFill>
        <p:spPr>
          <a:xfrm>
            <a:off x="1243754" y="0"/>
            <a:ext cx="7672491" cy="762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A9947A-9851-41B1-B348-823D4D714370}"/>
              </a:ext>
            </a:extLst>
          </p:cNvPr>
          <p:cNvSpPr>
            <a:spLocks noGrp="1"/>
          </p:cNvSpPr>
          <p:nvPr>
            <p:ph type="body" idx="1"/>
          </p:nvPr>
        </p:nvSpPr>
        <p:spPr>
          <a:xfrm>
            <a:off x="304800" y="375558"/>
            <a:ext cx="9550400" cy="6939642"/>
          </a:xfrm>
        </p:spPr>
        <p:txBody>
          <a:bodyPr/>
          <a:lstStyle/>
          <a:p>
            <a:pPr marL="61400" indent="0" algn="ctr">
              <a:buNone/>
            </a:pPr>
            <a:endParaRPr lang="en-US" dirty="0"/>
          </a:p>
          <a:p>
            <a:pPr marL="61400" indent="0" algn="ctr">
              <a:buNone/>
            </a:pPr>
            <a:endParaRPr lang="en-US" b="1" dirty="0"/>
          </a:p>
          <a:p>
            <a:pPr marL="61400" indent="0" algn="ctr">
              <a:buNone/>
            </a:pPr>
            <a:r>
              <a:rPr lang="en-US" sz="3600" b="1" dirty="0"/>
              <a:t>24-Hour Statewide Sexual Assault Support Line</a:t>
            </a:r>
          </a:p>
          <a:p>
            <a:pPr marL="61400" indent="0" algn="ctr">
              <a:buNone/>
            </a:pPr>
            <a:r>
              <a:rPr lang="en-US" sz="3600" dirty="0"/>
              <a:t>1-800-871-7741</a:t>
            </a:r>
          </a:p>
          <a:p>
            <a:pPr marL="61400" indent="0" algn="ctr">
              <a:buNone/>
            </a:pPr>
            <a:endParaRPr lang="en-US" sz="3600" dirty="0"/>
          </a:p>
          <a:p>
            <a:pPr marL="61400" indent="0" algn="ctr">
              <a:buNone/>
            </a:pPr>
            <a:r>
              <a:rPr lang="en-US" sz="3600" b="1" dirty="0"/>
              <a:t>Text/Chat with an Advocate </a:t>
            </a:r>
            <a:r>
              <a:rPr lang="en-US" sz="3600" b="1"/>
              <a:t>M-F 8am-8pm</a:t>
            </a:r>
            <a:endParaRPr lang="en-US" sz="3600" b="1" dirty="0"/>
          </a:p>
          <a:p>
            <a:pPr marL="61400" indent="0" algn="ctr">
              <a:buNone/>
            </a:pPr>
            <a:r>
              <a:rPr lang="en-US" sz="3600" dirty="0">
                <a:hlinkClick r:id="rId3"/>
              </a:rPr>
              <a:t>mecasa.org</a:t>
            </a:r>
            <a:endParaRPr lang="en-US" sz="3600" dirty="0"/>
          </a:p>
          <a:p>
            <a:pPr marL="61400" indent="0" algn="ctr">
              <a:buNone/>
            </a:pPr>
            <a:endParaRPr lang="en-US" sz="3600" dirty="0"/>
          </a:p>
          <a:p>
            <a:pPr marL="61400" indent="0" algn="ctr">
              <a:buNone/>
            </a:pPr>
            <a:r>
              <a:rPr lang="en-US" sz="3600" b="1" dirty="0"/>
              <a:t>Contact Info for Your Local Center</a:t>
            </a:r>
          </a:p>
          <a:p>
            <a:pPr marL="61400" indent="0" algn="ctr">
              <a:buNone/>
            </a:pPr>
            <a:r>
              <a:rPr lang="en-US" sz="3600" dirty="0">
                <a:hlinkClick r:id="rId4"/>
              </a:rPr>
              <a:t>childrenssafetypartnership.org/contact</a:t>
            </a:r>
            <a:endParaRPr lang="en-US" sz="3600" dirty="0"/>
          </a:p>
          <a:p>
            <a:pPr marL="61400" indent="0" algn="ctr">
              <a:buNone/>
            </a:pPr>
            <a:endParaRPr lang="en-US" sz="3600" dirty="0"/>
          </a:p>
        </p:txBody>
      </p:sp>
    </p:spTree>
    <p:extLst>
      <p:ext uri="{BB962C8B-B14F-4D97-AF65-F5344CB8AC3E}">
        <p14:creationId xmlns:p14="http://schemas.microsoft.com/office/powerpoint/2010/main" val="387762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0"/>
          <p:cNvSpPr txBox="1">
            <a:spLocks noGrp="1"/>
          </p:cNvSpPr>
          <p:nvPr>
            <p:ph type="ctrTitle"/>
          </p:nvPr>
        </p:nvSpPr>
        <p:spPr>
          <a:xfrm>
            <a:off x="962687" y="2718079"/>
            <a:ext cx="8234627" cy="218384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667"/>
              <a:buFont typeface="Calibri"/>
              <a:buNone/>
            </a:pPr>
            <a:r>
              <a:rPr lang="en-US" sz="6667" b="0" i="0" u="none" strike="noStrike" cap="none">
                <a:solidFill>
                  <a:schemeClr val="dk1"/>
                </a:solidFill>
                <a:latin typeface="Calibri"/>
                <a:ea typeface="Calibri"/>
                <a:cs typeface="Calibri"/>
                <a:sym typeface="Calibri"/>
              </a:rPr>
              <a:t>Understanding child sexual abuse</a:t>
            </a:r>
            <a:endParaRPr/>
          </a:p>
        </p:txBody>
      </p:sp>
    </p:spTree>
  </p:cSld>
  <p:clrMapOvr>
    <a:masterClrMapping/>
  </p:clrMapOvr>
</p:sld>
</file>

<file path=ppt/theme/theme1.xml><?xml version="1.0" encoding="utf-8"?>
<a:theme xmlns:a="http://schemas.openxmlformats.org/drawingml/2006/main" name="Theme1">
  <a:themeElements>
    <a:clrScheme name="MECASA">
      <a:dk1>
        <a:srgbClr val="003A63"/>
      </a:dk1>
      <a:lt1>
        <a:srgbClr val="FFFFFF"/>
      </a:lt1>
      <a:dk2>
        <a:srgbClr val="003A63"/>
      </a:dk2>
      <a:lt2>
        <a:srgbClr val="FFFFFF"/>
      </a:lt2>
      <a:accent1>
        <a:srgbClr val="0099A8"/>
      </a:accent1>
      <a:accent2>
        <a:srgbClr val="0099A8"/>
      </a:accent2>
      <a:accent3>
        <a:srgbClr val="0099A8"/>
      </a:accent3>
      <a:accent4>
        <a:srgbClr val="0099A8"/>
      </a:accent4>
      <a:accent5>
        <a:srgbClr val="0099A8"/>
      </a:accent5>
      <a:accent6>
        <a:srgbClr val="0099A8"/>
      </a:accent6>
      <a:hlink>
        <a:srgbClr val="0099A8"/>
      </a:hlink>
      <a:folHlink>
        <a:srgbClr val="0099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48AC110DE20843956C92A773AB2A2D" ma:contentTypeVersion="15" ma:contentTypeDescription="Create a new document." ma:contentTypeScope="" ma:versionID="6713bdbbfda1a4d38026f3d99c148225">
  <xsd:schema xmlns:xsd="http://www.w3.org/2001/XMLSchema" xmlns:xs="http://www.w3.org/2001/XMLSchema" xmlns:p="http://schemas.microsoft.com/office/2006/metadata/properties" xmlns:ns2="6b0e5bc9-5ae3-49d5-9ea6-bc5346b32b83" xmlns:ns3="12ca9f72-d24a-4386-b139-956d44109ad9" targetNamespace="http://schemas.microsoft.com/office/2006/metadata/properties" ma:root="true" ma:fieldsID="118afe18b261921ae3a9b20705068fb6" ns2:_="" ns3:_="">
    <xsd:import namespace="6b0e5bc9-5ae3-49d5-9ea6-bc5346b32b83"/>
    <xsd:import namespace="12ca9f72-d24a-4386-b139-956d44109ad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Flow_SignoffStatus"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0e5bc9-5ae3-49d5-9ea6-bc5346b32b8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2ca9f72-d24a-4386-b139-956d44109ad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_Flow_SignoffStatus" ma:index="18" nillable="true" ma:displayName="Sign-off status" ma:internalName="_x0024_Resources_x003a_core_x002c_Signoff_Status_x003b_">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12ca9f72-d24a-4386-b139-956d44109ad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767C42-B627-40A3-954D-0C6F7BE99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0e5bc9-5ae3-49d5-9ea6-bc5346b32b83"/>
    <ds:schemaRef ds:uri="12ca9f72-d24a-4386-b139-956d44109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8D7555-6986-4960-85BF-0384D3587BD8}">
  <ds:schemaRefs>
    <ds:schemaRef ds:uri="http://schemas.openxmlformats.org/package/2006/metadata/core-properties"/>
    <ds:schemaRef ds:uri="6b0e5bc9-5ae3-49d5-9ea6-bc5346b32b83"/>
    <ds:schemaRef ds:uri="http://purl.org/dc/elements/1.1/"/>
    <ds:schemaRef ds:uri="http://purl.org/dc/dcmitype/"/>
    <ds:schemaRef ds:uri="http://purl.org/dc/terms/"/>
    <ds:schemaRef ds:uri="http://schemas.microsoft.com/office/infopath/2007/PartnerControls"/>
    <ds:schemaRef ds:uri="12ca9f72-d24a-4386-b139-956d44109ad9"/>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1F5B51B-0F32-4D03-82D0-B293D7EDC2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883</TotalTime>
  <Words>5659</Words>
  <Application>Microsoft Office PowerPoint</Application>
  <PresentationFormat>Custom</PresentationFormat>
  <Paragraphs>456</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Courier New</vt:lpstr>
      <vt:lpstr>Noto Sans Symbols</vt:lpstr>
      <vt:lpstr>Times New Roman</vt:lpstr>
      <vt:lpstr>Theme1</vt:lpstr>
      <vt:lpstr>PowerPoint Presentation</vt:lpstr>
      <vt:lpstr>Introductions</vt:lpstr>
      <vt:lpstr>Group Agreements</vt:lpstr>
      <vt:lpstr>Understanding and Responding to Child Sexual Abuse Training Outcomes:</vt:lpstr>
      <vt:lpstr>Overview of Law, Policy, &amp; Resources</vt:lpstr>
      <vt:lpstr>PowerPoint Presentation</vt:lpstr>
      <vt:lpstr>PowerPoint Presentation</vt:lpstr>
      <vt:lpstr>PowerPoint Presentation</vt:lpstr>
      <vt:lpstr>Understanding child sexual abuse</vt:lpstr>
      <vt:lpstr>PowerPoint Presentation</vt:lpstr>
      <vt:lpstr>PowerPoint Presentation</vt:lpstr>
      <vt:lpstr>PowerPoint Presentation</vt:lpstr>
      <vt:lpstr>PowerPoint Presentation</vt:lpstr>
      <vt:lpstr>PowerPoint Presentation</vt:lpstr>
      <vt:lpstr>PowerPoint Presentation</vt:lpstr>
      <vt:lpstr>Understanding Sexual Development</vt:lpstr>
      <vt:lpstr>PowerPoint Presentation</vt:lpstr>
      <vt:lpstr>PowerPoint Presentation</vt:lpstr>
      <vt:lpstr>PowerPoint Presentation</vt:lpstr>
      <vt:lpstr>PowerPoint Presentation</vt:lpstr>
      <vt:lpstr>PowerPoint Presentation</vt:lpstr>
      <vt:lpstr>PowerPoint Presentation</vt:lpstr>
      <vt:lpstr>In older children, signs/behaviors of those who may be experiencing CSA include: </vt:lpstr>
      <vt:lpstr>Responding to Sexual Behaviors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if you suspect an adult of CSA?</vt:lpstr>
      <vt:lpstr>Red Flags</vt:lpstr>
      <vt:lpstr>Commercial Sexual Exploitation of Children (CSEC)</vt:lpstr>
      <vt:lpstr>Response and Referral System</vt:lpstr>
      <vt:lpstr>PowerPoint Presentation</vt:lpstr>
      <vt:lpstr>PowerPoint Presentation</vt:lpstr>
      <vt:lpstr>PowerPoint Presentation</vt:lpstr>
      <vt:lpstr>Considerations</vt:lpstr>
      <vt:lpstr>PowerPoint Presentation</vt:lpstr>
      <vt:lpstr>Know Your Resources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Upon arrival and while networking…</dc:title>
  <dc:creator>Owner</dc:creator>
  <cp:lastModifiedBy>Katie Church</cp:lastModifiedBy>
  <cp:revision>39</cp:revision>
  <dcterms:modified xsi:type="dcterms:W3CDTF">2020-09-15T17:02:14Z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0x0101005848AC110DE20843956C92A773AB2A2D</vt:lpwstr>
  </property>
</Properties>
</file>