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93"/>
  </p:notesMasterIdLst>
  <p:handoutMasterIdLst>
    <p:handoutMasterId r:id="rId94"/>
  </p:handoutMasterIdLst>
  <p:sldIdLst>
    <p:sldId id="256" r:id="rId6"/>
    <p:sldId id="518" r:id="rId7"/>
    <p:sldId id="434" r:id="rId8"/>
    <p:sldId id="437" r:id="rId9"/>
    <p:sldId id="440" r:id="rId10"/>
    <p:sldId id="438" r:id="rId11"/>
    <p:sldId id="435" r:id="rId12"/>
    <p:sldId id="540" r:id="rId13"/>
    <p:sldId id="522" r:id="rId14"/>
    <p:sldId id="359" r:id="rId15"/>
    <p:sldId id="442" r:id="rId16"/>
    <p:sldId id="462" r:id="rId17"/>
    <p:sldId id="439" r:id="rId18"/>
    <p:sldId id="459" r:id="rId19"/>
    <p:sldId id="465" r:id="rId20"/>
    <p:sldId id="586" r:id="rId21"/>
    <p:sldId id="443" r:id="rId22"/>
    <p:sldId id="460" r:id="rId23"/>
    <p:sldId id="585" r:id="rId24"/>
    <p:sldId id="297" r:id="rId25"/>
    <p:sldId id="300" r:id="rId26"/>
    <p:sldId id="298" r:id="rId27"/>
    <p:sldId id="302" r:id="rId28"/>
    <p:sldId id="304" r:id="rId29"/>
    <p:sldId id="307" r:id="rId30"/>
    <p:sldId id="547" r:id="rId31"/>
    <p:sldId id="301" r:id="rId32"/>
    <p:sldId id="303" r:id="rId33"/>
    <p:sldId id="306" r:id="rId34"/>
    <p:sldId id="305" r:id="rId35"/>
    <p:sldId id="308" r:id="rId36"/>
    <p:sldId id="457" r:id="rId37"/>
    <p:sldId id="309" r:id="rId38"/>
    <p:sldId id="310" r:id="rId39"/>
    <p:sldId id="311" r:id="rId40"/>
    <p:sldId id="312" r:id="rId41"/>
    <p:sldId id="313" r:id="rId42"/>
    <p:sldId id="548" r:id="rId43"/>
    <p:sldId id="314" r:id="rId44"/>
    <p:sldId id="315" r:id="rId45"/>
    <p:sldId id="551" r:id="rId46"/>
    <p:sldId id="316" r:id="rId47"/>
    <p:sldId id="317" r:id="rId48"/>
    <p:sldId id="561" r:id="rId49"/>
    <p:sldId id="478" r:id="rId50"/>
    <p:sldId id="479" r:id="rId51"/>
    <p:sldId id="549" r:id="rId52"/>
    <p:sldId id="501" r:id="rId53"/>
    <p:sldId id="552" r:id="rId54"/>
    <p:sldId id="554" r:id="rId55"/>
    <p:sldId id="553" r:id="rId56"/>
    <p:sldId id="550" r:id="rId57"/>
    <p:sldId id="496" r:id="rId58"/>
    <p:sldId id="497" r:id="rId59"/>
    <p:sldId id="498" r:id="rId60"/>
    <p:sldId id="500" r:id="rId61"/>
    <p:sldId id="503" r:id="rId62"/>
    <p:sldId id="576" r:id="rId63"/>
    <p:sldId id="577" r:id="rId64"/>
    <p:sldId id="578" r:id="rId65"/>
    <p:sldId id="579" r:id="rId66"/>
    <p:sldId id="580" r:id="rId67"/>
    <p:sldId id="572" r:id="rId68"/>
    <p:sldId id="573" r:id="rId69"/>
    <p:sldId id="574" r:id="rId70"/>
    <p:sldId id="575" r:id="rId71"/>
    <p:sldId id="587" r:id="rId72"/>
    <p:sldId id="588" r:id="rId73"/>
    <p:sldId id="589" r:id="rId74"/>
    <p:sldId id="590" r:id="rId75"/>
    <p:sldId id="591" r:id="rId76"/>
    <p:sldId id="592" r:id="rId77"/>
    <p:sldId id="593" r:id="rId78"/>
    <p:sldId id="594" r:id="rId79"/>
    <p:sldId id="596" r:id="rId80"/>
    <p:sldId id="597" r:id="rId81"/>
    <p:sldId id="598" r:id="rId82"/>
    <p:sldId id="599" r:id="rId83"/>
    <p:sldId id="600" r:id="rId84"/>
    <p:sldId id="601" r:id="rId85"/>
    <p:sldId id="602" r:id="rId86"/>
    <p:sldId id="603" r:id="rId87"/>
    <p:sldId id="604" r:id="rId88"/>
    <p:sldId id="605" r:id="rId89"/>
    <p:sldId id="606" r:id="rId90"/>
    <p:sldId id="607" r:id="rId91"/>
    <p:sldId id="608" r:id="rId92"/>
  </p:sldIdLst>
  <p:sldSz cx="9144000" cy="6858000" type="screen4x3"/>
  <p:notesSz cx="7010400" cy="9296400"/>
  <p:custDataLst>
    <p:tags r:id="rId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marie Orozco" initials="LO" lastIdx="5" clrIdx="0"/>
  <p:cmAuthor id="1" name="Shellie Taggart" initials="" lastIdx="0" clrIdx="1"/>
  <p:cmAuthor id="2" name="wendy lau" initials="wl" lastIdx="7" clrIdx="2"/>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631"/>
    <a:srgbClr val="FF6600"/>
    <a:srgbClr val="259BC5"/>
    <a:srgbClr val="1D7FAB"/>
    <a:srgbClr val="9FD6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9AA47D-F012-435D-9B31-C2F705A8A39F}" v="9" dt="2021-05-20T16:46:12.9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microsoft.com/office/2015/10/relationships/revisionInfo" Target="revisionInfo.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tags" Target="tags/tag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handoutMaster" Target="handoutMasters/handoutMaster1.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notesMaster" Target="notesMasters/notesMaster1.xml"/><Relationship Id="rId98" Type="http://schemas.openxmlformats.org/officeDocument/2006/relationships/viewProps" Target="viewProps.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Kondrat" userId="256c6a32-8023-44a2-9e02-c4a6df36a5d2" providerId="ADAL" clId="{B29AA47D-F012-435D-9B31-C2F705A8A39F}"/>
    <pc:docChg chg="custSel modSld">
      <pc:chgData name="Katie Kondrat" userId="256c6a32-8023-44a2-9e02-c4a6df36a5d2" providerId="ADAL" clId="{B29AA47D-F012-435D-9B31-C2F705A8A39F}" dt="2021-05-20T16:46:12.998" v="4" actId="27636"/>
      <pc:docMkLst>
        <pc:docMk/>
      </pc:docMkLst>
      <pc:sldChg chg="modSp mod">
        <pc:chgData name="Katie Kondrat" userId="256c6a32-8023-44a2-9e02-c4a6df36a5d2" providerId="ADAL" clId="{B29AA47D-F012-435D-9B31-C2F705A8A39F}" dt="2021-05-20T16:46:12.807" v="1" actId="27636"/>
        <pc:sldMkLst>
          <pc:docMk/>
          <pc:sldMk cId="0" sldId="300"/>
        </pc:sldMkLst>
        <pc:spChg chg="mod">
          <ac:chgData name="Katie Kondrat" userId="256c6a32-8023-44a2-9e02-c4a6df36a5d2" providerId="ADAL" clId="{B29AA47D-F012-435D-9B31-C2F705A8A39F}" dt="2021-05-20T16:46:12.792" v="0" actId="27636"/>
          <ac:spMkLst>
            <pc:docMk/>
            <pc:sldMk cId="0" sldId="300"/>
            <ac:spMk id="3" creationId="{00000000-0000-0000-0000-000000000000}"/>
          </ac:spMkLst>
        </pc:spChg>
        <pc:spChg chg="mod">
          <ac:chgData name="Katie Kondrat" userId="256c6a32-8023-44a2-9e02-c4a6df36a5d2" providerId="ADAL" clId="{B29AA47D-F012-435D-9B31-C2F705A8A39F}" dt="2021-05-20T16:46:12.807" v="1" actId="27636"/>
          <ac:spMkLst>
            <pc:docMk/>
            <pc:sldMk cId="0" sldId="300"/>
            <ac:spMk id="9" creationId="{00000000-0000-0000-0000-000000000000}"/>
          </ac:spMkLst>
        </pc:spChg>
      </pc:sldChg>
      <pc:sldChg chg="modSp mod">
        <pc:chgData name="Katie Kondrat" userId="256c6a32-8023-44a2-9e02-c4a6df36a5d2" providerId="ADAL" clId="{B29AA47D-F012-435D-9B31-C2F705A8A39F}" dt="2021-05-20T16:46:12.820" v="2" actId="27636"/>
        <pc:sldMkLst>
          <pc:docMk/>
          <pc:sldMk cId="0" sldId="302"/>
        </pc:sldMkLst>
        <pc:spChg chg="mod">
          <ac:chgData name="Katie Kondrat" userId="256c6a32-8023-44a2-9e02-c4a6df36a5d2" providerId="ADAL" clId="{B29AA47D-F012-435D-9B31-C2F705A8A39F}" dt="2021-05-20T16:46:12.820" v="2" actId="27636"/>
          <ac:spMkLst>
            <pc:docMk/>
            <pc:sldMk cId="0" sldId="302"/>
            <ac:spMk id="9" creationId="{00000000-0000-0000-0000-000000000000}"/>
          </ac:spMkLst>
        </pc:spChg>
      </pc:sldChg>
      <pc:sldChg chg="modSp mod">
        <pc:chgData name="Katie Kondrat" userId="256c6a32-8023-44a2-9e02-c4a6df36a5d2" providerId="ADAL" clId="{B29AA47D-F012-435D-9B31-C2F705A8A39F}" dt="2021-05-20T16:46:12.842" v="3" actId="27636"/>
        <pc:sldMkLst>
          <pc:docMk/>
          <pc:sldMk cId="0" sldId="303"/>
        </pc:sldMkLst>
        <pc:spChg chg="mod">
          <ac:chgData name="Katie Kondrat" userId="256c6a32-8023-44a2-9e02-c4a6df36a5d2" providerId="ADAL" clId="{B29AA47D-F012-435D-9B31-C2F705A8A39F}" dt="2021-05-20T16:46:12.842" v="3" actId="27636"/>
          <ac:spMkLst>
            <pc:docMk/>
            <pc:sldMk cId="0" sldId="303"/>
            <ac:spMk id="9" creationId="{00000000-0000-0000-0000-000000000000}"/>
          </ac:spMkLst>
        </pc:spChg>
      </pc:sldChg>
      <pc:sldChg chg="modSp mod">
        <pc:chgData name="Katie Kondrat" userId="256c6a32-8023-44a2-9e02-c4a6df36a5d2" providerId="ADAL" clId="{B29AA47D-F012-435D-9B31-C2F705A8A39F}" dt="2021-05-20T16:46:12.998" v="4" actId="27636"/>
        <pc:sldMkLst>
          <pc:docMk/>
          <pc:sldMk cId="3976459624" sldId="554"/>
        </pc:sldMkLst>
        <pc:spChg chg="mod">
          <ac:chgData name="Katie Kondrat" userId="256c6a32-8023-44a2-9e02-c4a6df36a5d2" providerId="ADAL" clId="{B29AA47D-F012-435D-9B31-C2F705A8A39F}" dt="2021-05-20T16:46:12.998" v="4" actId="27636"/>
          <ac:spMkLst>
            <pc:docMk/>
            <pc:sldMk cId="3976459624" sldId="554"/>
            <ac:spMk id="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39C222-A43A-134C-A65E-5C60FEAE43B5}" type="doc">
      <dgm:prSet loTypeId="urn:microsoft.com/office/officeart/2005/8/layout/radial4" loCatId="" qsTypeId="urn:microsoft.com/office/officeart/2005/8/quickstyle/simple4" qsCatId="simple" csTypeId="urn:microsoft.com/office/officeart/2005/8/colors/accent1_2" csCatId="accent1" phldr="1"/>
      <dgm:spPr/>
      <dgm:t>
        <a:bodyPr/>
        <a:lstStyle/>
        <a:p>
          <a:endParaRPr lang="en-US"/>
        </a:p>
      </dgm:t>
    </dgm:pt>
    <dgm:pt modelId="{127791D4-657C-4F4A-B766-443FC89D3C61}">
      <dgm:prSet phldrT="[Text]"/>
      <dgm:spPr/>
      <dgm:t>
        <a:bodyPr/>
        <a:lstStyle/>
        <a:p>
          <a:r>
            <a:rPr lang="en-US"/>
            <a:t>Language Access Plan</a:t>
          </a:r>
        </a:p>
      </dgm:t>
    </dgm:pt>
    <dgm:pt modelId="{363BC72E-DFC4-7746-8DC2-B259BF4447A9}" type="parTrans" cxnId="{7DE97327-8C24-014A-ADFD-9D12AFB749F9}">
      <dgm:prSet/>
      <dgm:spPr/>
      <dgm:t>
        <a:bodyPr/>
        <a:lstStyle/>
        <a:p>
          <a:endParaRPr lang="en-US"/>
        </a:p>
      </dgm:t>
    </dgm:pt>
    <dgm:pt modelId="{52101092-FBC9-4E4F-A7F3-2C5E1ECABC95}" type="sibTrans" cxnId="{7DE97327-8C24-014A-ADFD-9D12AFB749F9}">
      <dgm:prSet/>
      <dgm:spPr/>
      <dgm:t>
        <a:bodyPr/>
        <a:lstStyle/>
        <a:p>
          <a:endParaRPr lang="en-US"/>
        </a:p>
      </dgm:t>
    </dgm:pt>
    <dgm:pt modelId="{8A163F8D-E294-3B43-8B45-500CC5A92476}">
      <dgm:prSet phldrT="[Text]"/>
      <dgm:spPr/>
      <dgm:t>
        <a:bodyPr/>
        <a:lstStyle/>
        <a:p>
          <a:r>
            <a:rPr lang="en-US"/>
            <a:t>Identification and assessment of LEP communities</a:t>
          </a:r>
        </a:p>
      </dgm:t>
    </dgm:pt>
    <dgm:pt modelId="{60965A27-6B66-A54B-B8FB-022585D0E567}" type="parTrans" cxnId="{64EC58CE-C00B-5647-A670-83A9F83B9977}">
      <dgm:prSet/>
      <dgm:spPr/>
      <dgm:t>
        <a:bodyPr/>
        <a:lstStyle/>
        <a:p>
          <a:endParaRPr lang="en-US"/>
        </a:p>
      </dgm:t>
    </dgm:pt>
    <dgm:pt modelId="{5FEB8420-6E2E-214F-9484-5BEFAEA61F65}" type="sibTrans" cxnId="{64EC58CE-C00B-5647-A670-83A9F83B9977}">
      <dgm:prSet/>
      <dgm:spPr/>
      <dgm:t>
        <a:bodyPr/>
        <a:lstStyle/>
        <a:p>
          <a:endParaRPr lang="en-US"/>
        </a:p>
      </dgm:t>
    </dgm:pt>
    <dgm:pt modelId="{9BC74EF6-84C3-774E-9313-4521ADFBBEF8}">
      <dgm:prSet phldrT="[Text]"/>
      <dgm:spPr/>
      <dgm:t>
        <a:bodyPr/>
        <a:lstStyle/>
        <a:p>
          <a:r>
            <a:rPr lang="en-US"/>
            <a:t>Collaboration with LEP communities and other stakeholders</a:t>
          </a:r>
        </a:p>
      </dgm:t>
    </dgm:pt>
    <dgm:pt modelId="{EA8F6006-8B15-3F48-8C5F-C92A3AC6E4F7}" type="parTrans" cxnId="{03A41A88-BD69-FE46-97F1-DBE8C96FA4F6}">
      <dgm:prSet/>
      <dgm:spPr/>
      <dgm:t>
        <a:bodyPr/>
        <a:lstStyle/>
        <a:p>
          <a:endParaRPr lang="en-US"/>
        </a:p>
      </dgm:t>
    </dgm:pt>
    <dgm:pt modelId="{9930E365-A657-5040-BD0F-833C4F997CC0}" type="sibTrans" cxnId="{03A41A88-BD69-FE46-97F1-DBE8C96FA4F6}">
      <dgm:prSet/>
      <dgm:spPr/>
      <dgm:t>
        <a:bodyPr/>
        <a:lstStyle/>
        <a:p>
          <a:endParaRPr lang="en-US"/>
        </a:p>
      </dgm:t>
    </dgm:pt>
    <dgm:pt modelId="{7082366A-749C-7F4D-B8D0-A6584C0D3AAF}">
      <dgm:prSet phldrT="[Text]"/>
      <dgm:spPr/>
      <dgm:t>
        <a:bodyPr/>
        <a:lstStyle/>
        <a:p>
          <a:r>
            <a:rPr lang="en-US"/>
            <a:t>Description of timeframes, objectives and benchmarks</a:t>
          </a:r>
        </a:p>
      </dgm:t>
    </dgm:pt>
    <dgm:pt modelId="{390C9B8A-D740-9542-BFDD-25F904586A2C}" type="parTrans" cxnId="{6E2FEAD2-3E23-9943-ADC8-9FA50E448FD7}">
      <dgm:prSet/>
      <dgm:spPr/>
      <dgm:t>
        <a:bodyPr/>
        <a:lstStyle/>
        <a:p>
          <a:endParaRPr lang="en-US"/>
        </a:p>
      </dgm:t>
    </dgm:pt>
    <dgm:pt modelId="{554712DE-AD3D-DC4E-BB74-BF69B522B603}" type="sibTrans" cxnId="{6E2FEAD2-3E23-9943-ADC8-9FA50E448FD7}">
      <dgm:prSet/>
      <dgm:spPr/>
      <dgm:t>
        <a:bodyPr/>
        <a:lstStyle/>
        <a:p>
          <a:endParaRPr lang="en-US"/>
        </a:p>
      </dgm:t>
    </dgm:pt>
    <dgm:pt modelId="{D464EEC3-49A9-5D4C-A957-D365E835BF4A}">
      <dgm:prSet phldrT="[Text]"/>
      <dgm:spPr/>
      <dgm:t>
        <a:bodyPr/>
        <a:lstStyle/>
        <a:p>
          <a:r>
            <a:rPr lang="en-US"/>
            <a:t>Identification of funding and procurement strategies</a:t>
          </a:r>
        </a:p>
      </dgm:t>
    </dgm:pt>
    <dgm:pt modelId="{78BE1599-8EFC-9542-8169-610701D06D0B}" type="parTrans" cxnId="{AB4C9099-71FC-DC41-930A-15D88A7295D7}">
      <dgm:prSet/>
      <dgm:spPr/>
      <dgm:t>
        <a:bodyPr/>
        <a:lstStyle/>
        <a:p>
          <a:endParaRPr lang="en-US"/>
        </a:p>
      </dgm:t>
    </dgm:pt>
    <dgm:pt modelId="{EBC05970-47F3-F949-B100-8B297537B1F2}" type="sibTrans" cxnId="{AB4C9099-71FC-DC41-930A-15D88A7295D7}">
      <dgm:prSet/>
      <dgm:spPr/>
      <dgm:t>
        <a:bodyPr/>
        <a:lstStyle/>
        <a:p>
          <a:endParaRPr lang="en-US"/>
        </a:p>
      </dgm:t>
    </dgm:pt>
    <dgm:pt modelId="{D78D1640-2B98-C34C-B051-5AABBCD5B488}">
      <dgm:prSet phldrT="[Text]"/>
      <dgm:spPr/>
      <dgm:t>
        <a:bodyPr/>
        <a:lstStyle/>
        <a:p>
          <a:r>
            <a:rPr lang="en-US"/>
            <a:t>Staff training on policies and procedures</a:t>
          </a:r>
        </a:p>
      </dgm:t>
    </dgm:pt>
    <dgm:pt modelId="{2D5B5379-A578-6743-972C-9F7095DB8D4C}" type="parTrans" cxnId="{FAC5CEC2-C527-4142-AE45-A4CE4D27E349}">
      <dgm:prSet/>
      <dgm:spPr/>
      <dgm:t>
        <a:bodyPr/>
        <a:lstStyle/>
        <a:p>
          <a:endParaRPr lang="en-US"/>
        </a:p>
      </dgm:t>
    </dgm:pt>
    <dgm:pt modelId="{DFAFCA85-A79E-5D4A-B7DE-ED96FE199CC4}" type="sibTrans" cxnId="{FAC5CEC2-C527-4142-AE45-A4CE4D27E349}">
      <dgm:prSet/>
      <dgm:spPr/>
      <dgm:t>
        <a:bodyPr/>
        <a:lstStyle/>
        <a:p>
          <a:endParaRPr lang="en-US"/>
        </a:p>
      </dgm:t>
    </dgm:pt>
    <dgm:pt modelId="{1580F7C2-BDB3-AC4A-914C-565B1CCD8DD2}">
      <dgm:prSet phldrT="[Text]"/>
      <dgm:spPr/>
      <dgm:t>
        <a:bodyPr/>
        <a:lstStyle/>
        <a:p>
          <a:r>
            <a:rPr lang="en-US"/>
            <a:t>Outreach to notify survivors of language assistance services</a:t>
          </a:r>
        </a:p>
      </dgm:t>
    </dgm:pt>
    <dgm:pt modelId="{D4E34282-A2EC-F748-83B8-D9724A94C84C}" type="parTrans" cxnId="{CA4168D3-0B26-8941-934B-4E10D064AA63}">
      <dgm:prSet/>
      <dgm:spPr/>
      <dgm:t>
        <a:bodyPr/>
        <a:lstStyle/>
        <a:p>
          <a:endParaRPr lang="en-US"/>
        </a:p>
      </dgm:t>
    </dgm:pt>
    <dgm:pt modelId="{B7831436-DB73-CB41-B241-7DE84437E380}" type="sibTrans" cxnId="{CA4168D3-0B26-8941-934B-4E10D064AA63}">
      <dgm:prSet/>
      <dgm:spPr/>
      <dgm:t>
        <a:bodyPr/>
        <a:lstStyle/>
        <a:p>
          <a:endParaRPr lang="en-US"/>
        </a:p>
      </dgm:t>
    </dgm:pt>
    <dgm:pt modelId="{3B510687-3484-CA4E-96A6-9ADFF4F4FA72}">
      <dgm:prSet phldrT="[Text]"/>
      <dgm:spPr/>
      <dgm:t>
        <a:bodyPr/>
        <a:lstStyle/>
        <a:p>
          <a:r>
            <a:rPr lang="en-US"/>
            <a:t>Identification of persons who will implement the plan</a:t>
          </a:r>
        </a:p>
      </dgm:t>
    </dgm:pt>
    <dgm:pt modelId="{2684060E-CDB8-0F49-BCB3-7287865CB8ED}" type="parTrans" cxnId="{6B52668D-1DCD-FB45-A945-35C25C444233}">
      <dgm:prSet/>
      <dgm:spPr/>
      <dgm:t>
        <a:bodyPr/>
        <a:lstStyle/>
        <a:p>
          <a:endParaRPr lang="en-US"/>
        </a:p>
      </dgm:t>
    </dgm:pt>
    <dgm:pt modelId="{1B007EEC-9531-0046-B266-B31775B9EBEA}" type="sibTrans" cxnId="{6B52668D-1DCD-FB45-A945-35C25C444233}">
      <dgm:prSet/>
      <dgm:spPr/>
      <dgm:t>
        <a:bodyPr/>
        <a:lstStyle/>
        <a:p>
          <a:endParaRPr lang="en-US"/>
        </a:p>
      </dgm:t>
    </dgm:pt>
    <dgm:pt modelId="{29BC61BC-45F5-F147-8D37-61B4135FCE4C}">
      <dgm:prSet phldrT="[Text]"/>
      <dgm:spPr/>
      <dgm:t>
        <a:bodyPr/>
        <a:lstStyle/>
        <a:p>
          <a:r>
            <a:rPr lang="en-US"/>
            <a:t>Monitoring and updating of policies, plan and procedures</a:t>
          </a:r>
        </a:p>
      </dgm:t>
    </dgm:pt>
    <dgm:pt modelId="{E6875985-1078-B148-B081-F816679477B5}" type="parTrans" cxnId="{7A817035-26D1-F944-8721-3AD7E55EB66E}">
      <dgm:prSet/>
      <dgm:spPr/>
      <dgm:t>
        <a:bodyPr/>
        <a:lstStyle/>
        <a:p>
          <a:endParaRPr lang="en-US"/>
        </a:p>
      </dgm:t>
    </dgm:pt>
    <dgm:pt modelId="{D865E50B-7646-4947-B609-70DE94C792AF}" type="sibTrans" cxnId="{7A817035-26D1-F944-8721-3AD7E55EB66E}">
      <dgm:prSet/>
      <dgm:spPr/>
      <dgm:t>
        <a:bodyPr/>
        <a:lstStyle/>
        <a:p>
          <a:endParaRPr lang="en-US"/>
        </a:p>
      </dgm:t>
    </dgm:pt>
    <dgm:pt modelId="{75F8B44F-80DA-AD45-8FE5-59070FA37EF8}" type="pres">
      <dgm:prSet presAssocID="{4139C222-A43A-134C-A65E-5C60FEAE43B5}" presName="cycle" presStyleCnt="0">
        <dgm:presLayoutVars>
          <dgm:chMax val="1"/>
          <dgm:dir/>
          <dgm:animLvl val="ctr"/>
          <dgm:resizeHandles val="exact"/>
        </dgm:presLayoutVars>
      </dgm:prSet>
      <dgm:spPr/>
    </dgm:pt>
    <dgm:pt modelId="{C0F68136-4322-E641-9B09-90A55677EB1C}" type="pres">
      <dgm:prSet presAssocID="{127791D4-657C-4F4A-B766-443FC89D3C61}" presName="centerShape" presStyleLbl="node0" presStyleIdx="0" presStyleCnt="1"/>
      <dgm:spPr/>
    </dgm:pt>
    <dgm:pt modelId="{085EAF69-07DB-9146-8B07-E47F5598CCEC}" type="pres">
      <dgm:prSet presAssocID="{60965A27-6B66-A54B-B8FB-022585D0E567}" presName="parTrans" presStyleLbl="bgSibTrans2D1" presStyleIdx="0" presStyleCnt="8"/>
      <dgm:spPr/>
    </dgm:pt>
    <dgm:pt modelId="{AA96B1F1-D277-C049-9737-26191E0AC160}" type="pres">
      <dgm:prSet presAssocID="{8A163F8D-E294-3B43-8B45-500CC5A92476}" presName="node" presStyleLbl="node1" presStyleIdx="0" presStyleCnt="8">
        <dgm:presLayoutVars>
          <dgm:bulletEnabled val="1"/>
        </dgm:presLayoutVars>
      </dgm:prSet>
      <dgm:spPr/>
    </dgm:pt>
    <dgm:pt modelId="{D205C301-B701-A148-8FF6-CEECC88306F1}" type="pres">
      <dgm:prSet presAssocID="{EA8F6006-8B15-3F48-8C5F-C92A3AC6E4F7}" presName="parTrans" presStyleLbl="bgSibTrans2D1" presStyleIdx="1" presStyleCnt="8"/>
      <dgm:spPr/>
    </dgm:pt>
    <dgm:pt modelId="{62A04B0B-5795-9E44-BD08-3BE79FCDF105}" type="pres">
      <dgm:prSet presAssocID="{9BC74EF6-84C3-774E-9313-4521ADFBBEF8}" presName="node" presStyleLbl="node1" presStyleIdx="1" presStyleCnt="8">
        <dgm:presLayoutVars>
          <dgm:bulletEnabled val="1"/>
        </dgm:presLayoutVars>
      </dgm:prSet>
      <dgm:spPr/>
    </dgm:pt>
    <dgm:pt modelId="{1209FF45-F039-C743-8676-DFA67AACFA2E}" type="pres">
      <dgm:prSet presAssocID="{390C9B8A-D740-9542-BFDD-25F904586A2C}" presName="parTrans" presStyleLbl="bgSibTrans2D1" presStyleIdx="2" presStyleCnt="8"/>
      <dgm:spPr/>
    </dgm:pt>
    <dgm:pt modelId="{1557C32A-5BD6-E147-9E9D-194F90889E0E}" type="pres">
      <dgm:prSet presAssocID="{7082366A-749C-7F4D-B8D0-A6584C0D3AAF}" presName="node" presStyleLbl="node1" presStyleIdx="2" presStyleCnt="8">
        <dgm:presLayoutVars>
          <dgm:bulletEnabled val="1"/>
        </dgm:presLayoutVars>
      </dgm:prSet>
      <dgm:spPr/>
    </dgm:pt>
    <dgm:pt modelId="{072A9C73-834F-5D45-B9E6-D31D70BAD0ED}" type="pres">
      <dgm:prSet presAssocID="{2684060E-CDB8-0F49-BCB3-7287865CB8ED}" presName="parTrans" presStyleLbl="bgSibTrans2D1" presStyleIdx="3" presStyleCnt="8"/>
      <dgm:spPr/>
    </dgm:pt>
    <dgm:pt modelId="{603D14E5-0650-E54C-A685-208ABF8FB10A}" type="pres">
      <dgm:prSet presAssocID="{3B510687-3484-CA4E-96A6-9ADFF4F4FA72}" presName="node" presStyleLbl="node1" presStyleIdx="3" presStyleCnt="8">
        <dgm:presLayoutVars>
          <dgm:bulletEnabled val="1"/>
        </dgm:presLayoutVars>
      </dgm:prSet>
      <dgm:spPr/>
    </dgm:pt>
    <dgm:pt modelId="{1B1FFA57-447F-9449-838D-08AD352F4976}" type="pres">
      <dgm:prSet presAssocID="{78BE1599-8EFC-9542-8169-610701D06D0B}" presName="parTrans" presStyleLbl="bgSibTrans2D1" presStyleIdx="4" presStyleCnt="8"/>
      <dgm:spPr/>
    </dgm:pt>
    <dgm:pt modelId="{CDA5F1E6-1B4B-0044-B900-C45794D73174}" type="pres">
      <dgm:prSet presAssocID="{D464EEC3-49A9-5D4C-A957-D365E835BF4A}" presName="node" presStyleLbl="node1" presStyleIdx="4" presStyleCnt="8">
        <dgm:presLayoutVars>
          <dgm:bulletEnabled val="1"/>
        </dgm:presLayoutVars>
      </dgm:prSet>
      <dgm:spPr/>
    </dgm:pt>
    <dgm:pt modelId="{2DE53FF3-9AC3-6548-B002-536C7FB967C8}" type="pres">
      <dgm:prSet presAssocID="{2D5B5379-A578-6743-972C-9F7095DB8D4C}" presName="parTrans" presStyleLbl="bgSibTrans2D1" presStyleIdx="5" presStyleCnt="8"/>
      <dgm:spPr/>
    </dgm:pt>
    <dgm:pt modelId="{DF5E11E2-1A72-3542-A3DF-69714E6C1C2E}" type="pres">
      <dgm:prSet presAssocID="{D78D1640-2B98-C34C-B051-5AABBCD5B488}" presName="node" presStyleLbl="node1" presStyleIdx="5" presStyleCnt="8">
        <dgm:presLayoutVars>
          <dgm:bulletEnabled val="1"/>
        </dgm:presLayoutVars>
      </dgm:prSet>
      <dgm:spPr/>
    </dgm:pt>
    <dgm:pt modelId="{9CB071D2-E289-8741-80EC-8C20ACE39A3B}" type="pres">
      <dgm:prSet presAssocID="{D4E34282-A2EC-F748-83B8-D9724A94C84C}" presName="parTrans" presStyleLbl="bgSibTrans2D1" presStyleIdx="6" presStyleCnt="8"/>
      <dgm:spPr/>
    </dgm:pt>
    <dgm:pt modelId="{5D6F276B-08DC-B145-9456-D10ABAA1817D}" type="pres">
      <dgm:prSet presAssocID="{1580F7C2-BDB3-AC4A-914C-565B1CCD8DD2}" presName="node" presStyleLbl="node1" presStyleIdx="6" presStyleCnt="8">
        <dgm:presLayoutVars>
          <dgm:bulletEnabled val="1"/>
        </dgm:presLayoutVars>
      </dgm:prSet>
      <dgm:spPr/>
    </dgm:pt>
    <dgm:pt modelId="{DCE82FB7-A382-0047-BFD6-0EBFA7B75BD2}" type="pres">
      <dgm:prSet presAssocID="{E6875985-1078-B148-B081-F816679477B5}" presName="parTrans" presStyleLbl="bgSibTrans2D1" presStyleIdx="7" presStyleCnt="8"/>
      <dgm:spPr/>
    </dgm:pt>
    <dgm:pt modelId="{C629AB40-3550-3247-9D5C-5CA6CE9CB1F7}" type="pres">
      <dgm:prSet presAssocID="{29BC61BC-45F5-F147-8D37-61B4135FCE4C}" presName="node" presStyleLbl="node1" presStyleIdx="7" presStyleCnt="8">
        <dgm:presLayoutVars>
          <dgm:bulletEnabled val="1"/>
        </dgm:presLayoutVars>
      </dgm:prSet>
      <dgm:spPr/>
    </dgm:pt>
  </dgm:ptLst>
  <dgm:cxnLst>
    <dgm:cxn modelId="{D7502F08-1F43-0647-9A4A-3F9499E39567}" type="presOf" srcId="{2D5B5379-A578-6743-972C-9F7095DB8D4C}" destId="{2DE53FF3-9AC3-6548-B002-536C7FB967C8}" srcOrd="0" destOrd="0" presId="urn:microsoft.com/office/officeart/2005/8/layout/radial4"/>
    <dgm:cxn modelId="{7DE97327-8C24-014A-ADFD-9D12AFB749F9}" srcId="{4139C222-A43A-134C-A65E-5C60FEAE43B5}" destId="{127791D4-657C-4F4A-B766-443FC89D3C61}" srcOrd="0" destOrd="0" parTransId="{363BC72E-DFC4-7746-8DC2-B259BF4447A9}" sibTransId="{52101092-FBC9-4E4F-A7F3-2C5E1ECABC95}"/>
    <dgm:cxn modelId="{858C6E32-25CF-DA48-8B23-00ED35B3C420}" type="presOf" srcId="{E6875985-1078-B148-B081-F816679477B5}" destId="{DCE82FB7-A382-0047-BFD6-0EBFA7B75BD2}" srcOrd="0" destOrd="0" presId="urn:microsoft.com/office/officeart/2005/8/layout/radial4"/>
    <dgm:cxn modelId="{7A817035-26D1-F944-8721-3AD7E55EB66E}" srcId="{127791D4-657C-4F4A-B766-443FC89D3C61}" destId="{29BC61BC-45F5-F147-8D37-61B4135FCE4C}" srcOrd="7" destOrd="0" parTransId="{E6875985-1078-B148-B081-F816679477B5}" sibTransId="{D865E50B-7646-4947-B609-70DE94C792AF}"/>
    <dgm:cxn modelId="{A15F035F-74C3-2B4A-8947-3391E94634DA}" type="presOf" srcId="{3B510687-3484-CA4E-96A6-9ADFF4F4FA72}" destId="{603D14E5-0650-E54C-A685-208ABF8FB10A}" srcOrd="0" destOrd="0" presId="urn:microsoft.com/office/officeart/2005/8/layout/radial4"/>
    <dgm:cxn modelId="{8F3B4B62-757C-374E-92AC-C2BE2AB29A4F}" type="presOf" srcId="{78BE1599-8EFC-9542-8169-610701D06D0B}" destId="{1B1FFA57-447F-9449-838D-08AD352F4976}" srcOrd="0" destOrd="0" presId="urn:microsoft.com/office/officeart/2005/8/layout/radial4"/>
    <dgm:cxn modelId="{FDF47567-FD14-5441-8571-029B329596A0}" type="presOf" srcId="{390C9B8A-D740-9542-BFDD-25F904586A2C}" destId="{1209FF45-F039-C743-8676-DFA67AACFA2E}" srcOrd="0" destOrd="0" presId="urn:microsoft.com/office/officeart/2005/8/layout/radial4"/>
    <dgm:cxn modelId="{1E26E279-8B4F-8F47-9A58-7E5C814608C8}" type="presOf" srcId="{EA8F6006-8B15-3F48-8C5F-C92A3AC6E4F7}" destId="{D205C301-B701-A148-8FF6-CEECC88306F1}" srcOrd="0" destOrd="0" presId="urn:microsoft.com/office/officeart/2005/8/layout/radial4"/>
    <dgm:cxn modelId="{7257FD59-E657-C04A-A46B-60149ED6659E}" type="presOf" srcId="{1580F7C2-BDB3-AC4A-914C-565B1CCD8DD2}" destId="{5D6F276B-08DC-B145-9456-D10ABAA1817D}" srcOrd="0" destOrd="0" presId="urn:microsoft.com/office/officeart/2005/8/layout/radial4"/>
    <dgm:cxn modelId="{03A41A88-BD69-FE46-97F1-DBE8C96FA4F6}" srcId="{127791D4-657C-4F4A-B766-443FC89D3C61}" destId="{9BC74EF6-84C3-774E-9313-4521ADFBBEF8}" srcOrd="1" destOrd="0" parTransId="{EA8F6006-8B15-3F48-8C5F-C92A3AC6E4F7}" sibTransId="{9930E365-A657-5040-BD0F-833C4F997CC0}"/>
    <dgm:cxn modelId="{6B52668D-1DCD-FB45-A945-35C25C444233}" srcId="{127791D4-657C-4F4A-B766-443FC89D3C61}" destId="{3B510687-3484-CA4E-96A6-9ADFF4F4FA72}" srcOrd="3" destOrd="0" parTransId="{2684060E-CDB8-0F49-BCB3-7287865CB8ED}" sibTransId="{1B007EEC-9531-0046-B266-B31775B9EBEA}"/>
    <dgm:cxn modelId="{8D7C308E-4720-6345-BFAE-E19CF6789AE3}" type="presOf" srcId="{7082366A-749C-7F4D-B8D0-A6584C0D3AAF}" destId="{1557C32A-5BD6-E147-9E9D-194F90889E0E}" srcOrd="0" destOrd="0" presId="urn:microsoft.com/office/officeart/2005/8/layout/radial4"/>
    <dgm:cxn modelId="{AB4C9099-71FC-DC41-930A-15D88A7295D7}" srcId="{127791D4-657C-4F4A-B766-443FC89D3C61}" destId="{D464EEC3-49A9-5D4C-A957-D365E835BF4A}" srcOrd="4" destOrd="0" parTransId="{78BE1599-8EFC-9542-8169-610701D06D0B}" sibTransId="{EBC05970-47F3-F949-B100-8B297537B1F2}"/>
    <dgm:cxn modelId="{922F3E9C-E1A0-BD48-939C-57DD34B90C1D}" type="presOf" srcId="{2684060E-CDB8-0F49-BCB3-7287865CB8ED}" destId="{072A9C73-834F-5D45-B9E6-D31D70BAD0ED}" srcOrd="0" destOrd="0" presId="urn:microsoft.com/office/officeart/2005/8/layout/radial4"/>
    <dgm:cxn modelId="{BE6F67A4-6247-9743-8D26-6AA51DFDAD69}" type="presOf" srcId="{29BC61BC-45F5-F147-8D37-61B4135FCE4C}" destId="{C629AB40-3550-3247-9D5C-5CA6CE9CB1F7}" srcOrd="0" destOrd="0" presId="urn:microsoft.com/office/officeart/2005/8/layout/radial4"/>
    <dgm:cxn modelId="{5C6F4BAA-4DA4-1D47-A3DA-7524B447120B}" type="presOf" srcId="{D78D1640-2B98-C34C-B051-5AABBCD5B488}" destId="{DF5E11E2-1A72-3542-A3DF-69714E6C1C2E}" srcOrd="0" destOrd="0" presId="urn:microsoft.com/office/officeart/2005/8/layout/radial4"/>
    <dgm:cxn modelId="{00EDC1BC-F6E4-1B45-8E41-2CAC655CBCF3}" type="presOf" srcId="{D464EEC3-49A9-5D4C-A957-D365E835BF4A}" destId="{CDA5F1E6-1B4B-0044-B900-C45794D73174}" srcOrd="0" destOrd="0" presId="urn:microsoft.com/office/officeart/2005/8/layout/radial4"/>
    <dgm:cxn modelId="{FAC5CEC2-C527-4142-AE45-A4CE4D27E349}" srcId="{127791D4-657C-4F4A-B766-443FC89D3C61}" destId="{D78D1640-2B98-C34C-B051-5AABBCD5B488}" srcOrd="5" destOrd="0" parTransId="{2D5B5379-A578-6743-972C-9F7095DB8D4C}" sibTransId="{DFAFCA85-A79E-5D4A-B7DE-ED96FE199CC4}"/>
    <dgm:cxn modelId="{CA6233C6-706C-5348-B26A-EECB17734C99}" type="presOf" srcId="{60965A27-6B66-A54B-B8FB-022585D0E567}" destId="{085EAF69-07DB-9146-8B07-E47F5598CCEC}" srcOrd="0" destOrd="0" presId="urn:microsoft.com/office/officeart/2005/8/layout/radial4"/>
    <dgm:cxn modelId="{9810F9CA-C68A-1040-A92D-CF705FDBC720}" type="presOf" srcId="{8A163F8D-E294-3B43-8B45-500CC5A92476}" destId="{AA96B1F1-D277-C049-9737-26191E0AC160}" srcOrd="0" destOrd="0" presId="urn:microsoft.com/office/officeart/2005/8/layout/radial4"/>
    <dgm:cxn modelId="{64EC58CE-C00B-5647-A670-83A9F83B9977}" srcId="{127791D4-657C-4F4A-B766-443FC89D3C61}" destId="{8A163F8D-E294-3B43-8B45-500CC5A92476}" srcOrd="0" destOrd="0" parTransId="{60965A27-6B66-A54B-B8FB-022585D0E567}" sibTransId="{5FEB8420-6E2E-214F-9484-5BEFAEA61F65}"/>
    <dgm:cxn modelId="{6E2FEAD2-3E23-9943-ADC8-9FA50E448FD7}" srcId="{127791D4-657C-4F4A-B766-443FC89D3C61}" destId="{7082366A-749C-7F4D-B8D0-A6584C0D3AAF}" srcOrd="2" destOrd="0" parTransId="{390C9B8A-D740-9542-BFDD-25F904586A2C}" sibTransId="{554712DE-AD3D-DC4E-BB74-BF69B522B603}"/>
    <dgm:cxn modelId="{CA4168D3-0B26-8941-934B-4E10D064AA63}" srcId="{127791D4-657C-4F4A-B766-443FC89D3C61}" destId="{1580F7C2-BDB3-AC4A-914C-565B1CCD8DD2}" srcOrd="6" destOrd="0" parTransId="{D4E34282-A2EC-F748-83B8-D9724A94C84C}" sibTransId="{B7831436-DB73-CB41-B241-7DE84437E380}"/>
    <dgm:cxn modelId="{24CA60D7-900D-3F4C-9C5A-0EED394E5F52}" type="presOf" srcId="{9BC74EF6-84C3-774E-9313-4521ADFBBEF8}" destId="{62A04B0B-5795-9E44-BD08-3BE79FCDF105}" srcOrd="0" destOrd="0" presId="urn:microsoft.com/office/officeart/2005/8/layout/radial4"/>
    <dgm:cxn modelId="{A6BD47DE-0E29-8A4D-A6E1-72C4EAF51600}" type="presOf" srcId="{D4E34282-A2EC-F748-83B8-D9724A94C84C}" destId="{9CB071D2-E289-8741-80EC-8C20ACE39A3B}" srcOrd="0" destOrd="0" presId="urn:microsoft.com/office/officeart/2005/8/layout/radial4"/>
    <dgm:cxn modelId="{E68682FA-C96F-D545-85D9-A9CD48344A70}" type="presOf" srcId="{127791D4-657C-4F4A-B766-443FC89D3C61}" destId="{C0F68136-4322-E641-9B09-90A55677EB1C}" srcOrd="0" destOrd="0" presId="urn:microsoft.com/office/officeart/2005/8/layout/radial4"/>
    <dgm:cxn modelId="{39795DFB-A9BF-DB41-A7B1-1F75F2F77618}" type="presOf" srcId="{4139C222-A43A-134C-A65E-5C60FEAE43B5}" destId="{75F8B44F-80DA-AD45-8FE5-59070FA37EF8}" srcOrd="0" destOrd="0" presId="urn:microsoft.com/office/officeart/2005/8/layout/radial4"/>
    <dgm:cxn modelId="{8737AE31-82FE-FB4C-8251-E8A7E38AE1AD}" type="presParOf" srcId="{75F8B44F-80DA-AD45-8FE5-59070FA37EF8}" destId="{C0F68136-4322-E641-9B09-90A55677EB1C}" srcOrd="0" destOrd="0" presId="urn:microsoft.com/office/officeart/2005/8/layout/radial4"/>
    <dgm:cxn modelId="{E2929297-3C59-D84D-A3DC-97680F872E39}" type="presParOf" srcId="{75F8B44F-80DA-AD45-8FE5-59070FA37EF8}" destId="{085EAF69-07DB-9146-8B07-E47F5598CCEC}" srcOrd="1" destOrd="0" presId="urn:microsoft.com/office/officeart/2005/8/layout/radial4"/>
    <dgm:cxn modelId="{249A76E1-438F-754C-B962-2AFBB29799CB}" type="presParOf" srcId="{75F8B44F-80DA-AD45-8FE5-59070FA37EF8}" destId="{AA96B1F1-D277-C049-9737-26191E0AC160}" srcOrd="2" destOrd="0" presId="urn:microsoft.com/office/officeart/2005/8/layout/radial4"/>
    <dgm:cxn modelId="{8C454979-4191-4044-8084-A8CB5885D7FE}" type="presParOf" srcId="{75F8B44F-80DA-AD45-8FE5-59070FA37EF8}" destId="{D205C301-B701-A148-8FF6-CEECC88306F1}" srcOrd="3" destOrd="0" presId="urn:microsoft.com/office/officeart/2005/8/layout/radial4"/>
    <dgm:cxn modelId="{1E775B2E-9674-C946-83E1-1EA6CB49BC69}" type="presParOf" srcId="{75F8B44F-80DA-AD45-8FE5-59070FA37EF8}" destId="{62A04B0B-5795-9E44-BD08-3BE79FCDF105}" srcOrd="4" destOrd="0" presId="urn:microsoft.com/office/officeart/2005/8/layout/radial4"/>
    <dgm:cxn modelId="{D516E1E2-1C0A-034E-A687-70CE161939FA}" type="presParOf" srcId="{75F8B44F-80DA-AD45-8FE5-59070FA37EF8}" destId="{1209FF45-F039-C743-8676-DFA67AACFA2E}" srcOrd="5" destOrd="0" presId="urn:microsoft.com/office/officeart/2005/8/layout/radial4"/>
    <dgm:cxn modelId="{01C204B0-008C-734E-81C9-805A4BC7CE21}" type="presParOf" srcId="{75F8B44F-80DA-AD45-8FE5-59070FA37EF8}" destId="{1557C32A-5BD6-E147-9E9D-194F90889E0E}" srcOrd="6" destOrd="0" presId="urn:microsoft.com/office/officeart/2005/8/layout/radial4"/>
    <dgm:cxn modelId="{DB293286-36C0-F341-B763-5D6718EA2FE5}" type="presParOf" srcId="{75F8B44F-80DA-AD45-8FE5-59070FA37EF8}" destId="{072A9C73-834F-5D45-B9E6-D31D70BAD0ED}" srcOrd="7" destOrd="0" presId="urn:microsoft.com/office/officeart/2005/8/layout/radial4"/>
    <dgm:cxn modelId="{14CF37EA-AF1E-FC44-81BD-4CCA0ECAC169}" type="presParOf" srcId="{75F8B44F-80DA-AD45-8FE5-59070FA37EF8}" destId="{603D14E5-0650-E54C-A685-208ABF8FB10A}" srcOrd="8" destOrd="0" presId="urn:microsoft.com/office/officeart/2005/8/layout/radial4"/>
    <dgm:cxn modelId="{98BB8406-0E94-3348-9FF5-9C7966D65E55}" type="presParOf" srcId="{75F8B44F-80DA-AD45-8FE5-59070FA37EF8}" destId="{1B1FFA57-447F-9449-838D-08AD352F4976}" srcOrd="9" destOrd="0" presId="urn:microsoft.com/office/officeart/2005/8/layout/radial4"/>
    <dgm:cxn modelId="{8DE5AEF7-9E75-4746-B5A1-3275C3CAFBC2}" type="presParOf" srcId="{75F8B44F-80DA-AD45-8FE5-59070FA37EF8}" destId="{CDA5F1E6-1B4B-0044-B900-C45794D73174}" srcOrd="10" destOrd="0" presId="urn:microsoft.com/office/officeart/2005/8/layout/radial4"/>
    <dgm:cxn modelId="{CB775488-6515-204E-B415-960AC8F905C2}" type="presParOf" srcId="{75F8B44F-80DA-AD45-8FE5-59070FA37EF8}" destId="{2DE53FF3-9AC3-6548-B002-536C7FB967C8}" srcOrd="11" destOrd="0" presId="urn:microsoft.com/office/officeart/2005/8/layout/radial4"/>
    <dgm:cxn modelId="{8261EB72-74C6-354A-A3FB-7A2A1FF0B1B9}" type="presParOf" srcId="{75F8B44F-80DA-AD45-8FE5-59070FA37EF8}" destId="{DF5E11E2-1A72-3542-A3DF-69714E6C1C2E}" srcOrd="12" destOrd="0" presId="urn:microsoft.com/office/officeart/2005/8/layout/radial4"/>
    <dgm:cxn modelId="{F588B01A-6C1E-5A4B-8946-B71A06D30289}" type="presParOf" srcId="{75F8B44F-80DA-AD45-8FE5-59070FA37EF8}" destId="{9CB071D2-E289-8741-80EC-8C20ACE39A3B}" srcOrd="13" destOrd="0" presId="urn:microsoft.com/office/officeart/2005/8/layout/radial4"/>
    <dgm:cxn modelId="{36012B82-B2FA-BF4E-81E8-B25196530405}" type="presParOf" srcId="{75F8B44F-80DA-AD45-8FE5-59070FA37EF8}" destId="{5D6F276B-08DC-B145-9456-D10ABAA1817D}" srcOrd="14" destOrd="0" presId="urn:microsoft.com/office/officeart/2005/8/layout/radial4"/>
    <dgm:cxn modelId="{2A764E5F-2BA3-F74C-B0B1-CC95CFCF3D32}" type="presParOf" srcId="{75F8B44F-80DA-AD45-8FE5-59070FA37EF8}" destId="{DCE82FB7-A382-0047-BFD6-0EBFA7B75BD2}" srcOrd="15" destOrd="0" presId="urn:microsoft.com/office/officeart/2005/8/layout/radial4"/>
    <dgm:cxn modelId="{261F8D4C-E54C-C549-85EE-4F1DF469451E}" type="presParOf" srcId="{75F8B44F-80DA-AD45-8FE5-59070FA37EF8}" destId="{C629AB40-3550-3247-9D5C-5CA6CE9CB1F7}" srcOrd="1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68136-4322-E641-9B09-90A55677EB1C}">
      <dsp:nvSpPr>
        <dsp:cNvPr id="0" name=""/>
        <dsp:cNvSpPr/>
      </dsp:nvSpPr>
      <dsp:spPr>
        <a:xfrm>
          <a:off x="3203436" y="3019762"/>
          <a:ext cx="1822727" cy="1822727"/>
        </a:xfrm>
        <a:prstGeom prst="ellipse">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a:t>Language Access Plan</a:t>
          </a:r>
        </a:p>
      </dsp:txBody>
      <dsp:txXfrm>
        <a:off x="3470368" y="3286694"/>
        <a:ext cx="1288863" cy="1288863"/>
      </dsp:txXfrm>
    </dsp:sp>
    <dsp:sp modelId="{085EAF69-07DB-9146-8B07-E47F5598CCEC}">
      <dsp:nvSpPr>
        <dsp:cNvPr id="0" name=""/>
        <dsp:cNvSpPr/>
      </dsp:nvSpPr>
      <dsp:spPr>
        <a:xfrm rot="10800000">
          <a:off x="641257" y="3671388"/>
          <a:ext cx="2421258" cy="519477"/>
        </a:xfrm>
        <a:prstGeom prst="lef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AA96B1F1-D277-C049-9737-26191E0AC160}">
      <dsp:nvSpPr>
        <dsp:cNvPr id="0" name=""/>
        <dsp:cNvSpPr/>
      </dsp:nvSpPr>
      <dsp:spPr>
        <a:xfrm>
          <a:off x="3302" y="3420763"/>
          <a:ext cx="1275909" cy="1020727"/>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Identification and assessment of LEP communities</a:t>
          </a:r>
        </a:p>
      </dsp:txBody>
      <dsp:txXfrm>
        <a:off x="33198" y="3450659"/>
        <a:ext cx="1216117" cy="960935"/>
      </dsp:txXfrm>
    </dsp:sp>
    <dsp:sp modelId="{D205C301-B701-A148-8FF6-CEECC88306F1}">
      <dsp:nvSpPr>
        <dsp:cNvPr id="0" name=""/>
        <dsp:cNvSpPr/>
      </dsp:nvSpPr>
      <dsp:spPr>
        <a:xfrm rot="12342857">
          <a:off x="865356" y="2689546"/>
          <a:ext cx="2421258" cy="519477"/>
        </a:xfrm>
        <a:prstGeom prst="lef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2A04B0B-5795-9E44-BD08-3BE79FCDF105}">
      <dsp:nvSpPr>
        <dsp:cNvPr id="0" name=""/>
        <dsp:cNvSpPr/>
      </dsp:nvSpPr>
      <dsp:spPr>
        <a:xfrm>
          <a:off x="347291" y="1913649"/>
          <a:ext cx="1275909" cy="1020727"/>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Collaboration with LEP communities and other stakeholders</a:t>
          </a:r>
        </a:p>
      </dsp:txBody>
      <dsp:txXfrm>
        <a:off x="377187" y="1943545"/>
        <a:ext cx="1216117" cy="960935"/>
      </dsp:txXfrm>
    </dsp:sp>
    <dsp:sp modelId="{1209FF45-F039-C743-8676-DFA67AACFA2E}">
      <dsp:nvSpPr>
        <dsp:cNvPr id="0" name=""/>
        <dsp:cNvSpPr/>
      </dsp:nvSpPr>
      <dsp:spPr>
        <a:xfrm rot="13885714">
          <a:off x="1493267" y="1902171"/>
          <a:ext cx="2421258" cy="519477"/>
        </a:xfrm>
        <a:prstGeom prst="lef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1557C32A-5BD6-E147-9E9D-194F90889E0E}">
      <dsp:nvSpPr>
        <dsp:cNvPr id="0" name=""/>
        <dsp:cNvSpPr/>
      </dsp:nvSpPr>
      <dsp:spPr>
        <a:xfrm>
          <a:off x="1311126" y="705037"/>
          <a:ext cx="1275909" cy="1020727"/>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Description of timeframes, objectives and benchmarks</a:t>
          </a:r>
        </a:p>
      </dsp:txBody>
      <dsp:txXfrm>
        <a:off x="1341022" y="734933"/>
        <a:ext cx="1216117" cy="960935"/>
      </dsp:txXfrm>
    </dsp:sp>
    <dsp:sp modelId="{072A9C73-834F-5D45-B9E6-D31D70BAD0ED}">
      <dsp:nvSpPr>
        <dsp:cNvPr id="0" name=""/>
        <dsp:cNvSpPr/>
      </dsp:nvSpPr>
      <dsp:spPr>
        <a:xfrm rot="15428571">
          <a:off x="2400624" y="1465210"/>
          <a:ext cx="2421258" cy="519477"/>
        </a:xfrm>
        <a:prstGeom prst="lef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603D14E5-0650-E54C-A685-208ABF8FB10A}">
      <dsp:nvSpPr>
        <dsp:cNvPr id="0" name=""/>
        <dsp:cNvSpPr/>
      </dsp:nvSpPr>
      <dsp:spPr>
        <a:xfrm>
          <a:off x="2703909" y="34309"/>
          <a:ext cx="1275909" cy="1020727"/>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Identification of persons who will implement the plan</a:t>
          </a:r>
        </a:p>
      </dsp:txBody>
      <dsp:txXfrm>
        <a:off x="2733805" y="64205"/>
        <a:ext cx="1216117" cy="960935"/>
      </dsp:txXfrm>
    </dsp:sp>
    <dsp:sp modelId="{1B1FFA57-447F-9449-838D-08AD352F4976}">
      <dsp:nvSpPr>
        <dsp:cNvPr id="0" name=""/>
        <dsp:cNvSpPr/>
      </dsp:nvSpPr>
      <dsp:spPr>
        <a:xfrm rot="16971429">
          <a:off x="3407716" y="1465210"/>
          <a:ext cx="2421258" cy="519477"/>
        </a:xfrm>
        <a:prstGeom prst="lef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DA5F1E6-1B4B-0044-B900-C45794D73174}">
      <dsp:nvSpPr>
        <dsp:cNvPr id="0" name=""/>
        <dsp:cNvSpPr/>
      </dsp:nvSpPr>
      <dsp:spPr>
        <a:xfrm>
          <a:off x="4249781" y="34309"/>
          <a:ext cx="1275909" cy="1020727"/>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Identification of funding and procurement strategies</a:t>
          </a:r>
        </a:p>
      </dsp:txBody>
      <dsp:txXfrm>
        <a:off x="4279677" y="64205"/>
        <a:ext cx="1216117" cy="960935"/>
      </dsp:txXfrm>
    </dsp:sp>
    <dsp:sp modelId="{2DE53FF3-9AC3-6548-B002-536C7FB967C8}">
      <dsp:nvSpPr>
        <dsp:cNvPr id="0" name=""/>
        <dsp:cNvSpPr/>
      </dsp:nvSpPr>
      <dsp:spPr>
        <a:xfrm rot="18514286">
          <a:off x="4315073" y="1902171"/>
          <a:ext cx="2421258" cy="519477"/>
        </a:xfrm>
        <a:prstGeom prst="lef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DF5E11E2-1A72-3542-A3DF-69714E6C1C2E}">
      <dsp:nvSpPr>
        <dsp:cNvPr id="0" name=""/>
        <dsp:cNvSpPr/>
      </dsp:nvSpPr>
      <dsp:spPr>
        <a:xfrm>
          <a:off x="5642563" y="705037"/>
          <a:ext cx="1275909" cy="1020727"/>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Staff training on policies and procedures</a:t>
          </a:r>
        </a:p>
      </dsp:txBody>
      <dsp:txXfrm>
        <a:off x="5672459" y="734933"/>
        <a:ext cx="1216117" cy="960935"/>
      </dsp:txXfrm>
    </dsp:sp>
    <dsp:sp modelId="{9CB071D2-E289-8741-80EC-8C20ACE39A3B}">
      <dsp:nvSpPr>
        <dsp:cNvPr id="0" name=""/>
        <dsp:cNvSpPr/>
      </dsp:nvSpPr>
      <dsp:spPr>
        <a:xfrm rot="20057143">
          <a:off x="4942984" y="2689546"/>
          <a:ext cx="2421258" cy="519477"/>
        </a:xfrm>
        <a:prstGeom prst="lef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5D6F276B-08DC-B145-9456-D10ABAA1817D}">
      <dsp:nvSpPr>
        <dsp:cNvPr id="0" name=""/>
        <dsp:cNvSpPr/>
      </dsp:nvSpPr>
      <dsp:spPr>
        <a:xfrm>
          <a:off x="6606399" y="1913649"/>
          <a:ext cx="1275909" cy="1020727"/>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Outreach to notify survivors of language assistance services</a:t>
          </a:r>
        </a:p>
      </dsp:txBody>
      <dsp:txXfrm>
        <a:off x="6636295" y="1943545"/>
        <a:ext cx="1216117" cy="960935"/>
      </dsp:txXfrm>
    </dsp:sp>
    <dsp:sp modelId="{DCE82FB7-A382-0047-BFD6-0EBFA7B75BD2}">
      <dsp:nvSpPr>
        <dsp:cNvPr id="0" name=""/>
        <dsp:cNvSpPr/>
      </dsp:nvSpPr>
      <dsp:spPr>
        <a:xfrm>
          <a:off x="5167083" y="3671388"/>
          <a:ext cx="2421258" cy="519477"/>
        </a:xfrm>
        <a:prstGeom prst="leftArrow">
          <a:avLst>
            <a:gd name="adj1" fmla="val 60000"/>
            <a:gd name="adj2" fmla="val 50000"/>
          </a:avLst>
        </a:prstGeom>
        <a:gradFill rotWithShape="0">
          <a:gsLst>
            <a:gs pos="0">
              <a:schemeClr val="accent1">
                <a:tint val="60000"/>
                <a:hueOff val="0"/>
                <a:satOff val="0"/>
                <a:lumOff val="0"/>
                <a:alphaOff val="0"/>
                <a:shade val="70000"/>
                <a:satMod val="150000"/>
              </a:schemeClr>
            </a:gs>
            <a:gs pos="34000">
              <a:schemeClr val="accent1">
                <a:tint val="60000"/>
                <a:hueOff val="0"/>
                <a:satOff val="0"/>
                <a:lumOff val="0"/>
                <a:alphaOff val="0"/>
                <a:shade val="70000"/>
                <a:satMod val="140000"/>
              </a:schemeClr>
            </a:gs>
            <a:gs pos="70000">
              <a:schemeClr val="accent1">
                <a:tint val="60000"/>
                <a:hueOff val="0"/>
                <a:satOff val="0"/>
                <a:lumOff val="0"/>
                <a:alphaOff val="0"/>
                <a:tint val="100000"/>
                <a:shade val="90000"/>
                <a:satMod val="140000"/>
              </a:schemeClr>
            </a:gs>
            <a:gs pos="100000">
              <a:schemeClr val="accent1">
                <a:tint val="60000"/>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sp>
    <dsp:sp modelId="{C629AB40-3550-3247-9D5C-5CA6CE9CB1F7}">
      <dsp:nvSpPr>
        <dsp:cNvPr id="0" name=""/>
        <dsp:cNvSpPr/>
      </dsp:nvSpPr>
      <dsp:spPr>
        <a:xfrm>
          <a:off x="6950387" y="3420763"/>
          <a:ext cx="1275909" cy="1020727"/>
        </a:xfrm>
        <a:prstGeom prst="roundRect">
          <a:avLst>
            <a:gd name="adj" fmla="val 10000"/>
          </a:avLst>
        </a:prstGeom>
        <a:gradFill rotWithShape="0">
          <a:gsLst>
            <a:gs pos="0">
              <a:schemeClr val="accent1">
                <a:hueOff val="0"/>
                <a:satOff val="0"/>
                <a:lumOff val="0"/>
                <a:alphaOff val="0"/>
                <a:shade val="70000"/>
                <a:satMod val="150000"/>
              </a:schemeClr>
            </a:gs>
            <a:gs pos="34000">
              <a:schemeClr val="accent1">
                <a:hueOff val="0"/>
                <a:satOff val="0"/>
                <a:lumOff val="0"/>
                <a:alphaOff val="0"/>
                <a:shade val="70000"/>
                <a:satMod val="140000"/>
              </a:schemeClr>
            </a:gs>
            <a:gs pos="70000">
              <a:schemeClr val="accent1">
                <a:hueOff val="0"/>
                <a:satOff val="0"/>
                <a:lumOff val="0"/>
                <a:alphaOff val="0"/>
                <a:tint val="100000"/>
                <a:shade val="90000"/>
                <a:satMod val="140000"/>
              </a:schemeClr>
            </a:gs>
            <a:gs pos="100000">
              <a:schemeClr val="accent1">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US" sz="1300" kern="1200"/>
            <a:t>Monitoring and updating of policies, plan and procedures</a:t>
          </a:r>
        </a:p>
      </dsp:txBody>
      <dsp:txXfrm>
        <a:off x="6980283" y="3450659"/>
        <a:ext cx="1216117" cy="960935"/>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s-PR"/>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67D75B2-1DD1-4D81-B41B-40C476974689}" type="datetimeFigureOut">
              <a:rPr lang="es-PR" smtClean="0"/>
              <a:pPr/>
              <a:t>05/20/2021</a:t>
            </a:fld>
            <a:endParaRPr lang="es-PR"/>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s-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18AC2B97-A409-4960-B191-29C380638039}" type="slidenum">
              <a:rPr lang="es-PR" smtClean="0"/>
              <a:pPr/>
              <a:t>‹#›</a:t>
            </a:fld>
            <a:endParaRPr lang="es-PR"/>
          </a:p>
        </p:txBody>
      </p:sp>
    </p:spTree>
    <p:extLst>
      <p:ext uri="{BB962C8B-B14F-4D97-AF65-F5344CB8AC3E}">
        <p14:creationId xmlns:p14="http://schemas.microsoft.com/office/powerpoint/2010/main" val="10667366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22A2592-B603-4FAE-877B-C0FCE9359C1A}" type="datetimeFigureOut">
              <a:rPr lang="en-US" smtClean="0"/>
              <a:pPr/>
              <a:t>5/20/2021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984820E-AE03-4C67-B664-64D6BA78CA71}" type="slidenum">
              <a:rPr lang="en-US" smtClean="0"/>
              <a:pPr/>
              <a:t>‹#›</a:t>
            </a:fld>
            <a:endParaRPr lang="en-US"/>
          </a:p>
        </p:txBody>
      </p:sp>
    </p:spTree>
    <p:extLst>
      <p:ext uri="{BB962C8B-B14F-4D97-AF65-F5344CB8AC3E}">
        <p14:creationId xmlns:p14="http://schemas.microsoft.com/office/powerpoint/2010/main" val="12344369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1</a:t>
            </a:fld>
            <a:endParaRPr lang="en-US"/>
          </a:p>
        </p:txBody>
      </p:sp>
    </p:spTree>
    <p:extLst>
      <p:ext uri="{BB962C8B-B14F-4D97-AF65-F5344CB8AC3E}">
        <p14:creationId xmlns:p14="http://schemas.microsoft.com/office/powerpoint/2010/main" val="1420536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10</a:t>
            </a:fld>
            <a:endParaRPr lang="en-US"/>
          </a:p>
        </p:txBody>
      </p:sp>
    </p:spTree>
    <p:extLst>
      <p:ext uri="{BB962C8B-B14F-4D97-AF65-F5344CB8AC3E}">
        <p14:creationId xmlns:p14="http://schemas.microsoft.com/office/powerpoint/2010/main" val="30443225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indent="-228600">
              <a:buFont typeface="+mj-lt"/>
              <a:buAutoNum type="arabicPeriod"/>
            </a:pPr>
            <a:r>
              <a:rPr lang="en-US" sz="1200">
                <a:latin typeface="Calibri" pitchFamily="34" charset="0"/>
              </a:rPr>
              <a:t>The bar of reasonableness is higher for more commonly encountered languages.  </a:t>
            </a:r>
          </a:p>
          <a:p>
            <a:pPr>
              <a:buNone/>
            </a:pPr>
            <a:endParaRPr lang="en-US" sz="1200">
              <a:latin typeface="Calibri" pitchFamily="34" charset="0"/>
            </a:endParaRPr>
          </a:p>
          <a:p>
            <a:pPr marL="228600" indent="-228600">
              <a:buFont typeface="+mj-lt"/>
              <a:buNone/>
            </a:pPr>
            <a:r>
              <a:rPr lang="en-US" sz="1200">
                <a:latin typeface="Calibri" pitchFamily="34" charset="0"/>
              </a:rPr>
              <a:t>2.	Nonetheless, organizations that receive federal financial assistance cannot discriminate against any individual with LEP, pursuant to Title VI of the Civil Rights Act, and must take appropriate steps to provide language access to any individual with LEP who seeks</a:t>
            </a:r>
            <a:r>
              <a:rPr lang="en-US" sz="1200" baseline="0">
                <a:latin typeface="Calibri" pitchFamily="34" charset="0"/>
              </a:rPr>
              <a:t> </a:t>
            </a:r>
            <a:r>
              <a:rPr lang="en-US" sz="1200">
                <a:latin typeface="Calibri" pitchFamily="34" charset="0"/>
              </a:rPr>
              <a:t>the services of the organization . </a:t>
            </a:r>
          </a:p>
          <a:p>
            <a:pPr>
              <a:buNone/>
            </a:pPr>
            <a:endParaRPr lang="es-PR" sz="12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11</a:t>
            </a:fld>
            <a:endParaRPr lang="en-US"/>
          </a:p>
        </p:txBody>
      </p:sp>
    </p:spTree>
    <p:extLst>
      <p:ext uri="{BB962C8B-B14F-4D97-AF65-F5344CB8AC3E}">
        <p14:creationId xmlns:p14="http://schemas.microsoft.com/office/powerpoint/2010/main" val="26464095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Demonstrate how to use and when to use - the balancing test will help determine strategies of how to communicate population.</a:t>
            </a:r>
            <a:br>
              <a:rPr lang="en-US"/>
            </a:br>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12</a:t>
            </a:fld>
            <a:endParaRPr lang="en-US"/>
          </a:p>
        </p:txBody>
      </p:sp>
    </p:spTree>
    <p:extLst>
      <p:ext uri="{BB962C8B-B14F-4D97-AF65-F5344CB8AC3E}">
        <p14:creationId xmlns:p14="http://schemas.microsoft.com/office/powerpoint/2010/main" val="3266685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a:t>The strategies you</a:t>
            </a:r>
            <a:r>
              <a:rPr lang="en-US" sz="1200" baseline="0"/>
              <a:t> </a:t>
            </a:r>
            <a:r>
              <a:rPr lang="en-US" sz="1200"/>
              <a:t>choose will depend on the number of survivors with LEP and the number of languages spoken in your community, as well as the </a:t>
            </a:r>
          </a:p>
          <a:p>
            <a:pPr>
              <a:buNone/>
            </a:pPr>
            <a:r>
              <a:rPr lang="en-US" sz="1200"/>
              <a:t>available resources in your community. Bottom line, all survivors you work with must have meaningful access to services regardless of the language they speak.</a:t>
            </a:r>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13</a:t>
            </a:fld>
            <a:endParaRPr lang="en-US"/>
          </a:p>
        </p:txBody>
      </p:sp>
    </p:spTree>
    <p:extLst>
      <p:ext uri="{BB962C8B-B14F-4D97-AF65-F5344CB8AC3E}">
        <p14:creationId xmlns:p14="http://schemas.microsoft.com/office/powerpoint/2010/main" val="1232543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ceholder 1026"/>
          <p:cNvSpPr>
            <a:spLocks noGrp="1" noRot="1" noChangeAspect="1" noChangeArrowheads="1" noTextEdit="1"/>
          </p:cNvSpPr>
          <p:nvPr>
            <p:ph type="sldImg"/>
          </p:nvPr>
        </p:nvSpPr>
        <p:spPr>
          <a:ln/>
        </p:spPr>
      </p:sp>
      <p:sp>
        <p:nvSpPr>
          <p:cNvPr id="29698" name="Placeholder 1027"/>
          <p:cNvSpPr>
            <a:spLocks noGrp="1" noChangeArrowheads="1"/>
          </p:cNvSpPr>
          <p:nvPr>
            <p:ph type="body" idx="1"/>
          </p:nvPr>
        </p:nvSpPr>
        <p:spPr>
          <a:noFill/>
          <a:ln/>
        </p:spPr>
        <p:txBody>
          <a:bodyPr/>
          <a:lstStyle/>
          <a:p>
            <a:pPr defTabSz="931774">
              <a:spcBef>
                <a:spcPct val="0"/>
              </a:spcBef>
            </a:pPr>
            <a:r>
              <a:rPr lang="en-US" sz="2400">
                <a:latin typeface="Arial" pitchFamily="127" charset="0"/>
                <a:cs typeface="Arial"/>
              </a:rPr>
              <a:t>-  Not just most common languages, but be prepared to provide access to infrequent languages spoken by victims seeking help. </a:t>
            </a:r>
          </a:p>
          <a:p>
            <a:pPr defTabSz="931774">
              <a:spcBef>
                <a:spcPct val="0"/>
              </a:spcBef>
            </a:pPr>
            <a:br>
              <a:rPr lang="en-US" sz="2400">
                <a:latin typeface="Arial" pitchFamily="127" charset="0"/>
                <a:cs typeface="Arial"/>
              </a:rPr>
            </a:br>
            <a:endParaRPr lang="en-US" sz="2400">
              <a:latin typeface="Arial" pitchFamily="127" charset="0"/>
              <a:cs typeface="Arial"/>
            </a:endParaRPr>
          </a:p>
        </p:txBody>
      </p:sp>
      <p:sp>
        <p:nvSpPr>
          <p:cNvPr id="2" name="Footer Placeholder 1"/>
          <p:cNvSpPr>
            <a:spLocks noGrp="1"/>
          </p:cNvSpPr>
          <p:nvPr>
            <p:ph type="ftr" sz="quarter" idx="10"/>
          </p:nvPr>
        </p:nvSpPr>
        <p:spPr/>
        <p:txBody>
          <a:bodyPr/>
          <a:lstStyle/>
          <a:p>
            <a:pPr>
              <a:defRPr/>
            </a:pPr>
            <a:r>
              <a:rPr lang="en-US"/>
              <a:t>www.ninthcircuit.org/program-services/court-interpreters/</a:t>
            </a:r>
          </a:p>
        </p:txBody>
      </p:sp>
    </p:spTree>
    <p:extLst>
      <p:ext uri="{BB962C8B-B14F-4D97-AF65-F5344CB8AC3E}">
        <p14:creationId xmlns:p14="http://schemas.microsoft.com/office/powerpoint/2010/main" val="2326002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latin typeface="+mn-lt"/>
                <a:ea typeface="+mn-ea"/>
                <a:cs typeface="+mn-cs"/>
              </a:rPr>
              <a:t>Partner with other organizations to provide language access.</a:t>
            </a:r>
            <a:r>
              <a:rPr lang="en-US" sz="1200" kern="1200">
                <a:solidFill>
                  <a:schemeClr val="tx1"/>
                </a:solidFill>
                <a:effectLst/>
                <a:latin typeface="+mn-lt"/>
                <a:ea typeface="+mn-ea"/>
                <a:cs typeface="+mn-cs"/>
              </a:rPr>
              <a:t> Organizations often collaborate with culturally specific organizations to provide interpretation. However many culturally specific organizations feel the burden of cost, hours, and labor without adequate support or resources.  Build resources and collaborate so both organizations mutually benefit. </a:t>
            </a:r>
          </a:p>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15</a:t>
            </a:fld>
            <a:endParaRPr lang="en-US"/>
          </a:p>
        </p:txBody>
      </p:sp>
    </p:spTree>
    <p:extLst>
      <p:ext uri="{BB962C8B-B14F-4D97-AF65-F5344CB8AC3E}">
        <p14:creationId xmlns:p14="http://schemas.microsoft.com/office/powerpoint/2010/main" val="38480723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16</a:t>
            </a:fld>
            <a:endParaRPr lang="en-US"/>
          </a:p>
        </p:txBody>
      </p:sp>
    </p:spTree>
    <p:extLst>
      <p:ext uri="{BB962C8B-B14F-4D97-AF65-F5344CB8AC3E}">
        <p14:creationId xmlns:p14="http://schemas.microsoft.com/office/powerpoint/2010/main" val="254800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200" u="sng" kern="1200">
                <a:solidFill>
                  <a:schemeClr val="tx1"/>
                </a:solidFill>
                <a:effectLst/>
                <a:latin typeface="+mn-lt"/>
                <a:ea typeface="+mn-ea"/>
                <a:cs typeface="+mn-cs"/>
              </a:rPr>
              <a:t>Create ownership in programs.</a:t>
            </a:r>
            <a:r>
              <a:rPr lang="en-US" sz="1200" kern="1200">
                <a:solidFill>
                  <a:schemeClr val="tx1"/>
                </a:solidFill>
                <a:effectLst/>
                <a:latin typeface="+mn-lt"/>
                <a:ea typeface="+mn-ea"/>
                <a:cs typeface="+mn-cs"/>
              </a:rPr>
              <a:t> Convene key stakeholders who will drive creation and implementation of a meaningful language access plan. When people are in the ‘driver’s seat’, they are more likely to take responsibility for the successful implementation of plans. </a:t>
            </a:r>
          </a:p>
        </p:txBody>
      </p:sp>
      <p:sp>
        <p:nvSpPr>
          <p:cNvPr id="4" name="Slide Number Placeholder 3"/>
          <p:cNvSpPr>
            <a:spLocks noGrp="1"/>
          </p:cNvSpPr>
          <p:nvPr>
            <p:ph type="sldNum" sz="quarter" idx="10"/>
          </p:nvPr>
        </p:nvSpPr>
        <p:spPr/>
        <p:txBody>
          <a:bodyPr/>
          <a:lstStyle/>
          <a:p>
            <a:fld id="{7984820E-AE03-4C67-B664-64D6BA78CA71}" type="slidenum">
              <a:rPr lang="en-US" smtClean="0"/>
              <a:pPr/>
              <a:t>17</a:t>
            </a:fld>
            <a:endParaRPr lang="en-US"/>
          </a:p>
        </p:txBody>
      </p:sp>
    </p:spTree>
    <p:extLst>
      <p:ext uri="{BB962C8B-B14F-4D97-AF65-F5344CB8AC3E}">
        <p14:creationId xmlns:p14="http://schemas.microsoft.com/office/powerpoint/2010/main" val="35800653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18</a:t>
            </a:fld>
            <a:endParaRPr lang="en-US"/>
          </a:p>
        </p:txBody>
      </p:sp>
    </p:spTree>
    <p:extLst>
      <p:ext uri="{BB962C8B-B14F-4D97-AF65-F5344CB8AC3E}">
        <p14:creationId xmlns:p14="http://schemas.microsoft.com/office/powerpoint/2010/main" val="11805357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19</a:t>
            </a:fld>
            <a:endParaRPr lang="en-US"/>
          </a:p>
        </p:txBody>
      </p:sp>
    </p:spTree>
    <p:extLst>
      <p:ext uri="{BB962C8B-B14F-4D97-AF65-F5344CB8AC3E}">
        <p14:creationId xmlns:p14="http://schemas.microsoft.com/office/powerpoint/2010/main" val="3538088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2</a:t>
            </a:fld>
            <a:endParaRPr lang="en-US"/>
          </a:p>
        </p:txBody>
      </p:sp>
    </p:spTree>
    <p:extLst>
      <p:ext uri="{BB962C8B-B14F-4D97-AF65-F5344CB8AC3E}">
        <p14:creationId xmlns:p14="http://schemas.microsoft.com/office/powerpoint/2010/main" val="730915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s-PR"/>
              <a:t>Speaks to Identifying Organizational Needs</a:t>
            </a: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20</a:t>
            </a:fld>
            <a:endParaRPr lang="en-US"/>
          </a:p>
        </p:txBody>
      </p:sp>
    </p:spTree>
    <p:extLst>
      <p:ext uri="{BB962C8B-B14F-4D97-AF65-F5344CB8AC3E}">
        <p14:creationId xmlns:p14="http://schemas.microsoft.com/office/powerpoint/2010/main" val="13432784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21</a:t>
            </a:fld>
            <a:endParaRPr lang="en-US"/>
          </a:p>
        </p:txBody>
      </p:sp>
    </p:spTree>
    <p:extLst>
      <p:ext uri="{BB962C8B-B14F-4D97-AF65-F5344CB8AC3E}">
        <p14:creationId xmlns:p14="http://schemas.microsoft.com/office/powerpoint/2010/main" val="21742552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22</a:t>
            </a:fld>
            <a:endParaRPr lang="en-US"/>
          </a:p>
        </p:txBody>
      </p:sp>
    </p:spTree>
    <p:extLst>
      <p:ext uri="{BB962C8B-B14F-4D97-AF65-F5344CB8AC3E}">
        <p14:creationId xmlns:p14="http://schemas.microsoft.com/office/powerpoint/2010/main" val="38300038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23</a:t>
            </a:fld>
            <a:endParaRPr lang="en-US"/>
          </a:p>
        </p:txBody>
      </p:sp>
    </p:spTree>
    <p:extLst>
      <p:ext uri="{BB962C8B-B14F-4D97-AF65-F5344CB8AC3E}">
        <p14:creationId xmlns:p14="http://schemas.microsoft.com/office/powerpoint/2010/main" val="2564338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u="sng" kern="1200">
                <a:solidFill>
                  <a:schemeClr val="tx1"/>
                </a:solidFill>
                <a:effectLst/>
                <a:latin typeface="+mn-lt"/>
                <a:ea typeface="+mn-ea"/>
                <a:cs typeface="+mn-cs"/>
              </a:rPr>
              <a:t>Start from what’s already in place.</a:t>
            </a:r>
            <a:r>
              <a:rPr lang="en-US" sz="1200" kern="1200">
                <a:solidFill>
                  <a:schemeClr val="tx1"/>
                </a:solidFill>
                <a:effectLst/>
                <a:latin typeface="+mn-lt"/>
                <a:ea typeface="+mn-ea"/>
                <a:cs typeface="+mn-cs"/>
              </a:rPr>
              <a:t> Most organizations have policy or philosophy that informs their approach to serving survivors with limited English proficiency. Organizations should build on what they already have in place. </a:t>
            </a:r>
          </a:p>
          <a:p>
            <a:pPr lvl="0"/>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For example, if a program already has a bilingual advocate, then explore how the advocate can be better supported in her/his role. If a program uses a translation/interpretation service, confirm whether sufficient funds are available to utilize that service</a:t>
            </a:r>
            <a:r>
              <a:rPr lang="en-US">
                <a:effectLst/>
              </a:rPr>
              <a:t> </a:t>
            </a:r>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24</a:t>
            </a:fld>
            <a:endParaRPr lang="en-US"/>
          </a:p>
        </p:txBody>
      </p:sp>
    </p:spTree>
    <p:extLst>
      <p:ext uri="{BB962C8B-B14F-4D97-AF65-F5344CB8AC3E}">
        <p14:creationId xmlns:p14="http://schemas.microsoft.com/office/powerpoint/2010/main" val="11701745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25</a:t>
            </a:fld>
            <a:endParaRPr lang="en-US"/>
          </a:p>
        </p:txBody>
      </p:sp>
    </p:spTree>
    <p:extLst>
      <p:ext uri="{BB962C8B-B14F-4D97-AF65-F5344CB8AC3E}">
        <p14:creationId xmlns:p14="http://schemas.microsoft.com/office/powerpoint/2010/main" val="2074780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Possible</a:t>
            </a:r>
            <a:r>
              <a:rPr lang="en-US" baseline="0"/>
              <a:t> s</a:t>
            </a:r>
            <a:r>
              <a:rPr lang="en-US"/>
              <a:t>mall group discussion questions – edit as needed</a:t>
            </a:r>
          </a:p>
        </p:txBody>
      </p:sp>
      <p:sp>
        <p:nvSpPr>
          <p:cNvPr id="4" name="Slide Number Placeholder 3"/>
          <p:cNvSpPr>
            <a:spLocks noGrp="1"/>
          </p:cNvSpPr>
          <p:nvPr>
            <p:ph type="sldNum" sz="quarter" idx="10"/>
          </p:nvPr>
        </p:nvSpPr>
        <p:spPr/>
        <p:txBody>
          <a:bodyPr/>
          <a:lstStyle/>
          <a:p>
            <a:fld id="{7984820E-AE03-4C67-B664-64D6BA78CA71}" type="slidenum">
              <a:rPr lang="en-US" smtClean="0"/>
              <a:pPr/>
              <a:t>26</a:t>
            </a:fld>
            <a:endParaRPr lang="en-US"/>
          </a:p>
        </p:txBody>
      </p:sp>
    </p:spTree>
    <p:extLst>
      <p:ext uri="{BB962C8B-B14F-4D97-AF65-F5344CB8AC3E}">
        <p14:creationId xmlns:p14="http://schemas.microsoft.com/office/powerpoint/2010/main" val="2365044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US" sz="1200" u="sng" kern="1200">
                <a:solidFill>
                  <a:schemeClr val="tx1"/>
                </a:solidFill>
                <a:effectLst/>
                <a:latin typeface="+mn-lt"/>
                <a:ea typeface="+mn-ea"/>
                <a:cs typeface="+mn-cs"/>
              </a:rPr>
              <a:t>Determine ‘reasonable steps’</a:t>
            </a:r>
            <a:r>
              <a:rPr lang="en-US" sz="1200" kern="1200">
                <a:solidFill>
                  <a:schemeClr val="tx1"/>
                </a:solidFill>
                <a:effectLst/>
                <a:latin typeface="+mn-lt"/>
                <a:ea typeface="+mn-ea"/>
                <a:cs typeface="+mn-cs"/>
              </a:rPr>
              <a:t>. Determining reasonable steps to provide meaningful access is unique to each organization and the communities they serve. </a:t>
            </a:r>
          </a:p>
          <a:p>
            <a:r>
              <a:rPr lang="en-US" sz="1200" kern="1200">
                <a:solidFill>
                  <a:schemeClr val="tx1"/>
                </a:solidFill>
                <a:effectLst/>
                <a:latin typeface="+mn-lt"/>
                <a:ea typeface="+mn-ea"/>
                <a:cs typeface="+mn-cs"/>
              </a:rPr>
              <a:t>Reasonable steps can range from having “I Speak” cards printed and available to hiring and training bilingual advocates.</a:t>
            </a: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27</a:t>
            </a:fld>
            <a:endParaRPr lang="en-US"/>
          </a:p>
        </p:txBody>
      </p:sp>
    </p:spTree>
    <p:extLst>
      <p:ext uri="{BB962C8B-B14F-4D97-AF65-F5344CB8AC3E}">
        <p14:creationId xmlns:p14="http://schemas.microsoft.com/office/powerpoint/2010/main" val="2254891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28</a:t>
            </a:fld>
            <a:endParaRPr lang="en-US"/>
          </a:p>
        </p:txBody>
      </p:sp>
    </p:spTree>
    <p:extLst>
      <p:ext uri="{BB962C8B-B14F-4D97-AF65-F5344CB8AC3E}">
        <p14:creationId xmlns:p14="http://schemas.microsoft.com/office/powerpoint/2010/main" val="42761832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29</a:t>
            </a:fld>
            <a:endParaRPr lang="en-US"/>
          </a:p>
        </p:txBody>
      </p:sp>
    </p:spTree>
    <p:extLst>
      <p:ext uri="{BB962C8B-B14F-4D97-AF65-F5344CB8AC3E}">
        <p14:creationId xmlns:p14="http://schemas.microsoft.com/office/powerpoint/2010/main" val="2485614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a:latin typeface="Calibri" pitchFamily="34" charset="0"/>
              </a:rPr>
              <a:t>Safety, healing an justice</a:t>
            </a:r>
            <a:r>
              <a:rPr lang="en-US" sz="1200" baseline="0">
                <a:latin typeface="Calibri" pitchFamily="34" charset="0"/>
              </a:rPr>
              <a:t> are unattainable </a:t>
            </a:r>
            <a:r>
              <a:rPr lang="en-US" sz="1200">
                <a:latin typeface="Calibri" pitchFamily="34" charset="0"/>
              </a:rPr>
              <a:t>unless we practice </a:t>
            </a:r>
            <a:r>
              <a:rPr lang="en-US" sz="1200">
                <a:solidFill>
                  <a:srgbClr val="FF0000"/>
                </a:solidFill>
                <a:latin typeface="Calibri" pitchFamily="34" charset="0"/>
              </a:rPr>
              <a:t>cultural and linguistic competency </a:t>
            </a:r>
            <a:r>
              <a:rPr lang="en-US" sz="1200">
                <a:latin typeface="Calibri" pitchFamily="34" charset="0"/>
              </a:rPr>
              <a:t>consistently and improve language access at organizational and individual levels.</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Domestic violence programs that have not developed a language access plan often find themselves operating reactively­ when it comes to providing language access.  That is, by responding to the needs of one particular individual with LEP at a time and seeking ways to include her participation in the programs when the situation arises.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Advocates have found resourceful and creative ways to communicate with individuals with LEP, but relying on a patchwork of ad-hoc communication methods is guaranteed at some point to make advocates feel ineffective or frustrated and survivors feel isolated, lonely and confused.</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a:t>It is important to recognize that the lack of a proactive plan for meeting the language needs of individuals</a:t>
            </a:r>
            <a:r>
              <a:rPr lang="en-US" baseline="0"/>
              <a:t> </a:t>
            </a:r>
            <a:r>
              <a:rPr lang="en-US"/>
              <a:t>with LEP can undermine meaningful access to those services and compromise their safety and options.</a:t>
            </a:r>
            <a:endParaRPr lang="es-PR"/>
          </a:p>
          <a:p>
            <a:endParaRPr lang="es-PR" baseline="0"/>
          </a:p>
          <a:p>
            <a:endParaRPr lang="es-PR" baseline="0"/>
          </a:p>
          <a:p>
            <a:endParaRPr lang="es-PR" baseline="0"/>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3</a:t>
            </a:fld>
            <a:endParaRPr lang="en-US"/>
          </a:p>
        </p:txBody>
      </p:sp>
    </p:spTree>
    <p:extLst>
      <p:ext uri="{BB962C8B-B14F-4D97-AF65-F5344CB8AC3E}">
        <p14:creationId xmlns:p14="http://schemas.microsoft.com/office/powerpoint/2010/main" val="341111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30</a:t>
            </a:fld>
            <a:endParaRPr lang="en-US"/>
          </a:p>
        </p:txBody>
      </p:sp>
    </p:spTree>
    <p:extLst>
      <p:ext uri="{BB962C8B-B14F-4D97-AF65-F5344CB8AC3E}">
        <p14:creationId xmlns:p14="http://schemas.microsoft.com/office/powerpoint/2010/main" val="27918057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31</a:t>
            </a:fld>
            <a:endParaRPr lang="en-US"/>
          </a:p>
        </p:txBody>
      </p:sp>
    </p:spTree>
    <p:extLst>
      <p:ext uri="{BB962C8B-B14F-4D97-AF65-F5344CB8AC3E}">
        <p14:creationId xmlns:p14="http://schemas.microsoft.com/office/powerpoint/2010/main" val="8352701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ceholder 1026"/>
          <p:cNvSpPr>
            <a:spLocks noGrp="1" noRot="1" noChangeAspect="1" noChangeArrowheads="1" noTextEdit="1"/>
          </p:cNvSpPr>
          <p:nvPr>
            <p:ph type="sldImg"/>
          </p:nvPr>
        </p:nvSpPr>
        <p:spPr>
          <a:ln/>
        </p:spPr>
      </p:sp>
      <p:sp>
        <p:nvSpPr>
          <p:cNvPr id="29698" name="Placeholder 1027"/>
          <p:cNvSpPr>
            <a:spLocks noGrp="1" noChangeArrowheads="1"/>
          </p:cNvSpPr>
          <p:nvPr>
            <p:ph type="body" idx="1"/>
          </p:nvPr>
        </p:nvSpPr>
        <p:spPr>
          <a:noFill/>
          <a:ln/>
        </p:spPr>
        <p:txBody>
          <a:bodyPr/>
          <a:lstStyle/>
          <a:p>
            <a:pPr defTabSz="931774">
              <a:spcBef>
                <a:spcPct val="0"/>
              </a:spcBef>
            </a:pPr>
            <a:endParaRPr lang="en-US" sz="2400">
              <a:latin typeface="Arial" pitchFamily="127" charset="0"/>
            </a:endParaRPr>
          </a:p>
        </p:txBody>
      </p:sp>
      <p:sp>
        <p:nvSpPr>
          <p:cNvPr id="2" name="Footer Placeholder 1"/>
          <p:cNvSpPr>
            <a:spLocks noGrp="1"/>
          </p:cNvSpPr>
          <p:nvPr>
            <p:ph type="ftr" sz="quarter" idx="10"/>
          </p:nvPr>
        </p:nvSpPr>
        <p:spPr/>
        <p:txBody>
          <a:bodyPr/>
          <a:lstStyle/>
          <a:p>
            <a:pPr>
              <a:defRPr/>
            </a:pPr>
            <a:r>
              <a:rPr lang="en-US"/>
              <a:t>www.ninthcircuit.org/program-services/court-interpreters/</a:t>
            </a:r>
          </a:p>
        </p:txBody>
      </p:sp>
    </p:spTree>
    <p:extLst>
      <p:ext uri="{BB962C8B-B14F-4D97-AF65-F5344CB8AC3E}">
        <p14:creationId xmlns:p14="http://schemas.microsoft.com/office/powerpoint/2010/main" val="2713664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p:txBody>
      </p:sp>
      <p:sp>
        <p:nvSpPr>
          <p:cNvPr id="4" name="Slide Number Placeholder 3"/>
          <p:cNvSpPr>
            <a:spLocks noGrp="1"/>
          </p:cNvSpPr>
          <p:nvPr>
            <p:ph type="sldNum" sz="quarter" idx="10"/>
          </p:nvPr>
        </p:nvSpPr>
        <p:spPr/>
        <p:txBody>
          <a:bodyPr/>
          <a:lstStyle/>
          <a:p>
            <a:fld id="{7984820E-AE03-4C67-B664-64D6BA78CA71}" type="slidenum">
              <a:rPr lang="en-US" smtClean="0"/>
              <a:pPr/>
              <a:t>33</a:t>
            </a:fld>
            <a:endParaRPr lang="en-US"/>
          </a:p>
        </p:txBody>
      </p:sp>
    </p:spTree>
    <p:extLst>
      <p:ext uri="{BB962C8B-B14F-4D97-AF65-F5344CB8AC3E}">
        <p14:creationId xmlns:p14="http://schemas.microsoft.com/office/powerpoint/2010/main" val="862183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34</a:t>
            </a:fld>
            <a:endParaRPr lang="en-US"/>
          </a:p>
        </p:txBody>
      </p:sp>
    </p:spTree>
    <p:extLst>
      <p:ext uri="{BB962C8B-B14F-4D97-AF65-F5344CB8AC3E}">
        <p14:creationId xmlns:p14="http://schemas.microsoft.com/office/powerpoint/2010/main" val="4915698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35</a:t>
            </a:fld>
            <a:endParaRPr lang="en-US"/>
          </a:p>
        </p:txBody>
      </p:sp>
    </p:spTree>
    <p:extLst>
      <p:ext uri="{BB962C8B-B14F-4D97-AF65-F5344CB8AC3E}">
        <p14:creationId xmlns:p14="http://schemas.microsoft.com/office/powerpoint/2010/main" val="8318681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36</a:t>
            </a:fld>
            <a:endParaRPr lang="en-US"/>
          </a:p>
        </p:txBody>
      </p:sp>
    </p:spTree>
    <p:extLst>
      <p:ext uri="{BB962C8B-B14F-4D97-AF65-F5344CB8AC3E}">
        <p14:creationId xmlns:p14="http://schemas.microsoft.com/office/powerpoint/2010/main" val="8588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37</a:t>
            </a:fld>
            <a:endParaRPr lang="en-US"/>
          </a:p>
        </p:txBody>
      </p:sp>
    </p:spTree>
    <p:extLst>
      <p:ext uri="{BB962C8B-B14F-4D97-AF65-F5344CB8AC3E}">
        <p14:creationId xmlns:p14="http://schemas.microsoft.com/office/powerpoint/2010/main" val="568183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Possible</a:t>
            </a:r>
            <a:r>
              <a:rPr lang="en-US" baseline="0"/>
              <a:t> s</a:t>
            </a:r>
            <a:r>
              <a:rPr lang="en-US"/>
              <a:t>mall group discussion questions – edit as needed</a:t>
            </a:r>
          </a:p>
        </p:txBody>
      </p:sp>
      <p:sp>
        <p:nvSpPr>
          <p:cNvPr id="4" name="Slide Number Placeholder 3"/>
          <p:cNvSpPr>
            <a:spLocks noGrp="1"/>
          </p:cNvSpPr>
          <p:nvPr>
            <p:ph type="sldNum" sz="quarter" idx="10"/>
          </p:nvPr>
        </p:nvSpPr>
        <p:spPr/>
        <p:txBody>
          <a:bodyPr/>
          <a:lstStyle/>
          <a:p>
            <a:fld id="{7984820E-AE03-4C67-B664-64D6BA78CA71}" type="slidenum">
              <a:rPr lang="en-US" smtClean="0"/>
              <a:pPr/>
              <a:t>38</a:t>
            </a:fld>
            <a:endParaRPr lang="en-US"/>
          </a:p>
        </p:txBody>
      </p:sp>
    </p:spTree>
    <p:extLst>
      <p:ext uri="{BB962C8B-B14F-4D97-AF65-F5344CB8AC3E}">
        <p14:creationId xmlns:p14="http://schemas.microsoft.com/office/powerpoint/2010/main" val="1416950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39</a:t>
            </a:fld>
            <a:endParaRPr lang="en-US"/>
          </a:p>
        </p:txBody>
      </p:sp>
    </p:spTree>
    <p:extLst>
      <p:ext uri="{BB962C8B-B14F-4D97-AF65-F5344CB8AC3E}">
        <p14:creationId xmlns:p14="http://schemas.microsoft.com/office/powerpoint/2010/main" val="21102929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28600" marR="0" indent="-228600" algn="l" defTabSz="914400" rtl="0" eaLnBrk="1" fontAlgn="auto" latinLnBrk="0" hangingPunct="1">
              <a:lnSpc>
                <a:spcPct val="100000"/>
              </a:lnSpc>
              <a:spcBef>
                <a:spcPts val="0"/>
              </a:spcBef>
              <a:spcAft>
                <a:spcPts val="0"/>
              </a:spcAft>
              <a:buClrTx/>
              <a:buSzTx/>
              <a:buFont typeface="+mj-lt"/>
              <a:buNone/>
              <a:tabLst/>
              <a:defRPr/>
            </a:pPr>
            <a:endParaRPr lang="es-P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kern="1200">
                <a:solidFill>
                  <a:schemeClr val="tx1"/>
                </a:solidFill>
                <a:latin typeface="+mn-lt"/>
                <a:ea typeface="+mn-ea"/>
                <a:cs typeface="+mn-cs"/>
              </a:rPr>
              <a:t>NOTE</a:t>
            </a:r>
            <a:r>
              <a:rPr lang="en-US" sz="1200" kern="1200" baseline="0">
                <a:solidFill>
                  <a:schemeClr val="tx1"/>
                </a:solidFill>
                <a:latin typeface="+mn-lt"/>
                <a:ea typeface="+mn-ea"/>
                <a:cs typeface="+mn-cs"/>
              </a:rPr>
              <a:t> TO COALITION TRAINERS: In training member programs, use whatever state, county, or local data is available </a:t>
            </a:r>
            <a:endParaRPr lang="en-US" sz="1200" kern="1200">
              <a:solidFill>
                <a:schemeClr val="tx1"/>
              </a:solidFill>
              <a:latin typeface="+mn-lt"/>
              <a:ea typeface="+mn-ea"/>
              <a:cs typeface="+mn-cs"/>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4</a:t>
            </a:fld>
            <a:endParaRPr lang="en-US"/>
          </a:p>
        </p:txBody>
      </p:sp>
    </p:spTree>
    <p:extLst>
      <p:ext uri="{BB962C8B-B14F-4D97-AF65-F5344CB8AC3E}">
        <p14:creationId xmlns:p14="http://schemas.microsoft.com/office/powerpoint/2010/main" val="38222422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40</a:t>
            </a:fld>
            <a:endParaRPr lang="en-US"/>
          </a:p>
        </p:txBody>
      </p:sp>
    </p:spTree>
    <p:extLst>
      <p:ext uri="{BB962C8B-B14F-4D97-AF65-F5344CB8AC3E}">
        <p14:creationId xmlns:p14="http://schemas.microsoft.com/office/powerpoint/2010/main" val="3152888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Possible small group discussion questions—edit as needed</a:t>
            </a:r>
          </a:p>
        </p:txBody>
      </p:sp>
      <p:sp>
        <p:nvSpPr>
          <p:cNvPr id="4" name="Slide Number Placeholder 3"/>
          <p:cNvSpPr>
            <a:spLocks noGrp="1"/>
          </p:cNvSpPr>
          <p:nvPr>
            <p:ph type="sldNum" sz="quarter" idx="10"/>
          </p:nvPr>
        </p:nvSpPr>
        <p:spPr/>
        <p:txBody>
          <a:bodyPr/>
          <a:lstStyle/>
          <a:p>
            <a:fld id="{7984820E-AE03-4C67-B664-64D6BA78CA71}" type="slidenum">
              <a:rPr lang="en-US" smtClean="0"/>
              <a:pPr/>
              <a:t>41</a:t>
            </a:fld>
            <a:endParaRPr lang="en-US"/>
          </a:p>
        </p:txBody>
      </p:sp>
    </p:spTree>
    <p:extLst>
      <p:ext uri="{BB962C8B-B14F-4D97-AF65-F5344CB8AC3E}">
        <p14:creationId xmlns:p14="http://schemas.microsoft.com/office/powerpoint/2010/main" val="27399871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42</a:t>
            </a:fld>
            <a:endParaRPr lang="en-US"/>
          </a:p>
        </p:txBody>
      </p:sp>
    </p:spTree>
    <p:extLst>
      <p:ext uri="{BB962C8B-B14F-4D97-AF65-F5344CB8AC3E}">
        <p14:creationId xmlns:p14="http://schemas.microsoft.com/office/powerpoint/2010/main" val="22959717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43</a:t>
            </a:fld>
            <a:endParaRPr lang="en-US"/>
          </a:p>
        </p:txBody>
      </p:sp>
    </p:spTree>
    <p:extLst>
      <p:ext uri="{BB962C8B-B14F-4D97-AF65-F5344CB8AC3E}">
        <p14:creationId xmlns:p14="http://schemas.microsoft.com/office/powerpoint/2010/main" val="38390217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this slide demonstrate effective interpretation </a:t>
            </a:r>
          </a:p>
        </p:txBody>
      </p:sp>
      <p:sp>
        <p:nvSpPr>
          <p:cNvPr id="4" name="Slide Number Placeholder 3"/>
          <p:cNvSpPr>
            <a:spLocks noGrp="1"/>
          </p:cNvSpPr>
          <p:nvPr>
            <p:ph type="sldNum" sz="quarter" idx="10"/>
          </p:nvPr>
        </p:nvSpPr>
        <p:spPr/>
        <p:txBody>
          <a:bodyPr/>
          <a:lstStyle/>
          <a:p>
            <a:fld id="{7984820E-AE03-4C67-B664-64D6BA78CA71}" type="slidenum">
              <a:rPr lang="en-US" smtClean="0"/>
              <a:pPr/>
              <a:t>46</a:t>
            </a:fld>
            <a:endParaRPr lang="en-US"/>
          </a:p>
        </p:txBody>
      </p:sp>
    </p:spTree>
    <p:extLst>
      <p:ext uri="{BB962C8B-B14F-4D97-AF65-F5344CB8AC3E}">
        <p14:creationId xmlns:p14="http://schemas.microsoft.com/office/powerpoint/2010/main" val="6765698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55</a:t>
            </a:fld>
            <a:endParaRPr lang="en-US"/>
          </a:p>
        </p:txBody>
      </p:sp>
    </p:spTree>
    <p:extLst>
      <p:ext uri="{BB962C8B-B14F-4D97-AF65-F5344CB8AC3E}">
        <p14:creationId xmlns:p14="http://schemas.microsoft.com/office/powerpoint/2010/main" val="15015405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57</a:t>
            </a:fld>
            <a:endParaRPr lang="en-US"/>
          </a:p>
        </p:txBody>
      </p:sp>
    </p:spTree>
    <p:extLst>
      <p:ext uri="{BB962C8B-B14F-4D97-AF65-F5344CB8AC3E}">
        <p14:creationId xmlns:p14="http://schemas.microsoft.com/office/powerpoint/2010/main" val="10270750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ceholder 1026"/>
          <p:cNvSpPr>
            <a:spLocks noGrp="1" noRot="1" noChangeAspect="1" noChangeArrowheads="1" noTextEdit="1"/>
          </p:cNvSpPr>
          <p:nvPr>
            <p:ph type="sldImg"/>
          </p:nvPr>
        </p:nvSpPr>
        <p:spPr>
          <a:ln/>
        </p:spPr>
      </p:sp>
      <p:sp>
        <p:nvSpPr>
          <p:cNvPr id="29698" name="Placeholder 1027"/>
          <p:cNvSpPr>
            <a:spLocks noGrp="1" noChangeArrowheads="1"/>
          </p:cNvSpPr>
          <p:nvPr>
            <p:ph type="body" idx="1"/>
          </p:nvPr>
        </p:nvSpPr>
        <p:spPr>
          <a:noFill/>
          <a:ln/>
        </p:spPr>
        <p:txBody>
          <a:bodyPr/>
          <a:lstStyle/>
          <a:p>
            <a:pPr defTabSz="931774">
              <a:spcBef>
                <a:spcPct val="0"/>
              </a:spcBef>
            </a:pPr>
            <a:endParaRPr lang="en-US" sz="2400">
              <a:latin typeface="Arial" pitchFamily="127" charset="0"/>
            </a:endParaRPr>
          </a:p>
        </p:txBody>
      </p:sp>
      <p:sp>
        <p:nvSpPr>
          <p:cNvPr id="2" name="Footer Placeholder 1"/>
          <p:cNvSpPr>
            <a:spLocks noGrp="1"/>
          </p:cNvSpPr>
          <p:nvPr>
            <p:ph type="ftr" sz="quarter" idx="10"/>
          </p:nvPr>
        </p:nvSpPr>
        <p:spPr/>
        <p:txBody>
          <a:bodyPr/>
          <a:lstStyle/>
          <a:p>
            <a:pPr>
              <a:defRPr/>
            </a:pPr>
            <a:r>
              <a:rPr lang="en-US"/>
              <a:t>www.ninthcircuit.org/program-services/court-interpreters/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ceholder 1026"/>
          <p:cNvSpPr>
            <a:spLocks noGrp="1" noRot="1" noChangeAspect="1" noChangeArrowheads="1" noTextEdit="1"/>
          </p:cNvSpPr>
          <p:nvPr>
            <p:ph type="sldImg"/>
          </p:nvPr>
        </p:nvSpPr>
        <p:spPr>
          <a:ln/>
        </p:spPr>
      </p:sp>
      <p:sp>
        <p:nvSpPr>
          <p:cNvPr id="29698" name="Placeholder 1027"/>
          <p:cNvSpPr>
            <a:spLocks noGrp="1" noChangeArrowheads="1"/>
          </p:cNvSpPr>
          <p:nvPr>
            <p:ph type="body" idx="1"/>
          </p:nvPr>
        </p:nvSpPr>
        <p:spPr>
          <a:noFill/>
          <a:ln/>
        </p:spPr>
        <p:txBody>
          <a:bodyPr/>
          <a:lstStyle/>
          <a:p>
            <a:pPr defTabSz="931774">
              <a:spcBef>
                <a:spcPct val="0"/>
              </a:spcBef>
            </a:pPr>
            <a:endParaRPr lang="en-US" sz="2400">
              <a:latin typeface="Arial" pitchFamily="127" charset="0"/>
            </a:endParaRPr>
          </a:p>
        </p:txBody>
      </p:sp>
      <p:sp>
        <p:nvSpPr>
          <p:cNvPr id="2" name="Footer Placeholder 1"/>
          <p:cNvSpPr>
            <a:spLocks noGrp="1"/>
          </p:cNvSpPr>
          <p:nvPr>
            <p:ph type="ftr" sz="quarter" idx="10"/>
          </p:nvPr>
        </p:nvSpPr>
        <p:spPr/>
        <p:txBody>
          <a:bodyPr/>
          <a:lstStyle/>
          <a:p>
            <a:pPr>
              <a:defRPr/>
            </a:pPr>
            <a:r>
              <a:rPr lang="en-US"/>
              <a:t>www.ninthcircuit.org/program-services/court-interpreters/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ceholder 1026"/>
          <p:cNvSpPr>
            <a:spLocks noGrp="1" noRot="1" noChangeAspect="1" noChangeArrowheads="1" noTextEdit="1"/>
          </p:cNvSpPr>
          <p:nvPr>
            <p:ph type="sldImg"/>
          </p:nvPr>
        </p:nvSpPr>
        <p:spPr>
          <a:ln/>
        </p:spPr>
      </p:sp>
      <p:sp>
        <p:nvSpPr>
          <p:cNvPr id="29698" name="Placeholder 1027"/>
          <p:cNvSpPr>
            <a:spLocks noGrp="1" noChangeArrowheads="1"/>
          </p:cNvSpPr>
          <p:nvPr>
            <p:ph type="body" idx="1"/>
          </p:nvPr>
        </p:nvSpPr>
        <p:spPr>
          <a:noFill/>
          <a:ln/>
        </p:spPr>
        <p:txBody>
          <a:bodyPr/>
          <a:lstStyle/>
          <a:p>
            <a:pPr defTabSz="931774">
              <a:spcBef>
                <a:spcPct val="0"/>
              </a:spcBef>
            </a:pPr>
            <a:endParaRPr lang="en-US" sz="2400">
              <a:latin typeface="Arial" pitchFamily="127" charset="0"/>
            </a:endParaRPr>
          </a:p>
        </p:txBody>
      </p:sp>
      <p:sp>
        <p:nvSpPr>
          <p:cNvPr id="2" name="Footer Placeholder 1"/>
          <p:cNvSpPr>
            <a:spLocks noGrp="1"/>
          </p:cNvSpPr>
          <p:nvPr>
            <p:ph type="ftr" sz="quarter" idx="10"/>
          </p:nvPr>
        </p:nvSpPr>
        <p:spPr/>
        <p:txBody>
          <a:bodyPr/>
          <a:lstStyle/>
          <a:p>
            <a:pPr>
              <a:defRPr/>
            </a:pPr>
            <a:r>
              <a:rPr lang="en-US"/>
              <a:t>www.ninthcircuit.org/program-services/court-interpreters/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5</a:t>
            </a:fld>
            <a:endParaRPr lang="en-US"/>
          </a:p>
        </p:txBody>
      </p:sp>
    </p:spTree>
    <p:extLst>
      <p:ext uri="{BB962C8B-B14F-4D97-AF65-F5344CB8AC3E}">
        <p14:creationId xmlns:p14="http://schemas.microsoft.com/office/powerpoint/2010/main" val="686035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Placeholder 1026"/>
          <p:cNvSpPr>
            <a:spLocks noGrp="1" noRot="1" noChangeAspect="1" noChangeArrowheads="1" noTextEdit="1"/>
          </p:cNvSpPr>
          <p:nvPr>
            <p:ph type="sldImg"/>
          </p:nvPr>
        </p:nvSpPr>
        <p:spPr>
          <a:ln/>
        </p:spPr>
      </p:sp>
      <p:sp>
        <p:nvSpPr>
          <p:cNvPr id="29698" name="Placeholder 1027"/>
          <p:cNvSpPr>
            <a:spLocks noGrp="1" noChangeArrowheads="1"/>
          </p:cNvSpPr>
          <p:nvPr>
            <p:ph type="body" idx="1"/>
          </p:nvPr>
        </p:nvSpPr>
        <p:spPr>
          <a:noFill/>
          <a:ln/>
        </p:spPr>
        <p:txBody>
          <a:bodyPr/>
          <a:lstStyle/>
          <a:p>
            <a:pPr defTabSz="931774">
              <a:spcBef>
                <a:spcPct val="0"/>
              </a:spcBef>
            </a:pPr>
            <a:endParaRPr lang="en-US" sz="2400">
              <a:latin typeface="Arial" pitchFamily="127" charset="0"/>
            </a:endParaRPr>
          </a:p>
        </p:txBody>
      </p:sp>
      <p:sp>
        <p:nvSpPr>
          <p:cNvPr id="2" name="Footer Placeholder 1"/>
          <p:cNvSpPr>
            <a:spLocks noGrp="1"/>
          </p:cNvSpPr>
          <p:nvPr>
            <p:ph type="ftr" sz="quarter" idx="10"/>
          </p:nvPr>
        </p:nvSpPr>
        <p:spPr/>
        <p:txBody>
          <a:bodyPr/>
          <a:lstStyle/>
          <a:p>
            <a:pPr>
              <a:defRPr/>
            </a:pPr>
            <a:r>
              <a:rPr lang="en-US"/>
              <a:t>www.ninthcircuit.org/program-services/court-interpreters/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67</a:t>
            </a:fld>
            <a:endParaRPr lang="en-US"/>
          </a:p>
        </p:txBody>
      </p:sp>
    </p:spTree>
    <p:extLst>
      <p:ext uri="{BB962C8B-B14F-4D97-AF65-F5344CB8AC3E}">
        <p14:creationId xmlns:p14="http://schemas.microsoft.com/office/powerpoint/2010/main" val="24016438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Small group discussion (15 min):</a:t>
            </a:r>
            <a:r>
              <a:rPr lang="en-US" baseline="0"/>
              <a:t> Discuss questions, capture on flip chart paper. Large group does gallery walk to see what other groups discussed. </a:t>
            </a:r>
          </a:p>
          <a:p>
            <a:endParaRPr lang="en-US" baseline="0"/>
          </a:p>
          <a:p>
            <a:r>
              <a:rPr lang="en-US" baseline="0"/>
              <a:t>Then facilitate a large group discussion focused on helping participants to anticipate training and TA needs. </a:t>
            </a:r>
          </a:p>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68</a:t>
            </a:fld>
            <a:endParaRPr lang="en-US"/>
          </a:p>
        </p:txBody>
      </p:sp>
    </p:spTree>
    <p:extLst>
      <p:ext uri="{BB962C8B-B14F-4D97-AF65-F5344CB8AC3E}">
        <p14:creationId xmlns:p14="http://schemas.microsoft.com/office/powerpoint/2010/main" val="7436174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70</a:t>
            </a:fld>
            <a:endParaRPr lang="en-US"/>
          </a:p>
        </p:txBody>
      </p:sp>
    </p:spTree>
    <p:extLst>
      <p:ext uri="{BB962C8B-B14F-4D97-AF65-F5344CB8AC3E}">
        <p14:creationId xmlns:p14="http://schemas.microsoft.com/office/powerpoint/2010/main" val="353427260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There are many services providers that are working in your community to address language access.  Who are they, and how can you work with them? You don’t have to do this work alone.</a:t>
            </a:r>
          </a:p>
          <a:p>
            <a:pPr lvl="0"/>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Identify individuals within systems that can influence change within the system</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Who can make change happen?  Who has leverage?</a:t>
            </a:r>
          </a:p>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71</a:t>
            </a:fld>
            <a:endParaRPr lang="en-US"/>
          </a:p>
        </p:txBody>
      </p:sp>
    </p:spTree>
    <p:extLst>
      <p:ext uri="{BB962C8B-B14F-4D97-AF65-F5344CB8AC3E}">
        <p14:creationId xmlns:p14="http://schemas.microsoft.com/office/powerpoint/2010/main" val="400480552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If this is left to one individual who leaves the organization, then there is a huge vacuum. Instead, the organization needs to build a number of employees’ capacity to advocate in the many systems they encounter</a:t>
            </a:r>
          </a:p>
          <a:p>
            <a:pPr marL="171450" indent="-171450">
              <a:buFont typeface="Arial"/>
              <a:buChar char="•"/>
            </a:pPr>
            <a:r>
              <a:rPr lang="en-US"/>
              <a:t>Take advantage of the weekly or monthly meetings that advocates have to discuss cases and updates to share what has come up for people and resources they have at their disposal as well as “next steps” to address issues. </a:t>
            </a:r>
          </a:p>
          <a:p>
            <a:pPr marL="171450" indent="-171450">
              <a:buFont typeface="Arial"/>
              <a:buChar char="•"/>
            </a:pPr>
            <a:r>
              <a:rPr lang="en-US"/>
              <a:t>Share success stories as well as challenges and resources (via email, meetings, memos, </a:t>
            </a:r>
            <a:r>
              <a:rPr lang="en-US" err="1"/>
              <a:t>etc</a:t>
            </a:r>
            <a:r>
              <a:rPr lang="en-US"/>
              <a:t>) </a:t>
            </a:r>
          </a:p>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72</a:t>
            </a:fld>
            <a:endParaRPr lang="en-US"/>
          </a:p>
        </p:txBody>
      </p:sp>
    </p:spTree>
    <p:extLst>
      <p:ext uri="{BB962C8B-B14F-4D97-AF65-F5344CB8AC3E}">
        <p14:creationId xmlns:p14="http://schemas.microsoft.com/office/powerpoint/2010/main" val="3918823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a:t>With courts, focus</a:t>
            </a:r>
            <a:r>
              <a:rPr lang="en-US" baseline="0"/>
              <a:t> on common goals of compliance with Title VI and local ordinances </a:t>
            </a:r>
          </a:p>
          <a:p>
            <a:pPr marL="171450" indent="-171450">
              <a:buFont typeface="Arial"/>
              <a:buChar char="•"/>
            </a:pPr>
            <a:r>
              <a:rPr lang="en-US" baseline="0"/>
              <a:t>Identify timelines for accountability</a:t>
            </a:r>
          </a:p>
          <a:p>
            <a:pPr marL="171450" indent="-171450">
              <a:buFont typeface="Arial"/>
              <a:buChar char="•"/>
            </a:pPr>
            <a:r>
              <a:rPr lang="en-US" baseline="0"/>
              <a:t>Identify a point of contact for courts for better accountability and updates</a:t>
            </a:r>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73</a:t>
            </a:fld>
            <a:endParaRPr lang="en-US"/>
          </a:p>
        </p:txBody>
      </p:sp>
    </p:spTree>
    <p:extLst>
      <p:ext uri="{BB962C8B-B14F-4D97-AF65-F5344CB8AC3E}">
        <p14:creationId xmlns:p14="http://schemas.microsoft.com/office/powerpoint/2010/main" val="24877866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p>
          <a:p>
            <a:pPr marL="171450" indent="-171450">
              <a:buFont typeface="Arial"/>
              <a:buChar char="•"/>
            </a:pPr>
            <a:r>
              <a:rPr lang="en-US"/>
              <a:t>Multiple levels: people who work in direct services, people who are first respondents, and  people who can influence policy. </a:t>
            </a:r>
          </a:p>
          <a:p>
            <a:pPr marL="171450" indent="-171450">
              <a:buFont typeface="Arial"/>
              <a:buChar char="•"/>
            </a:pPr>
            <a:r>
              <a:rPr lang="en-US"/>
              <a:t>Create partnerships with officers/staff tasked to work with the same constituency you work with</a:t>
            </a:r>
          </a:p>
          <a:p>
            <a:pPr marL="171450" indent="-171450">
              <a:buFont typeface="Arial"/>
              <a:buChar char="•"/>
            </a:pPr>
            <a:r>
              <a:rPr lang="en-US"/>
              <a:t>Officers tasked with culturally specific communities (liaisons): Community Safety Officers; Liaison to the X community; Outreach Officer, </a:t>
            </a:r>
            <a:r>
              <a:rPr lang="en-US" err="1"/>
              <a:t>etc</a:t>
            </a:r>
            <a:endParaRPr lang="en-US"/>
          </a:p>
          <a:p>
            <a:pPr marL="171450" indent="-171450">
              <a:buFont typeface="Arial"/>
              <a:buChar char="•"/>
            </a:pPr>
            <a:r>
              <a:rPr lang="en-US"/>
              <a:t>Officers or staff with direct services role (DV/SA Advocate) </a:t>
            </a:r>
          </a:p>
          <a:p>
            <a:pPr marL="171450" indent="-171450">
              <a:buFont typeface="Arial"/>
              <a:buChar char="•"/>
            </a:pPr>
            <a:r>
              <a:rPr lang="en-US"/>
              <a:t>Supervisor of DV/SA Advocate; Supervisor of street/patrol officers; </a:t>
            </a:r>
          </a:p>
          <a:p>
            <a:pPr marL="171450" indent="-171450">
              <a:buFont typeface="Arial"/>
              <a:buChar char="•"/>
            </a:pPr>
            <a:r>
              <a:rPr lang="en-US"/>
              <a:t>Precinct Officer who has power to influence policy </a:t>
            </a:r>
          </a:p>
          <a:p>
            <a:pPr marL="171450" indent="-171450">
              <a:buFont typeface="Arial"/>
              <a:buChar char="•"/>
            </a:pPr>
            <a:r>
              <a:rPr lang="en-US"/>
              <a:t>Make sure that the partnerships are done cross-organizationally. The DV Advocate manager at the shelter could communicate with the Supervisor of DV/SA Advocates at the police department but not  necessarily with the Precinct Officer. The ED would communicate with the Precinct Officer. </a:t>
            </a:r>
          </a:p>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76</a:t>
            </a:fld>
            <a:endParaRPr lang="en-US"/>
          </a:p>
        </p:txBody>
      </p:sp>
    </p:spTree>
    <p:extLst>
      <p:ext uri="{BB962C8B-B14F-4D97-AF65-F5344CB8AC3E}">
        <p14:creationId xmlns:p14="http://schemas.microsoft.com/office/powerpoint/2010/main" val="9525705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Nursing management because they spend significant</a:t>
            </a:r>
            <a:r>
              <a:rPr lang="en-US" baseline="0"/>
              <a:t> time with patients</a:t>
            </a:r>
          </a:p>
          <a:p>
            <a:endParaRPr lang="en-US" baseline="0"/>
          </a:p>
          <a:p>
            <a:pPr marL="0" marR="0" indent="0" algn="l" defTabSz="914400" rtl="0" eaLnBrk="1" fontAlgn="auto" latinLnBrk="0" hangingPunct="1">
              <a:lnSpc>
                <a:spcPct val="100000"/>
              </a:lnSpc>
              <a:spcBef>
                <a:spcPts val="0"/>
              </a:spcBef>
              <a:spcAft>
                <a:spcPts val="0"/>
              </a:spcAft>
              <a:buClrTx/>
              <a:buSzTx/>
              <a:buFontTx/>
              <a:buNone/>
              <a:tabLst/>
              <a:defRPr/>
            </a:pPr>
            <a:r>
              <a:rPr lang="en-US" sz="1200">
                <a:latin typeface="+mn-lt"/>
                <a:cs typeface="Calibri"/>
              </a:rPr>
              <a:t>Maybe someone from your board knows people in the foundation. </a:t>
            </a:r>
          </a:p>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77</a:t>
            </a:fld>
            <a:endParaRPr lang="en-US"/>
          </a:p>
        </p:txBody>
      </p:sp>
    </p:spTree>
    <p:extLst>
      <p:ext uri="{BB962C8B-B14F-4D97-AF65-F5344CB8AC3E}">
        <p14:creationId xmlns:p14="http://schemas.microsoft.com/office/powerpoint/2010/main" val="34887224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Similarly, in a Welfare</a:t>
            </a:r>
            <a:r>
              <a:rPr lang="en-US" baseline="0"/>
              <a:t> or Public Benefits Office, look for a DV liaison, intake supervisor, and case workers. </a:t>
            </a:r>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78</a:t>
            </a:fld>
            <a:endParaRPr lang="en-US"/>
          </a:p>
        </p:txBody>
      </p:sp>
    </p:spTree>
    <p:extLst>
      <p:ext uri="{BB962C8B-B14F-4D97-AF65-F5344CB8AC3E}">
        <p14:creationId xmlns:p14="http://schemas.microsoft.com/office/powerpoint/2010/main" val="1514290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b="1" kern="1200">
                <a:solidFill>
                  <a:schemeClr val="tx1"/>
                </a:solidFill>
                <a:effectLst/>
                <a:latin typeface="+mn-lt"/>
                <a:ea typeface="+mn-ea"/>
                <a:cs typeface="+mn-cs"/>
              </a:rPr>
              <a:t>SHOW CASA/NLN</a:t>
            </a:r>
            <a:r>
              <a:rPr lang="en-US" sz="1200" b="1" kern="1200" baseline="0">
                <a:solidFill>
                  <a:schemeClr val="tx1"/>
                </a:solidFill>
                <a:effectLst/>
                <a:latin typeface="+mn-lt"/>
                <a:ea typeface="+mn-ea"/>
                <a:cs typeface="+mn-cs"/>
              </a:rPr>
              <a:t> SURVIVOR VIDEO AFTER THIS SLIDE</a:t>
            </a:r>
            <a:endParaRPr lang="en-US" sz="1200" b="1"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US" sz="1200" kern="120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kern="1200">
                <a:solidFill>
                  <a:schemeClr val="tx1"/>
                </a:solidFill>
                <a:effectLst/>
                <a:latin typeface="+mn-lt"/>
                <a:ea typeface="+mn-ea"/>
                <a:cs typeface="+mn-cs"/>
              </a:rPr>
              <a:t>Many people who exert power and control use their partner’s inability to speak English as a tool for abuse. Survivors with LEP have less access to services and can face systemic barriers when dealing with the legal, medical and other systems. Providing meaningful language access makes this tactic of coercive control less effective.</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endParaRPr lang="es-PR" baseline="0"/>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endParaRPr lang="es-PR" baseline="0"/>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s-PR" baseline="0"/>
              <a:t>Reference DV Hotline Study here:</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endParaRPr lang="es-PR" baseline="0"/>
          </a:p>
          <a:p>
            <a:r>
              <a:rPr lang="es-PR"/>
              <a:t>DV Hotline</a:t>
            </a:r>
            <a:r>
              <a:rPr lang="es-PR" baseline="0"/>
              <a:t> Survey:</a:t>
            </a:r>
          </a:p>
          <a:p>
            <a:r>
              <a:rPr lang="en-US" sz="1200"/>
              <a:t>Six-week survey in August of 2012</a:t>
            </a:r>
          </a:p>
          <a:p>
            <a:r>
              <a:rPr lang="en-US" sz="1200"/>
              <a:t>1,305 Latina callers participated in the survey</a:t>
            </a:r>
          </a:p>
          <a:p>
            <a:r>
              <a:rPr lang="en-US" sz="1200"/>
              <a:t>583 (45%) said they were foreign-born</a:t>
            </a:r>
          </a:p>
          <a:p>
            <a:r>
              <a:rPr lang="en-US" sz="1200"/>
              <a:t>39% of foreign-born Latinas said they were afraid of calling the police or going to court for help as a result of the general immigration situation</a:t>
            </a:r>
          </a:p>
          <a:p>
            <a:pPr>
              <a:buFontTx/>
              <a:buNone/>
            </a:pPr>
            <a:endParaRPr lang="en-US" sz="1200"/>
          </a:p>
          <a:p>
            <a:r>
              <a:rPr lang="en-US" sz="1200"/>
              <a:t>31% of Spanish speakers said they encountered language barriers in trying to seek services (1 in 4 callers had never reached out for services before calling the Hotline)</a:t>
            </a:r>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endParaRPr lang="es-PR" baseline="0"/>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s-PR" baseline="0"/>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s-PR" baseline="0"/>
              <a:t>	</a:t>
            </a:r>
            <a:endParaRPr lang="es-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a:solidFill>
                <a:schemeClr val="tx1"/>
              </a:solidFill>
              <a:latin typeface="+mn-lt"/>
              <a:ea typeface="+mn-ea"/>
              <a:cs typeface="+mn-cs"/>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6</a:t>
            </a:fld>
            <a:endParaRPr lang="en-US"/>
          </a:p>
        </p:txBody>
      </p:sp>
    </p:spTree>
    <p:extLst>
      <p:ext uri="{BB962C8B-B14F-4D97-AF65-F5344CB8AC3E}">
        <p14:creationId xmlns:p14="http://schemas.microsoft.com/office/powerpoint/2010/main" val="23574111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Cover local, state and federal complaints –this is a form of advocacy!</a:t>
            </a:r>
          </a:p>
        </p:txBody>
      </p:sp>
      <p:sp>
        <p:nvSpPr>
          <p:cNvPr id="4" name="Slide Number Placeholder 3"/>
          <p:cNvSpPr>
            <a:spLocks noGrp="1"/>
          </p:cNvSpPr>
          <p:nvPr>
            <p:ph type="sldNum" sz="quarter" idx="10"/>
          </p:nvPr>
        </p:nvSpPr>
        <p:spPr/>
        <p:txBody>
          <a:bodyPr/>
          <a:lstStyle/>
          <a:p>
            <a:fld id="{7984820E-AE03-4C67-B664-64D6BA78CA71}" type="slidenum">
              <a:rPr lang="en-US" smtClean="0"/>
              <a:pPr/>
              <a:t>79</a:t>
            </a:fld>
            <a:endParaRPr lang="en-US"/>
          </a:p>
        </p:txBody>
      </p:sp>
    </p:spTree>
    <p:extLst>
      <p:ext uri="{BB962C8B-B14F-4D97-AF65-F5344CB8AC3E}">
        <p14:creationId xmlns:p14="http://schemas.microsoft.com/office/powerpoint/2010/main" val="5849842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776"/>
              </a:spcBef>
            </a:pPr>
            <a:r>
              <a:rPr lang="en-US" sz="1200">
                <a:latin typeface="+mn-lt"/>
                <a:cs typeface="Calibri"/>
              </a:rPr>
              <a:t>In collaborative efforts, spend time deconstructing your successes -- to build practice wisdom for the future.</a:t>
            </a:r>
          </a:p>
          <a:p>
            <a:pPr>
              <a:spcBef>
                <a:spcPts val="1776"/>
              </a:spcBef>
            </a:pPr>
            <a:r>
              <a:rPr lang="en-US" sz="1200">
                <a:latin typeface="+mn-lt"/>
                <a:cs typeface="Calibri"/>
              </a:rPr>
              <a:t>Share your (human) LEP resources with caution -- do not give other systems a ‘pass’.</a:t>
            </a:r>
          </a:p>
          <a:p>
            <a:pPr>
              <a:spcBef>
                <a:spcPts val="1776"/>
              </a:spcBef>
            </a:pPr>
            <a:r>
              <a:rPr lang="en-US" sz="1200">
                <a:latin typeface="+mn-lt"/>
                <a:cs typeface="Calibri"/>
              </a:rPr>
              <a:t>Be prepared to deal effectively with perceived lack of resources or outright resistance.</a:t>
            </a:r>
          </a:p>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80</a:t>
            </a:fld>
            <a:endParaRPr lang="en-US"/>
          </a:p>
        </p:txBody>
      </p:sp>
    </p:spTree>
    <p:extLst>
      <p:ext uri="{BB962C8B-B14F-4D97-AF65-F5344CB8AC3E}">
        <p14:creationId xmlns:p14="http://schemas.microsoft.com/office/powerpoint/2010/main" val="17768828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Cultural</a:t>
            </a:r>
            <a:r>
              <a:rPr lang="en-US" baseline="0"/>
              <a:t> context is intricately intertwined with language. </a:t>
            </a:r>
            <a:r>
              <a:rPr lang="en-US"/>
              <a:t> </a:t>
            </a:r>
          </a:p>
        </p:txBody>
      </p:sp>
      <p:sp>
        <p:nvSpPr>
          <p:cNvPr id="4" name="Slide Number Placeholder 3"/>
          <p:cNvSpPr>
            <a:spLocks noGrp="1"/>
          </p:cNvSpPr>
          <p:nvPr>
            <p:ph type="sldNum" sz="quarter" idx="10"/>
          </p:nvPr>
        </p:nvSpPr>
        <p:spPr/>
        <p:txBody>
          <a:bodyPr/>
          <a:lstStyle/>
          <a:p>
            <a:fld id="{7984820E-AE03-4C67-B664-64D6BA78CA71}" type="slidenum">
              <a:rPr lang="en-US" smtClean="0"/>
              <a:pPr/>
              <a:t>83</a:t>
            </a:fld>
            <a:endParaRPr lang="en-US"/>
          </a:p>
        </p:txBody>
      </p:sp>
    </p:spTree>
    <p:extLst>
      <p:ext uri="{BB962C8B-B14F-4D97-AF65-F5344CB8AC3E}">
        <p14:creationId xmlns:p14="http://schemas.microsoft.com/office/powerpoint/2010/main" val="355376579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lvl="2" defTabSz="931774">
              <a:defRPr/>
            </a:pPr>
            <a:endParaRPr lang="en-US" sz="1600">
              <a:latin typeface="Calibri" pitchFamily="34" charset="0"/>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86</a:t>
            </a:fld>
            <a:endParaRPr lang="en-US"/>
          </a:p>
        </p:txBody>
      </p:sp>
    </p:spTree>
    <p:extLst>
      <p:ext uri="{BB962C8B-B14F-4D97-AF65-F5344CB8AC3E}">
        <p14:creationId xmlns:p14="http://schemas.microsoft.com/office/powerpoint/2010/main" val="31807446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28600" indent="-228600">
              <a:buFont typeface="+mj-lt"/>
              <a:buAutoNum type="arabicPeriod"/>
            </a:pPr>
            <a:r>
              <a:rPr lang="en-US" sz="1200" kern="1200">
                <a:solidFill>
                  <a:schemeClr val="tx1"/>
                </a:solidFill>
                <a:latin typeface="+mn-lt"/>
                <a:ea typeface="+mn-ea"/>
                <a:cs typeface="+mn-cs"/>
              </a:rPr>
              <a:t>Most domestic violence and sexual assault programs in the U.S. receive some form of federal funding—whether through grants, contracts or subcontracts from different sources, including the following: </a:t>
            </a:r>
          </a:p>
          <a:p>
            <a:pPr marL="685800" lvl="1" indent="-228600">
              <a:buFont typeface="Arial" pitchFamily="34" charset="0"/>
              <a:buChar char="•"/>
            </a:pPr>
            <a:r>
              <a:rPr lang="en-US" sz="1200" kern="1200">
                <a:solidFill>
                  <a:schemeClr val="tx1"/>
                </a:solidFill>
                <a:latin typeface="+mn-lt"/>
                <a:ea typeface="+mn-ea"/>
                <a:cs typeface="+mn-cs"/>
              </a:rPr>
              <a:t>the Family Violence Prevention Services Act (FVPSA); </a:t>
            </a:r>
          </a:p>
          <a:p>
            <a:pPr marL="685800" lvl="1" indent="-228600">
              <a:buFont typeface="Arial" pitchFamily="34" charset="0"/>
              <a:buChar char="•"/>
            </a:pPr>
            <a:r>
              <a:rPr lang="en-US" sz="1200" kern="1200">
                <a:solidFill>
                  <a:schemeClr val="tx1"/>
                </a:solidFill>
                <a:latin typeface="+mn-lt"/>
                <a:ea typeface="+mn-ea"/>
                <a:cs typeface="+mn-cs"/>
              </a:rPr>
              <a:t>the Victims of Crime Act (VOCA);</a:t>
            </a:r>
          </a:p>
          <a:p>
            <a:pPr marL="685800" lvl="1" indent="-228600">
              <a:buFont typeface="Arial" pitchFamily="34" charset="0"/>
              <a:buChar char="•"/>
            </a:pPr>
            <a:r>
              <a:rPr lang="en-US" sz="1200" kern="1200">
                <a:solidFill>
                  <a:schemeClr val="tx1"/>
                </a:solidFill>
                <a:latin typeface="+mn-lt"/>
                <a:ea typeface="+mn-ea"/>
                <a:cs typeface="+mn-cs"/>
              </a:rPr>
              <a:t>the Services, Training, Officers and Prosecutors (STOP) grants program, or another program of the Violence Against Women Act (VAWA). </a:t>
            </a:r>
          </a:p>
          <a:p>
            <a:pPr marL="685800" lvl="1" indent="-228600">
              <a:buFont typeface="Arial" pitchFamily="34" charset="0"/>
              <a:buChar char="•"/>
            </a:pPr>
            <a:r>
              <a:rPr lang="en-US" sz="1200" kern="1200">
                <a:solidFill>
                  <a:schemeClr val="tx1"/>
                </a:solidFill>
                <a:latin typeface="+mn-lt"/>
                <a:ea typeface="+mn-ea"/>
                <a:cs typeface="+mn-cs"/>
              </a:rPr>
              <a:t>The Department of Housing and Urban Development (HUD) also provides federal funding to domestic violence programs. Often times this federal money is distributed to the States who then pass it through to domestic violence or sexual assault programs.</a:t>
            </a:r>
          </a:p>
          <a:p>
            <a:pPr marL="685800" lvl="1" indent="-228600">
              <a:buFont typeface="Arial" pitchFamily="34" charset="0"/>
              <a:buNone/>
            </a:pPr>
            <a:endParaRPr lang="en-US" sz="1200" kern="1200">
              <a:solidFill>
                <a:schemeClr val="tx1"/>
              </a:solidFill>
              <a:latin typeface="+mn-lt"/>
              <a:ea typeface="+mn-ea"/>
              <a:cs typeface="+mn-cs"/>
            </a:endParaRPr>
          </a:p>
          <a:p>
            <a:pPr marL="228600" lvl="0" indent="-228600">
              <a:buFont typeface="+mj-lt"/>
              <a:buAutoNum type="arabicPeriod"/>
            </a:pPr>
            <a:r>
              <a:rPr lang="en-US" sz="1200" kern="1200">
                <a:solidFill>
                  <a:schemeClr val="tx1"/>
                </a:solidFill>
                <a:latin typeface="+mn-lt"/>
                <a:ea typeface="+mn-ea"/>
                <a:cs typeface="+mn-cs"/>
              </a:rPr>
              <a:t>Both Title VI and the Safe Streets Act prohibit recipients of federal funding from discriminating based on race, color, or national origin. </a:t>
            </a:r>
          </a:p>
          <a:p>
            <a:pPr marL="228600" lvl="0" indent="-228600">
              <a:buFont typeface="+mj-lt"/>
              <a:buAutoNum type="arabicPeriod"/>
            </a:pPr>
            <a:endParaRPr lang="en-US" sz="1200" kern="1200">
              <a:solidFill>
                <a:schemeClr val="tx1"/>
              </a:solidFill>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a:t>In Lau v. Nichols (1973), the Supreme Court held “failing to take reasonable steps to ensure MEANINGFUL access for LEP persons is national origin discrimination under Title VI.” </a:t>
            </a:r>
            <a:r>
              <a:rPr lang="en-US" sz="1200" kern="1200">
                <a:solidFill>
                  <a:schemeClr val="tx1"/>
                </a:solidFill>
                <a:latin typeface="+mn-lt"/>
                <a:ea typeface="+mn-ea"/>
                <a:cs typeface="+mn-cs"/>
              </a:rPr>
              <a:t>The Supreme Court has defined one type of national origin discrimination as </a:t>
            </a:r>
            <a:r>
              <a:rPr lang="en-US" sz="1200" i="1" kern="1200">
                <a:solidFill>
                  <a:schemeClr val="tx1"/>
                </a:solidFill>
                <a:latin typeface="+mn-lt"/>
                <a:ea typeface="+mn-ea"/>
                <a:cs typeface="+mn-cs"/>
              </a:rPr>
              <a:t>discrimination that is based on a person’s inability to speak, read, write or understand English</a:t>
            </a:r>
            <a:r>
              <a:rPr lang="en-US" sz="1200" kern="1200">
                <a:solidFill>
                  <a:schemeClr val="tx1"/>
                </a:solidFill>
                <a:latin typeface="+mn-lt"/>
                <a:ea typeface="+mn-ea"/>
                <a:cs typeface="+mn-cs"/>
              </a:rPr>
              <a:t>.</a:t>
            </a:r>
            <a:r>
              <a:rPr lang="en-US" sz="1200" kern="1200" baseline="0">
                <a:solidFill>
                  <a:schemeClr val="tx1"/>
                </a:solidFill>
                <a:latin typeface="+mn-lt"/>
                <a:ea typeface="+mn-ea"/>
                <a:cs typeface="+mn-cs"/>
              </a:rPr>
              <a:t>  </a:t>
            </a:r>
            <a:r>
              <a:rPr lang="en-US" sz="1200" kern="1200">
                <a:solidFill>
                  <a:schemeClr val="tx1"/>
                </a:solidFill>
                <a:latin typeface="+mn-lt"/>
                <a:ea typeface="+mn-ea"/>
                <a:cs typeface="+mn-cs"/>
              </a:rPr>
              <a:t>See Lau v. Nichols, 414 U.S. 563 (1974). </a:t>
            </a:r>
            <a:endParaRPr lang="en-US" sz="1200"/>
          </a:p>
          <a:p>
            <a:pPr marL="228600" lvl="0" indent="-228600">
              <a:buFont typeface="+mj-lt"/>
              <a:buAutoNum type="arabicPeriod"/>
            </a:pPr>
            <a:endParaRPr lang="en-US" sz="1200" kern="1200">
              <a:solidFill>
                <a:schemeClr val="tx1"/>
              </a:solidFill>
              <a:latin typeface="+mn-lt"/>
              <a:ea typeface="+mn-ea"/>
              <a:cs typeface="+mn-cs"/>
            </a:endParaRPr>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s-PR" baseline="0"/>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s-PR" baseline="0"/>
          </a:p>
          <a:p>
            <a:pPr marL="228600" marR="0" indent="-228600" algn="l" defTabSz="914400" rtl="0" eaLnBrk="1" fontAlgn="auto" latinLnBrk="0" hangingPunct="1">
              <a:lnSpc>
                <a:spcPct val="100000"/>
              </a:lnSpc>
              <a:spcBef>
                <a:spcPts val="0"/>
              </a:spcBef>
              <a:spcAft>
                <a:spcPts val="0"/>
              </a:spcAft>
              <a:buClrTx/>
              <a:buSzTx/>
              <a:buFont typeface="Arial" pitchFamily="34" charset="0"/>
              <a:buChar char="•"/>
              <a:tabLst/>
              <a:defRPr/>
            </a:pPr>
            <a:endParaRPr lang="es-PR" baseline="0"/>
          </a:p>
          <a:p>
            <a:pPr marL="228600" marR="0" indent="-228600" algn="l" defTabSz="914400" rtl="0" eaLnBrk="1" fontAlgn="auto" latinLnBrk="0" hangingPunct="1">
              <a:lnSpc>
                <a:spcPct val="100000"/>
              </a:lnSpc>
              <a:spcBef>
                <a:spcPts val="0"/>
              </a:spcBef>
              <a:spcAft>
                <a:spcPts val="0"/>
              </a:spcAft>
              <a:buClrTx/>
              <a:buSzTx/>
              <a:buFont typeface="Arial" pitchFamily="34" charset="0"/>
              <a:buNone/>
              <a:tabLst/>
              <a:defRPr/>
            </a:pPr>
            <a:r>
              <a:rPr lang="es-PR" baseline="0"/>
              <a:t>	</a:t>
            </a:r>
            <a:endParaRPr lang="es-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kern="1200">
              <a:solidFill>
                <a:schemeClr val="tx1"/>
              </a:solidFill>
              <a:latin typeface="+mn-lt"/>
              <a:ea typeface="+mn-ea"/>
              <a:cs typeface="+mn-cs"/>
            </a:endParaRPr>
          </a:p>
          <a:p>
            <a:endParaRPr lang="es-PR"/>
          </a:p>
        </p:txBody>
      </p:sp>
      <p:sp>
        <p:nvSpPr>
          <p:cNvPr id="4" name="Slide Number Placeholder 3"/>
          <p:cNvSpPr>
            <a:spLocks noGrp="1"/>
          </p:cNvSpPr>
          <p:nvPr>
            <p:ph type="sldNum" sz="quarter" idx="10"/>
          </p:nvPr>
        </p:nvSpPr>
        <p:spPr/>
        <p:txBody>
          <a:bodyPr/>
          <a:lstStyle/>
          <a:p>
            <a:fld id="{7984820E-AE03-4C67-B664-64D6BA78CA71}" type="slidenum">
              <a:rPr lang="en-US" smtClean="0"/>
              <a:pPr/>
              <a:t>7</a:t>
            </a:fld>
            <a:endParaRPr lang="en-US"/>
          </a:p>
        </p:txBody>
      </p:sp>
    </p:spTree>
    <p:extLst>
      <p:ext uri="{BB962C8B-B14F-4D97-AF65-F5344CB8AC3E}">
        <p14:creationId xmlns:p14="http://schemas.microsoft.com/office/powerpoint/2010/main" val="463829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Placeholder 2"/>
          <p:cNvSpPr>
            <a:spLocks noGrp="1" noRot="1" noChangeAspect="1" noChangeArrowheads="1" noTextEdit="1"/>
          </p:cNvSpPr>
          <p:nvPr>
            <p:ph type="sldImg"/>
          </p:nvPr>
        </p:nvSpPr>
        <p:spPr>
          <a:ln/>
        </p:spPr>
      </p:sp>
      <p:sp>
        <p:nvSpPr>
          <p:cNvPr id="27650" name="Placeholder 3"/>
          <p:cNvSpPr>
            <a:spLocks noGrp="1" noChangeArrowheads="1"/>
          </p:cNvSpPr>
          <p:nvPr>
            <p:ph type="body" idx="1"/>
          </p:nvPr>
        </p:nvSpPr>
        <p:spPr>
          <a:noFill/>
          <a:ln/>
        </p:spPr>
        <p:txBody>
          <a:bodyPr/>
          <a:lstStyle/>
          <a:p>
            <a:pPr defTabSz="931774">
              <a:spcBef>
                <a:spcPct val="0"/>
              </a:spcBef>
            </a:pPr>
            <a:r>
              <a:rPr lang="en-US" sz="2400">
                <a:latin typeface="Arial" pitchFamily="127" charset="0"/>
              </a:rPr>
              <a:t>(Note: This is a separate set of slides available to trainers on Title VI and related federal guidance. See TOT materials for the full version.)</a:t>
            </a:r>
          </a:p>
        </p:txBody>
      </p:sp>
      <p:sp>
        <p:nvSpPr>
          <p:cNvPr id="2" name="Footer Placeholder 1"/>
          <p:cNvSpPr>
            <a:spLocks noGrp="1"/>
          </p:cNvSpPr>
          <p:nvPr>
            <p:ph type="ftr" sz="quarter" idx="10"/>
          </p:nvPr>
        </p:nvSpPr>
        <p:spPr/>
        <p:txBody>
          <a:bodyPr/>
          <a:lstStyle/>
          <a:p>
            <a:pPr>
              <a:defRPr/>
            </a:pPr>
            <a:r>
              <a:rPr lang="en-US">
                <a:solidFill>
                  <a:srgbClr val="000000"/>
                </a:solidFill>
              </a:rPr>
              <a:t>www.ninthcircuit.org/program-services/court-interpreters/</a:t>
            </a:r>
          </a:p>
        </p:txBody>
      </p:sp>
    </p:spTree>
    <p:extLst>
      <p:ext uri="{BB962C8B-B14F-4D97-AF65-F5344CB8AC3E}">
        <p14:creationId xmlns:p14="http://schemas.microsoft.com/office/powerpoint/2010/main" val="10902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984820E-AE03-4C67-B664-64D6BA78CA71}" type="slidenum">
              <a:rPr lang="en-US" smtClean="0"/>
              <a:pPr/>
              <a:t>9</a:t>
            </a:fld>
            <a:endParaRPr lang="en-US"/>
          </a:p>
        </p:txBody>
      </p:sp>
    </p:spTree>
    <p:extLst>
      <p:ext uri="{BB962C8B-B14F-4D97-AF65-F5344CB8AC3E}">
        <p14:creationId xmlns:p14="http://schemas.microsoft.com/office/powerpoint/2010/main" val="824519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a:t>Click to edit Master title style</a:t>
            </a:r>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1244E7-B140-324F-B2F9-EB9C0898F963}" type="datetime1">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38BBD-F00C-4855-B3EB-5BCEAA976F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4BAE99-71D8-DC4D-B9A4-4EBDF806137E}" type="datetime1">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38BBD-F00C-4855-B3EB-5BCEAA976F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a:t>Click to edit Master title style</a:t>
            </a:r>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19E381-7105-F84E-80D9-65F56AF0EB14}" type="datetime1">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38BBD-F00C-4855-B3EB-5BCEAA976F4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userDrawn="1"/>
        </p:nvSpPr>
        <p:spPr>
          <a:xfrm>
            <a:off x="0" y="6572250"/>
            <a:ext cx="9144000" cy="285750"/>
          </a:xfrm>
          <a:prstGeom prst="rect">
            <a:avLst/>
          </a:prstGeom>
          <a:solidFill>
            <a:schemeClr val="accent6">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n-IN">
              <a:solidFill>
                <a:prstClr val="white"/>
              </a:solidFill>
              <a:latin typeface="Univers LT 47 CondensedLt"/>
              <a:ea typeface="ＭＳ Ｐゴシック"/>
              <a:cs typeface="ＭＳ Ｐゴシック"/>
            </a:endParaRPr>
          </a:p>
        </p:txBody>
      </p:sp>
      <p:sp>
        <p:nvSpPr>
          <p:cNvPr id="5" name="Rectangle 4"/>
          <p:cNvSpPr/>
          <p:nvPr userDrawn="1"/>
        </p:nvSpPr>
        <p:spPr>
          <a:xfrm>
            <a:off x="0" y="0"/>
            <a:ext cx="304800" cy="1447800"/>
          </a:xfrm>
          <a:prstGeom prst="rect">
            <a:avLst/>
          </a:prstGeom>
          <a:solidFill>
            <a:schemeClr val="accent1">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prstClr val="white"/>
              </a:solidFill>
              <a:latin typeface="Univers LT 47 CondensedLt"/>
              <a:ea typeface="ＭＳ Ｐゴシック"/>
              <a:cs typeface="ＭＳ Ｐゴシック"/>
            </a:endParaRPr>
          </a:p>
        </p:txBody>
      </p:sp>
      <p:pic>
        <p:nvPicPr>
          <p:cNvPr id="6" name="Content Placeholder 1"/>
          <p:cNvPicPr>
            <a:picLocks noChangeAspect="1"/>
          </p:cNvPicPr>
          <p:nvPr userDrawn="1"/>
        </p:nvPicPr>
        <p:blipFill>
          <a:blip r:embed="rId2"/>
          <a:srcRect/>
          <a:stretch>
            <a:fillRect/>
          </a:stretch>
        </p:blipFill>
        <p:spPr bwMode="auto">
          <a:xfrm>
            <a:off x="6400800" y="381000"/>
            <a:ext cx="2590800" cy="1044575"/>
          </a:xfrm>
          <a:prstGeom prst="rect">
            <a:avLst/>
          </a:prstGeom>
          <a:noFill/>
          <a:ln w="9525">
            <a:noFill/>
            <a:miter lim="800000"/>
            <a:headEnd/>
            <a:tailEnd/>
          </a:ln>
        </p:spPr>
      </p:pic>
      <p:sp>
        <p:nvSpPr>
          <p:cNvPr id="7" name="Rectangle 6"/>
          <p:cNvSpPr/>
          <p:nvPr userDrawn="1"/>
        </p:nvSpPr>
        <p:spPr>
          <a:xfrm>
            <a:off x="0" y="0"/>
            <a:ext cx="9144000" cy="285750"/>
          </a:xfrm>
          <a:prstGeom prst="rect">
            <a:avLst/>
          </a:prstGeom>
          <a:solidFill>
            <a:schemeClr val="tx2">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prstClr val="white"/>
              </a:solidFill>
              <a:latin typeface="Univers LT 47 CondensedLt"/>
              <a:ea typeface="ＭＳ Ｐゴシック"/>
              <a:cs typeface="ＭＳ Ｐゴシック"/>
            </a:endParaRPr>
          </a:p>
        </p:txBody>
      </p:sp>
      <p:sp>
        <p:nvSpPr>
          <p:cNvPr id="8" name="Rectangle 6"/>
          <p:cNvSpPr/>
          <p:nvPr userDrawn="1"/>
        </p:nvSpPr>
        <p:spPr>
          <a:xfrm>
            <a:off x="0" y="0"/>
            <a:ext cx="304800" cy="1447800"/>
          </a:xfrm>
          <a:prstGeom prst="rect">
            <a:avLst/>
          </a:prstGeom>
          <a:solidFill>
            <a:schemeClr val="accent1">
              <a:lumMod val="60000"/>
              <a:lumOff val="40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prstClr val="white"/>
              </a:solidFill>
              <a:latin typeface="Univers LT 47 CondensedLt"/>
              <a:ea typeface="ＭＳ Ｐゴシック"/>
              <a:cs typeface="ＭＳ Ｐゴシック"/>
            </a:endParaRPr>
          </a:p>
        </p:txBody>
      </p:sp>
      <p:pic>
        <p:nvPicPr>
          <p:cNvPr id="9" name="Content Placeholder 1"/>
          <p:cNvPicPr>
            <a:picLocks noChangeAspect="1"/>
          </p:cNvPicPr>
          <p:nvPr userDrawn="1"/>
        </p:nvPicPr>
        <p:blipFill>
          <a:blip r:embed="rId2"/>
          <a:srcRect/>
          <a:stretch>
            <a:fillRect/>
          </a:stretch>
        </p:blipFill>
        <p:spPr bwMode="auto">
          <a:xfrm>
            <a:off x="6400800" y="381000"/>
            <a:ext cx="2590800" cy="1044575"/>
          </a:xfrm>
          <a:prstGeom prst="rect">
            <a:avLst/>
          </a:prstGeom>
          <a:noFill/>
          <a:ln w="9525">
            <a:noFill/>
            <a:miter lim="800000"/>
            <a:headEnd/>
            <a:tailEnd/>
          </a:ln>
        </p:spPr>
      </p:pic>
      <p:sp>
        <p:nvSpPr>
          <p:cNvPr id="10" name="Rectangle 8"/>
          <p:cNvSpPr/>
          <p:nvPr userDrawn="1"/>
        </p:nvSpPr>
        <p:spPr>
          <a:xfrm>
            <a:off x="0" y="0"/>
            <a:ext cx="9144000" cy="285750"/>
          </a:xfrm>
          <a:prstGeom prst="rect">
            <a:avLst/>
          </a:prstGeom>
          <a:solidFill>
            <a:schemeClr val="tx2">
              <a:alpha val="91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solidFill>
                <a:prstClr val="white"/>
              </a:solidFill>
              <a:latin typeface="Univers LT 47 CondensedLt"/>
              <a:ea typeface="ＭＳ Ｐゴシック"/>
              <a:cs typeface="ＭＳ Ｐゴシック"/>
            </a:endParaRPr>
          </a:p>
        </p:txBody>
      </p:sp>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1" name="Date Placeholder 3"/>
          <p:cNvSpPr>
            <a:spLocks noGrp="1"/>
          </p:cNvSpPr>
          <p:nvPr>
            <p:ph type="dt" sz="half" idx="10"/>
          </p:nvPr>
        </p:nvSpPr>
        <p:spPr/>
        <p:txBody>
          <a:bodyPr/>
          <a:lstStyle>
            <a:lvl1pPr>
              <a:defRPr/>
            </a:lvl1pPr>
          </a:lstStyle>
          <a:p>
            <a:pPr>
              <a:defRPr/>
            </a:pPr>
            <a:fld id="{4C2C0946-3AB4-674F-8822-06F11C01161C}" type="datetime1">
              <a:rPr lang="en-US" smtClean="0">
                <a:solidFill>
                  <a:prstClr val="black">
                    <a:tint val="75000"/>
                  </a:prstClr>
                </a:solidFill>
                <a:latin typeface="Univers LT 47 CondensedLt"/>
                <a:ea typeface="ＭＳ Ｐゴシック"/>
                <a:cs typeface="ＭＳ Ｐゴシック"/>
              </a:rPr>
              <a:t>5/20/2021</a:t>
            </a:fld>
            <a:endParaRPr lang="en-US">
              <a:solidFill>
                <a:prstClr val="black">
                  <a:tint val="75000"/>
                </a:prstClr>
              </a:solidFill>
              <a:latin typeface="Univers LT 47 CondensedLt"/>
              <a:ea typeface="ＭＳ Ｐゴシック"/>
              <a:cs typeface="ＭＳ Ｐゴシック"/>
            </a:endParaRPr>
          </a:p>
        </p:txBody>
      </p:sp>
      <p:sp>
        <p:nvSpPr>
          <p:cNvPr id="12" name="Footer Placeholder 4"/>
          <p:cNvSpPr>
            <a:spLocks noGrp="1"/>
          </p:cNvSpPr>
          <p:nvPr>
            <p:ph type="ftr" sz="quarter" idx="11"/>
          </p:nvPr>
        </p:nvSpPr>
        <p:spPr/>
        <p:txBody>
          <a:bodyPr/>
          <a:lstStyle>
            <a:lvl1pPr>
              <a:defRPr>
                <a:solidFill>
                  <a:schemeClr val="bg1"/>
                </a:solidFill>
              </a:defRPr>
            </a:lvl1pPr>
          </a:lstStyle>
          <a:p>
            <a:pPr>
              <a:defRPr/>
            </a:pPr>
            <a:endParaRPr lang="en-US">
              <a:solidFill>
                <a:prstClr val="white"/>
              </a:solidFill>
              <a:latin typeface="Univers LT 47 CondensedLt"/>
              <a:ea typeface="ＭＳ Ｐゴシック"/>
              <a:cs typeface="ＭＳ Ｐゴシック"/>
            </a:endParaRPr>
          </a:p>
        </p:txBody>
      </p:sp>
      <p:sp>
        <p:nvSpPr>
          <p:cNvPr id="13" name="Slide Number Placeholder 5"/>
          <p:cNvSpPr>
            <a:spLocks noGrp="1"/>
          </p:cNvSpPr>
          <p:nvPr>
            <p:ph type="sldNum" sz="quarter" idx="12"/>
          </p:nvPr>
        </p:nvSpPr>
        <p:spPr/>
        <p:txBody>
          <a:bodyPr/>
          <a:lstStyle>
            <a:lvl1pPr>
              <a:defRPr/>
            </a:lvl1pPr>
          </a:lstStyle>
          <a:p>
            <a:pPr>
              <a:defRPr/>
            </a:pPr>
            <a:fld id="{E0F43EFD-DAEF-47D9-933B-8AB790DF37EA}" type="slidenum">
              <a:rPr lang="en-US">
                <a:solidFill>
                  <a:prstClr val="black">
                    <a:tint val="75000"/>
                  </a:prstClr>
                </a:solidFill>
                <a:latin typeface="Univers LT 47 CondensedLt"/>
                <a:ea typeface="ＭＳ Ｐゴシック"/>
                <a:cs typeface="ＭＳ Ｐゴシック"/>
              </a:rPr>
              <a:pPr>
                <a:defRPr/>
              </a:pPr>
              <a:t>‹#›</a:t>
            </a:fld>
            <a:endParaRPr lang="en-US">
              <a:solidFill>
                <a:prstClr val="black">
                  <a:tint val="75000"/>
                </a:prstClr>
              </a:solidFill>
              <a:latin typeface="Univers LT 47 CondensedLt"/>
              <a:ea typeface="ＭＳ Ｐゴシック"/>
              <a:cs typeface="ＭＳ Ｐゴシック"/>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681A9B-CAB8-DB4C-9BD7-EB01F71980F8}" type="datetime1">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38BBD-F00C-4855-B3EB-5BCEAA976F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a:t>Click to edit Master title style</a:t>
            </a:r>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663586-E4C6-FD4C-80FA-20EEC5218C62}" type="datetime1">
              <a:rPr lang="en-US" smtClean="0"/>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C238BBD-F00C-4855-B3EB-5BCEAA976F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62BCFDF-6BB2-AB46-9C3A-AC88D59243DF}" type="datetime1">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238BBD-F00C-4855-B3EB-5BCEAA976F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D56DB0-F6E7-3D44-881F-FF53961130F1}" type="datetime1">
              <a:rPr lang="en-US" smtClean="0"/>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C238BBD-F00C-4855-B3EB-5BCEAA976F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2BBC9F0-D158-AF4B-B949-8B664222E89C}" type="datetime1">
              <a:rPr lang="en-US" smtClean="0"/>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C238BBD-F00C-4855-B3EB-5BCEAA976F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9219050-EC84-7548-BD51-A579A5C03F8B}" type="datetime1">
              <a:rPr lang="en-US" smtClean="0"/>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C238BBD-F00C-4855-B3EB-5BCEAA976F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6ED2EE4-B4AB-9948-892A-41CF42B4AA1D}" type="datetime1">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238BBD-F00C-4855-B3EB-5BCEAA976F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a:t>Click to edit Master title style</a:t>
            </a:r>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3C4258-E2B8-7447-ABD1-FA11887FE0AA}" type="datetime1">
              <a:rPr lang="en-US" smtClean="0"/>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C238BBD-F00C-4855-B3EB-5BCEAA976F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E54B002C-852C-CD41-9C42-EE980C2EB2A6}" type="datetime1">
              <a:rPr lang="en-US" smtClean="0"/>
              <a:t>5/20/2021</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3C238BBD-F00C-4855-B3EB-5BCEAA976F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921"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922"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p:cNvSpPr>
            <a:spLocks noGrp="1"/>
          </p:cNvSpPr>
          <p:nvPr>
            <p:ph type="dt" sz="half" idx="2"/>
          </p:nvPr>
        </p:nvSpPr>
        <p:spPr>
          <a:xfrm>
            <a:off x="457200" y="6492875"/>
            <a:ext cx="9144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ea typeface="+mn-ea"/>
                <a:cs typeface="+mn-cs"/>
              </a:defRPr>
            </a:lvl1pPr>
          </a:lstStyle>
          <a:p>
            <a:pPr>
              <a:defRPr/>
            </a:pPr>
            <a:fld id="{88CBF932-50C9-7A46-99E4-A2B4DE6AABFE}" type="datetime1">
              <a:rPr lang="en-US" smtClean="0">
                <a:solidFill>
                  <a:prstClr val="black">
                    <a:tint val="75000"/>
                  </a:prstClr>
                </a:solidFill>
                <a:latin typeface="Univers LT 47 CondensedLt"/>
                <a:ea typeface="ＭＳ Ｐゴシック"/>
                <a:cs typeface="ＭＳ Ｐゴシック"/>
              </a:rPr>
              <a:t>5/20/2021</a:t>
            </a:fld>
            <a:endParaRPr lang="en-US">
              <a:solidFill>
                <a:prstClr val="black">
                  <a:tint val="75000"/>
                </a:prstClr>
              </a:solidFill>
              <a:latin typeface="Univers LT 47 CondensedLt"/>
              <a:ea typeface="ＭＳ Ｐゴシック"/>
              <a:cs typeface="ＭＳ Ｐゴシック"/>
            </a:endParaRPr>
          </a:p>
        </p:txBody>
      </p:sp>
      <p:sp>
        <p:nvSpPr>
          <p:cNvPr id="15" name="Footer Placeholder 4"/>
          <p:cNvSpPr>
            <a:spLocks noGrp="1"/>
          </p:cNvSpPr>
          <p:nvPr>
            <p:ph type="ftr" sz="quarter" idx="3"/>
          </p:nvPr>
        </p:nvSpPr>
        <p:spPr>
          <a:xfrm>
            <a:off x="1447800" y="6492875"/>
            <a:ext cx="670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ea typeface="+mn-ea"/>
                <a:cs typeface="+mn-cs"/>
              </a:defRPr>
            </a:lvl1pPr>
          </a:lstStyle>
          <a:p>
            <a:pPr>
              <a:defRPr/>
            </a:pPr>
            <a:endParaRPr lang="en-US">
              <a:solidFill>
                <a:prstClr val="white"/>
              </a:solidFill>
              <a:latin typeface="Univers LT 47 CondensedLt"/>
              <a:ea typeface="ＭＳ Ｐゴシック"/>
              <a:cs typeface="ＭＳ Ｐゴシック"/>
            </a:endParaRPr>
          </a:p>
        </p:txBody>
      </p:sp>
      <p:sp>
        <p:nvSpPr>
          <p:cNvPr id="16" name="Slide Number Placeholder 5"/>
          <p:cNvSpPr>
            <a:spLocks noGrp="1"/>
          </p:cNvSpPr>
          <p:nvPr>
            <p:ph type="sldNum" sz="quarter" idx="4"/>
          </p:nvPr>
        </p:nvSpPr>
        <p:spPr>
          <a:xfrm>
            <a:off x="8229600" y="6492875"/>
            <a:ext cx="4572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C2587AB9-FBD3-4C08-BA77-B75205B53F1A}" type="slidenum">
              <a:rPr lang="en-US">
                <a:solidFill>
                  <a:prstClr val="black">
                    <a:tint val="75000"/>
                  </a:prstClr>
                </a:solidFill>
                <a:latin typeface="Univers LT 47 CondensedLt"/>
                <a:ea typeface="ＭＳ Ｐゴシック"/>
                <a:cs typeface="ＭＳ Ｐゴシック"/>
              </a:rPr>
              <a:pPr>
                <a:defRPr/>
              </a:pPr>
              <a:t>‹#›</a:t>
            </a:fld>
            <a:endParaRPr lang="en-US">
              <a:solidFill>
                <a:prstClr val="black">
                  <a:tint val="75000"/>
                </a:prstClr>
              </a:solidFill>
              <a:latin typeface="Univers LT 47 CondensedLt"/>
              <a:ea typeface="ＭＳ Ｐゴシック"/>
              <a:cs typeface="ＭＳ Ｐゴシック"/>
            </a:endParaRPr>
          </a:p>
        </p:txBody>
      </p:sp>
    </p:spTree>
  </p:cSld>
  <p:clrMap bg1="lt1" tx1="dk1" bg2="lt2" tx2="dk2" accent1="accent1" accent2="accent2" accent3="accent3" accent4="accent4" accent5="accent5" accent6="accent6" hlink="hlink" folHlink="folHlink"/>
  <p:sldLayoutIdLst>
    <p:sldLayoutId id="2147483673" r:id="rId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Weiss-Bold" pitchFamily="2" charset="0"/>
          <a:ea typeface="ＭＳ Ｐゴシック" pitchFamily="127" charset="-128"/>
          <a:cs typeface="ＭＳ Ｐゴシック" pitchFamily="127" charset="-128"/>
        </a:defRPr>
      </a:lvl2pPr>
      <a:lvl3pPr algn="ctr" rtl="0" eaLnBrk="0" fontAlgn="base" hangingPunct="0">
        <a:spcBef>
          <a:spcPct val="0"/>
        </a:spcBef>
        <a:spcAft>
          <a:spcPct val="0"/>
        </a:spcAft>
        <a:defRPr sz="4400">
          <a:solidFill>
            <a:schemeClr val="tx1"/>
          </a:solidFill>
          <a:latin typeface="Weiss-Bold" pitchFamily="2" charset="0"/>
          <a:ea typeface="ＭＳ Ｐゴシック" pitchFamily="127" charset="-128"/>
          <a:cs typeface="ＭＳ Ｐゴシック" pitchFamily="127" charset="-128"/>
        </a:defRPr>
      </a:lvl3pPr>
      <a:lvl4pPr algn="ctr" rtl="0" eaLnBrk="0" fontAlgn="base" hangingPunct="0">
        <a:spcBef>
          <a:spcPct val="0"/>
        </a:spcBef>
        <a:spcAft>
          <a:spcPct val="0"/>
        </a:spcAft>
        <a:defRPr sz="4400">
          <a:solidFill>
            <a:schemeClr val="tx1"/>
          </a:solidFill>
          <a:latin typeface="Weiss-Bold" pitchFamily="2" charset="0"/>
          <a:ea typeface="ＭＳ Ｐゴシック" pitchFamily="127" charset="-128"/>
          <a:cs typeface="ＭＳ Ｐゴシック" pitchFamily="127" charset="-128"/>
        </a:defRPr>
      </a:lvl4pPr>
      <a:lvl5pPr algn="ctr" rtl="0" eaLnBrk="0" fontAlgn="base" hangingPunct="0">
        <a:spcBef>
          <a:spcPct val="0"/>
        </a:spcBef>
        <a:spcAft>
          <a:spcPct val="0"/>
        </a:spcAft>
        <a:defRPr sz="4400">
          <a:solidFill>
            <a:schemeClr val="tx1"/>
          </a:solidFill>
          <a:latin typeface="Weiss-Bold" pitchFamily="2" charset="0"/>
          <a:ea typeface="ＭＳ Ｐゴシック" pitchFamily="127" charset="-128"/>
          <a:cs typeface="ＭＳ Ｐゴシック" pitchFamily="127" charset="-128"/>
        </a:defRPr>
      </a:lvl5pPr>
      <a:lvl6pPr marL="457200" algn="ctr" rtl="0" fontAlgn="base">
        <a:spcBef>
          <a:spcPct val="0"/>
        </a:spcBef>
        <a:spcAft>
          <a:spcPct val="0"/>
        </a:spcAft>
        <a:defRPr sz="4400">
          <a:solidFill>
            <a:schemeClr val="tx1"/>
          </a:solidFill>
          <a:latin typeface="Weiss-Bold" pitchFamily="2" charset="0"/>
        </a:defRPr>
      </a:lvl6pPr>
      <a:lvl7pPr marL="914400" algn="ctr" rtl="0" fontAlgn="base">
        <a:spcBef>
          <a:spcPct val="0"/>
        </a:spcBef>
        <a:spcAft>
          <a:spcPct val="0"/>
        </a:spcAft>
        <a:defRPr sz="4400">
          <a:solidFill>
            <a:schemeClr val="tx1"/>
          </a:solidFill>
          <a:latin typeface="Weiss-Bold" pitchFamily="2" charset="0"/>
        </a:defRPr>
      </a:lvl7pPr>
      <a:lvl8pPr marL="1371600" algn="ctr" rtl="0" fontAlgn="base">
        <a:spcBef>
          <a:spcPct val="0"/>
        </a:spcBef>
        <a:spcAft>
          <a:spcPct val="0"/>
        </a:spcAft>
        <a:defRPr sz="4400">
          <a:solidFill>
            <a:schemeClr val="tx1"/>
          </a:solidFill>
          <a:latin typeface="Weiss-Bold" pitchFamily="2" charset="0"/>
        </a:defRPr>
      </a:lvl8pPr>
      <a:lvl9pPr marL="1828800" algn="ctr" rtl="0" fontAlgn="base">
        <a:spcBef>
          <a:spcPct val="0"/>
        </a:spcBef>
        <a:spcAft>
          <a:spcPct val="0"/>
        </a:spcAft>
        <a:defRPr sz="4400">
          <a:solidFill>
            <a:schemeClr val="tx1"/>
          </a:solidFill>
          <a:latin typeface="Weiss-Bold" pitchFamily="2" charset="0"/>
        </a:defRPr>
      </a:lvl9pPr>
    </p:titleStyle>
    <p:bodyStyle>
      <a:lvl1pPr marL="342900" indent="-342900" algn="l" rtl="0" eaLnBrk="0" fontAlgn="base" hangingPunct="0">
        <a:spcBef>
          <a:spcPct val="20000"/>
        </a:spcBef>
        <a:spcAft>
          <a:spcPct val="0"/>
        </a:spcAft>
        <a:buFont typeface="Arial" pitchFamily="127"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127"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127"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127"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127"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www.census.gov/2010census/"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17.jpeg"/><Relationship Id="rId5" Type="http://schemas.openxmlformats.org/officeDocument/2006/relationships/hyperlink" Target="http://www.census.gov/population/www/cen2000/briefs/phc-t20/tables/tab01.pdf" TargetMode="External"/><Relationship Id="rId4" Type="http://schemas.openxmlformats.org/officeDocument/2006/relationships/hyperlink" Target="http://www.census.gov/hhes/socdemo/languag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www.lep.gov/ISpeakCards2004.pdf"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hyperlink" Target="http://www.lep.gov/resources/OhioLangIDcard.pdf"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hyperlink" Target="http://ungift.org/knowledgehub/en/tools/vita.html"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www.cnn.com/2014/02/19/us/new-york-domestic-killing-warnings"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www.justice.gov/crt/cor/complaint"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nationallatinonetwork.org/en-blog/3-reasons-children-should-not-be-asked-to-translate-for-parents/"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2895600"/>
            <a:ext cx="7848600" cy="3962400"/>
          </a:xfrm>
        </p:spPr>
        <p:txBody>
          <a:bodyPr/>
          <a:lstStyle/>
          <a:p>
            <a:pPr algn="ctr"/>
            <a:br>
              <a:rPr lang="en-US" sz="2500" b="1" cap="none" spc="0">
                <a:solidFill>
                  <a:schemeClr val="tx1"/>
                </a:solidFill>
                <a:latin typeface="Calibri" pitchFamily="34" charset="0"/>
              </a:rPr>
            </a:br>
            <a:br>
              <a:rPr lang="en-US" sz="2500" b="1" cap="none" spc="0">
                <a:solidFill>
                  <a:schemeClr val="tx1"/>
                </a:solidFill>
                <a:latin typeface="Calibri" pitchFamily="34" charset="0"/>
              </a:rPr>
            </a:br>
            <a:br>
              <a:rPr lang="en-US" sz="2500" b="1" cap="none" spc="0">
                <a:solidFill>
                  <a:schemeClr val="tx1"/>
                </a:solidFill>
                <a:latin typeface="Calibri" pitchFamily="34" charset="0"/>
              </a:rPr>
            </a:br>
            <a:br>
              <a:rPr lang="en-US" sz="2500" b="1" cap="none" spc="0">
                <a:solidFill>
                  <a:schemeClr val="tx1"/>
                </a:solidFill>
                <a:latin typeface="Calibri" pitchFamily="34" charset="0"/>
              </a:rPr>
            </a:br>
            <a:br>
              <a:rPr lang="en-US" sz="2500" b="1" cap="none" spc="0">
                <a:solidFill>
                  <a:schemeClr val="tx1"/>
                </a:solidFill>
                <a:latin typeface="Calibri" pitchFamily="34" charset="0"/>
              </a:rPr>
            </a:br>
            <a:br>
              <a:rPr lang="en-US" sz="2500" b="1" cap="none" spc="0">
                <a:solidFill>
                  <a:schemeClr val="tx1"/>
                </a:solidFill>
                <a:latin typeface="Calibri" pitchFamily="34" charset="0"/>
              </a:rPr>
            </a:br>
            <a:br>
              <a:rPr lang="en-US" sz="2500" b="1" cap="none" spc="0">
                <a:solidFill>
                  <a:schemeClr val="tx1"/>
                </a:solidFill>
                <a:latin typeface="Calibri" pitchFamily="34" charset="0"/>
              </a:rPr>
            </a:br>
            <a:br>
              <a:rPr lang="en-US" sz="2500" b="1" cap="none" spc="0">
                <a:solidFill>
                  <a:schemeClr val="tx1"/>
                </a:solidFill>
                <a:latin typeface="Calibri" pitchFamily="34" charset="0"/>
              </a:rPr>
            </a:br>
            <a:br>
              <a:rPr lang="en-US" sz="3600" b="1" cap="none" spc="0">
                <a:solidFill>
                  <a:schemeClr val="tx1"/>
                </a:solidFill>
                <a:latin typeface="Calibri" pitchFamily="34" charset="0"/>
              </a:rPr>
            </a:br>
            <a:br>
              <a:rPr lang="en-US" sz="3600" b="1" cap="none" spc="0">
                <a:solidFill>
                  <a:schemeClr val="tx1"/>
                </a:solidFill>
                <a:latin typeface="Calibri" pitchFamily="34" charset="0"/>
              </a:rPr>
            </a:br>
            <a:br>
              <a:rPr lang="en-US" sz="3200" b="1" cap="none" spc="0">
                <a:solidFill>
                  <a:schemeClr val="tx1"/>
                </a:solidFill>
                <a:latin typeface="Calibri" pitchFamily="34" charset="0"/>
              </a:rPr>
            </a:br>
            <a:r>
              <a:rPr lang="en-US" sz="3200" b="1" cap="none" spc="0">
                <a:solidFill>
                  <a:schemeClr val="tx1"/>
                </a:solidFill>
                <a:latin typeface="Calibri" pitchFamily="34" charset="0"/>
              </a:rPr>
              <a:t>Ensuring Meaningful Access for Survivors with Limited English Proficiency</a:t>
            </a:r>
            <a:br>
              <a:rPr lang="en-US" sz="3200" b="1" cap="none" spc="0">
                <a:solidFill>
                  <a:schemeClr val="tx1"/>
                </a:solidFill>
                <a:latin typeface="Calibri" pitchFamily="34" charset="0"/>
              </a:rPr>
            </a:br>
            <a:br>
              <a:rPr lang="en-US" sz="3200" b="1" cap="none" spc="0">
                <a:solidFill>
                  <a:schemeClr val="tx1"/>
                </a:solidFill>
                <a:latin typeface="Calibri" pitchFamily="34" charset="0"/>
              </a:rPr>
            </a:br>
            <a:br>
              <a:rPr lang="en-US" sz="3200" b="1" cap="none" spc="0">
                <a:solidFill>
                  <a:schemeClr val="tx1"/>
                </a:solidFill>
                <a:latin typeface="Calibri" pitchFamily="34" charset="0"/>
              </a:rPr>
            </a:br>
            <a:br>
              <a:rPr lang="en-US" sz="2500" cap="none" spc="0">
                <a:solidFill>
                  <a:schemeClr val="tx1"/>
                </a:solidFill>
                <a:latin typeface="Calibri" pitchFamily="34" charset="0"/>
              </a:rPr>
            </a:br>
            <a:br>
              <a:rPr lang="en-US" sz="2500" cap="none" spc="0">
                <a:solidFill>
                  <a:schemeClr val="tx1"/>
                </a:solidFill>
                <a:latin typeface="Calibri" pitchFamily="34" charset="0"/>
              </a:rPr>
            </a:br>
            <a:endParaRPr lang="en-US" sz="2500" cap="none" spc="0">
              <a:solidFill>
                <a:schemeClr val="tx1"/>
              </a:solidFill>
              <a:latin typeface="Calibri" pitchFamily="34" charset="0"/>
            </a:endParaRPr>
          </a:p>
        </p:txBody>
      </p:sp>
      <p:pic>
        <p:nvPicPr>
          <p:cNvPr id="9" name="Picture 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150" t="13933" r="61744" b="6467"/>
          <a:stretch/>
        </p:blipFill>
        <p:spPr bwMode="auto">
          <a:xfrm>
            <a:off x="304800" y="5029200"/>
            <a:ext cx="1836005" cy="159548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Title 1"/>
          <p:cNvSpPr txBox="1">
            <a:spLocks/>
          </p:cNvSpPr>
          <p:nvPr/>
        </p:nvSpPr>
        <p:spPr>
          <a:xfrm>
            <a:off x="533400" y="5486400"/>
            <a:ext cx="7848600" cy="1143000"/>
          </a:xfrm>
          <a:prstGeom prst="rect">
            <a:avLst/>
          </a:prstGeom>
        </p:spPr>
        <p:txBody>
          <a:bodyPr vert="horz" lIns="91440" tIns="45720" rIns="91440" bIns="45720" rtlCol="0" anchor="b">
            <a:noAutofit/>
          </a:bodyPr>
          <a:lstStyle/>
          <a:p>
            <a:pPr lvl="0" algn="ctr">
              <a:spcBef>
                <a:spcPct val="0"/>
              </a:spcBef>
              <a:defRPr/>
            </a:pPr>
            <a:endParaRPr lang="en-US" sz="1600">
              <a:solidFill>
                <a:srgbClr val="F26631"/>
              </a:solidFill>
              <a:latin typeface="Calibri" pitchFamily="34" charset="0"/>
            </a:endParaRPr>
          </a:p>
          <a:p>
            <a:pPr lvl="0" algn="ctr">
              <a:spcBef>
                <a:spcPct val="0"/>
              </a:spcBef>
              <a:defRPr/>
            </a:pPr>
            <a:endParaRPr lang="en-US" sz="1600">
              <a:solidFill>
                <a:srgbClr val="F26631"/>
              </a:solidFill>
              <a:latin typeface="Calibri" pitchFamily="34" charset="0"/>
            </a:endParaRPr>
          </a:p>
          <a:p>
            <a:pPr lvl="0" algn="ctr">
              <a:spcBef>
                <a:spcPct val="0"/>
              </a:spcBef>
              <a:defRPr/>
            </a:pPr>
            <a:endParaRPr lang="en-US" sz="1600">
              <a:solidFill>
                <a:srgbClr val="F26631"/>
              </a:solidFill>
              <a:latin typeface="Calibri" pitchFamily="34" charset="0"/>
            </a:endParaRPr>
          </a:p>
          <a:p>
            <a:pPr lvl="0" algn="ctr">
              <a:spcBef>
                <a:spcPct val="0"/>
              </a:spcBef>
              <a:defRPr/>
            </a:pPr>
            <a:endParaRPr lang="en-US" sz="1600">
              <a:solidFill>
                <a:srgbClr val="F26631"/>
              </a:solidFill>
              <a:latin typeface="Calibri" pitchFamily="34" charset="0"/>
            </a:endParaRPr>
          </a:p>
          <a:p>
            <a:pPr lvl="0" algn="ctr">
              <a:spcBef>
                <a:spcPct val="0"/>
              </a:spcBef>
              <a:defRPr/>
            </a:pPr>
            <a:endParaRPr lang="en-US" sz="1600">
              <a:solidFill>
                <a:srgbClr val="F26631"/>
              </a:solidFill>
              <a:latin typeface="Calibri" pitchFamily="34" charset="0"/>
            </a:endParaRPr>
          </a:p>
          <a:p>
            <a:pPr lvl="0" algn="ctr">
              <a:spcBef>
                <a:spcPct val="0"/>
              </a:spcBef>
              <a:defRPr/>
            </a:pPr>
            <a:endParaRPr lang="en-US" sz="1600">
              <a:solidFill>
                <a:srgbClr val="F26631"/>
              </a:solidFill>
              <a:latin typeface="Calibri" pitchFamily="34" charset="0"/>
            </a:endParaRPr>
          </a:p>
          <a:p>
            <a:pPr lvl="0" algn="ctr">
              <a:spcBef>
                <a:spcPct val="0"/>
              </a:spcBef>
              <a:defRPr/>
            </a:pPr>
            <a:endParaRPr lang="en-US" sz="1600">
              <a:solidFill>
                <a:srgbClr val="F26631"/>
              </a:solidFill>
              <a:latin typeface="Calibri" pitchFamily="34" charset="0"/>
            </a:endParaRPr>
          </a:p>
        </p:txBody>
      </p:sp>
      <p:sp>
        <p:nvSpPr>
          <p:cNvPr id="3" name="Slide Number Placeholder 2"/>
          <p:cNvSpPr>
            <a:spLocks noGrp="1"/>
          </p:cNvSpPr>
          <p:nvPr>
            <p:ph type="sldNum" sz="quarter" idx="12"/>
          </p:nvPr>
        </p:nvSpPr>
        <p:spPr/>
        <p:txBody>
          <a:bodyPr/>
          <a:lstStyle/>
          <a:p>
            <a:fld id="{3C238BBD-F00C-4855-B3EB-5BCEAA976F4C}" type="slidenum">
              <a:rPr lang="en-US" smtClean="0"/>
              <a:pPr/>
              <a:t>1</a:t>
            </a:fld>
            <a:endParaRPr lang="en-US"/>
          </a:p>
        </p:txBody>
      </p:sp>
      <p:pic>
        <p:nvPicPr>
          <p:cNvPr id="8" name="Picture 7"/>
          <p:cNvPicPr/>
          <p:nvPr/>
        </p:nvPicPr>
        <p:blipFill>
          <a:blip r:embed="rId4" cstate="print">
            <a:extLst>
              <a:ext uri="{28A0092B-C50C-407E-A947-70E740481C1C}">
                <a14:useLocalDpi xmlns:a14="http://schemas.microsoft.com/office/drawing/2010/main" val="0"/>
              </a:ext>
            </a:extLst>
          </a:blip>
          <a:stretch>
            <a:fillRect/>
          </a:stretch>
        </p:blipFill>
        <p:spPr>
          <a:xfrm>
            <a:off x="6705600" y="5181600"/>
            <a:ext cx="2057400" cy="1447800"/>
          </a:xfrm>
          <a:prstGeom prst="rect">
            <a:avLst/>
          </a:prstGeom>
        </p:spPr>
      </p:pic>
      <p:sp>
        <p:nvSpPr>
          <p:cNvPr id="6" name="TextBox 5"/>
          <p:cNvSpPr txBox="1"/>
          <p:nvPr/>
        </p:nvSpPr>
        <p:spPr>
          <a:xfrm>
            <a:off x="762000" y="990600"/>
            <a:ext cx="7620000" cy="369332"/>
          </a:xfrm>
          <a:prstGeom prst="rect">
            <a:avLst/>
          </a:prstGeom>
          <a:noFill/>
        </p:spPr>
        <p:txBody>
          <a:bodyPr wrap="square" rtlCol="0">
            <a:spAutoFit/>
          </a:bodyPr>
          <a:lstStyle/>
          <a:p>
            <a:r>
              <a:rPr lang="en-US"/>
              <a:t>(Agency logo here)</a:t>
            </a:r>
          </a:p>
        </p:txBody>
      </p:sp>
    </p:spTree>
    <p:extLst>
      <p:ext uri="{BB962C8B-B14F-4D97-AF65-F5344CB8AC3E}">
        <p14:creationId xmlns:p14="http://schemas.microsoft.com/office/powerpoint/2010/main" val="2510352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rmAutofit/>
          </a:bodyPr>
          <a:lstStyle/>
          <a:p>
            <a:pPr fontAlgn="auto">
              <a:spcAft>
                <a:spcPts val="0"/>
              </a:spcAft>
              <a:defRPr/>
            </a:pPr>
            <a:r>
              <a:rPr lang="en-US">
                <a:solidFill>
                  <a:srgbClr val="E94F11"/>
                </a:solidFill>
                <a:latin typeface="Calibri" pitchFamily="34" charset="0"/>
              </a:rPr>
              <a:t>Providing Meaningful Access</a:t>
            </a:r>
          </a:p>
        </p:txBody>
      </p:sp>
      <p:sp>
        <p:nvSpPr>
          <p:cNvPr id="13315" name="Content Placeholder 2"/>
          <p:cNvSpPr>
            <a:spLocks noGrp="1"/>
          </p:cNvSpPr>
          <p:nvPr>
            <p:ph idx="1"/>
          </p:nvPr>
        </p:nvSpPr>
        <p:spPr>
          <a:xfrm>
            <a:off x="457200" y="1905000"/>
            <a:ext cx="3962400" cy="4953000"/>
          </a:xfrm>
        </p:spPr>
        <p:txBody>
          <a:bodyPr>
            <a:noAutofit/>
          </a:bodyPr>
          <a:lstStyle/>
          <a:p>
            <a:pPr>
              <a:buNone/>
            </a:pPr>
            <a:r>
              <a:rPr lang="en-US" sz="2800">
                <a:latin typeface="Calibri" pitchFamily="34" charset="0"/>
              </a:rPr>
              <a:t>Means any individual </a:t>
            </a:r>
          </a:p>
          <a:p>
            <a:pPr>
              <a:buNone/>
            </a:pPr>
            <a:r>
              <a:rPr lang="en-US" sz="2800">
                <a:latin typeface="Calibri" pitchFamily="34" charset="0"/>
              </a:rPr>
              <a:t>with LEP is not denied the  </a:t>
            </a:r>
          </a:p>
          <a:p>
            <a:pPr>
              <a:buNone/>
            </a:pPr>
            <a:r>
              <a:rPr lang="en-US" sz="2800">
                <a:latin typeface="Calibri" pitchFamily="34" charset="0"/>
              </a:rPr>
              <a:t>opportunity to access and</a:t>
            </a:r>
          </a:p>
          <a:p>
            <a:pPr>
              <a:buNone/>
            </a:pPr>
            <a:r>
              <a:rPr lang="en-US" sz="2800">
                <a:latin typeface="Calibri" pitchFamily="34" charset="0"/>
              </a:rPr>
              <a:t>obtain the services and</a:t>
            </a:r>
          </a:p>
          <a:p>
            <a:pPr>
              <a:buNone/>
            </a:pPr>
            <a:r>
              <a:rPr lang="en-US" sz="2800">
                <a:latin typeface="Calibri" pitchFamily="34" charset="0"/>
              </a:rPr>
              <a:t>supports necessary for</a:t>
            </a:r>
          </a:p>
          <a:p>
            <a:pPr>
              <a:buNone/>
            </a:pPr>
            <a:r>
              <a:rPr lang="en-US" sz="2800">
                <a:latin typeface="Calibri" pitchFamily="34" charset="0"/>
              </a:rPr>
              <a:t>their safety and well</a:t>
            </a:r>
          </a:p>
          <a:p>
            <a:pPr>
              <a:buNone/>
            </a:pPr>
            <a:r>
              <a:rPr lang="en-US" sz="2800">
                <a:latin typeface="Calibri" pitchFamily="34" charset="0"/>
              </a:rPr>
              <a:t>being as a result of</a:t>
            </a:r>
          </a:p>
          <a:p>
            <a:pPr>
              <a:buNone/>
            </a:pPr>
            <a:r>
              <a:rPr lang="en-US" sz="2800">
                <a:latin typeface="Calibri" pitchFamily="34" charset="0"/>
              </a:rPr>
              <a:t>language barriers.</a:t>
            </a: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1138" name="Picture 2" descr="http://pubpages.unh.edu/~sak286/key.jpg"/>
          <p:cNvPicPr>
            <a:picLocks noChangeAspect="1" noChangeArrowheads="1"/>
          </p:cNvPicPr>
          <p:nvPr/>
        </p:nvPicPr>
        <p:blipFill>
          <a:blip r:embed="rId3" cstate="print"/>
          <a:srcRect/>
          <a:stretch>
            <a:fillRect/>
          </a:stretch>
        </p:blipFill>
        <p:spPr bwMode="auto">
          <a:xfrm>
            <a:off x="4724400" y="2590800"/>
            <a:ext cx="3557327" cy="213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Slide Number Placeholder 1"/>
          <p:cNvSpPr>
            <a:spLocks noGrp="1"/>
          </p:cNvSpPr>
          <p:nvPr>
            <p:ph type="sldNum" sz="quarter" idx="12"/>
          </p:nvPr>
        </p:nvSpPr>
        <p:spPr/>
        <p:txBody>
          <a:bodyPr/>
          <a:lstStyle/>
          <a:p>
            <a:fld id="{3C238BBD-F00C-4855-B3EB-5BCEAA976F4C}" type="slidenum">
              <a:rPr lang="en-US" smtClean="0"/>
              <a:pPr/>
              <a:t>10</a:t>
            </a:fld>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rmAutofit/>
          </a:bodyPr>
          <a:lstStyle/>
          <a:p>
            <a:pPr fontAlgn="auto">
              <a:spcAft>
                <a:spcPts val="0"/>
              </a:spcAft>
              <a:defRPr/>
            </a:pPr>
            <a:r>
              <a:rPr lang="en-US">
                <a:solidFill>
                  <a:srgbClr val="E94F11"/>
                </a:solidFill>
                <a:latin typeface="Calibri" pitchFamily="34" charset="0"/>
              </a:rPr>
              <a:t>Taking Reasonable Steps  </a:t>
            </a:r>
          </a:p>
        </p:txBody>
      </p:sp>
      <p:sp>
        <p:nvSpPr>
          <p:cNvPr id="13315" name="Content Placeholder 2"/>
          <p:cNvSpPr>
            <a:spLocks noGrp="1"/>
          </p:cNvSpPr>
          <p:nvPr>
            <p:ph idx="1"/>
          </p:nvPr>
        </p:nvSpPr>
        <p:spPr>
          <a:xfrm>
            <a:off x="609600" y="1752600"/>
            <a:ext cx="5791200" cy="4495800"/>
          </a:xfrm>
        </p:spPr>
        <p:txBody>
          <a:bodyPr>
            <a:noAutofit/>
          </a:bodyPr>
          <a:lstStyle/>
          <a:p>
            <a:pPr>
              <a:buNone/>
            </a:pPr>
            <a:r>
              <a:rPr lang="en-US">
                <a:latin typeface="Calibri" pitchFamily="34" charset="0"/>
              </a:rPr>
              <a:t>Refers to being committed and prepared to</a:t>
            </a:r>
          </a:p>
          <a:p>
            <a:pPr>
              <a:buNone/>
            </a:pPr>
            <a:r>
              <a:rPr lang="en-US">
                <a:latin typeface="Calibri" pitchFamily="34" charset="0"/>
              </a:rPr>
              <a:t>provide critical services that support the </a:t>
            </a:r>
          </a:p>
          <a:p>
            <a:pPr>
              <a:buNone/>
            </a:pPr>
            <a:r>
              <a:rPr lang="en-US">
                <a:latin typeface="Calibri" pitchFamily="34" charset="0"/>
              </a:rPr>
              <a:t>well-being and safety of survivors by:</a:t>
            </a:r>
          </a:p>
          <a:p>
            <a:pPr>
              <a:buNone/>
            </a:pPr>
            <a:endParaRPr lang="en-US">
              <a:latin typeface="Calibri" pitchFamily="34" charset="0"/>
            </a:endParaRPr>
          </a:p>
          <a:p>
            <a:r>
              <a:rPr lang="en-US">
                <a:latin typeface="Calibri" pitchFamily="34" charset="0"/>
              </a:rPr>
              <a:t>having a proactive plan in place to address the needs of survivors with LEP.   </a:t>
            </a:r>
          </a:p>
          <a:p>
            <a:pPr>
              <a:buNone/>
            </a:pPr>
            <a:endParaRPr lang="en-US">
              <a:latin typeface="Calibri" pitchFamily="34" charset="0"/>
            </a:endParaRPr>
          </a:p>
          <a:p>
            <a:r>
              <a:rPr lang="en-US">
                <a:latin typeface="Calibri" pitchFamily="34" charset="0"/>
              </a:rPr>
              <a:t>what is reasonable is dependent on a demographic assessment of the organization’s service area and the most commonly encountered languages.  </a:t>
            </a:r>
          </a:p>
          <a:p>
            <a:pPr>
              <a:buNone/>
            </a:pPr>
            <a:endParaRPr lang="en-US">
              <a:latin typeface="Calibri" pitchFamily="34" charset="0"/>
            </a:endParaRPr>
          </a:p>
          <a:p>
            <a:pPr>
              <a:buNone/>
            </a:pPr>
            <a:endParaRPr lang="en-US">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4754" name="Picture 2" descr="http://www.standrewsradcliffe.org.uk/content/pages/uploaded_images/48.jpg"/>
          <p:cNvPicPr>
            <a:picLocks noChangeAspect="1" noChangeArrowheads="1"/>
          </p:cNvPicPr>
          <p:nvPr/>
        </p:nvPicPr>
        <p:blipFill>
          <a:blip r:embed="rId3" cstate="print"/>
          <a:srcRect/>
          <a:stretch>
            <a:fillRect/>
          </a:stretch>
        </p:blipFill>
        <p:spPr bwMode="auto">
          <a:xfrm>
            <a:off x="6553200" y="1905000"/>
            <a:ext cx="1733550" cy="428625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11</a:t>
            </a:fld>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90600"/>
          </a:xfrm>
        </p:spPr>
        <p:txBody>
          <a:bodyPr>
            <a:normAutofit fontScale="90000"/>
          </a:bodyPr>
          <a:lstStyle/>
          <a:p>
            <a:r>
              <a:rPr lang="en-US">
                <a:solidFill>
                  <a:srgbClr val="F26631"/>
                </a:solidFill>
                <a:latin typeface="Calibri"/>
                <a:cs typeface="Calibri"/>
              </a:rPr>
              <a:t>4 Factor Analysis for Meaningful Access</a:t>
            </a:r>
            <a:br>
              <a:rPr lang="en-US">
                <a:solidFill>
                  <a:srgbClr val="F26631"/>
                </a:solidFill>
                <a:latin typeface="Calibri"/>
                <a:cs typeface="Calibri"/>
              </a:rPr>
            </a:br>
            <a:endParaRPr lang="en-US">
              <a:solidFill>
                <a:srgbClr val="F26631"/>
              </a:solidFill>
              <a:latin typeface="Calibri"/>
              <a:cs typeface="Calibri"/>
            </a:endParaRPr>
          </a:p>
        </p:txBody>
      </p:sp>
      <p:sp>
        <p:nvSpPr>
          <p:cNvPr id="3" name="Content Placeholder 2"/>
          <p:cNvSpPr>
            <a:spLocks noGrp="1"/>
          </p:cNvSpPr>
          <p:nvPr>
            <p:ph idx="1"/>
          </p:nvPr>
        </p:nvSpPr>
        <p:spPr>
          <a:xfrm>
            <a:off x="457200" y="1752600"/>
            <a:ext cx="8229600" cy="4876800"/>
          </a:xfrm>
        </p:spPr>
        <p:txBody>
          <a:bodyPr/>
          <a:lstStyle/>
          <a:p>
            <a:pPr marL="514350" indent="-514350">
              <a:buFont typeface="+mj-lt"/>
              <a:buAutoNum type="arabicPeriod"/>
            </a:pPr>
            <a:r>
              <a:rPr lang="en-US" sz="2800">
                <a:latin typeface="Calibri"/>
                <a:cs typeface="Calibri"/>
              </a:rPr>
              <a:t>The </a:t>
            </a:r>
            <a:r>
              <a:rPr lang="en-US" sz="2800" b="1">
                <a:latin typeface="Calibri"/>
                <a:cs typeface="Calibri"/>
              </a:rPr>
              <a:t>number or proportion </a:t>
            </a:r>
            <a:r>
              <a:rPr lang="en-US" sz="2800">
                <a:latin typeface="Calibri"/>
                <a:cs typeface="Calibri"/>
              </a:rPr>
              <a:t>of LEP individuals served or encountered in an LEP population</a:t>
            </a:r>
          </a:p>
          <a:p>
            <a:pPr marL="514350" indent="-514350">
              <a:buFont typeface="+mj-lt"/>
              <a:buAutoNum type="arabicPeriod"/>
            </a:pPr>
            <a:r>
              <a:rPr lang="en-US" sz="2800" b="1">
                <a:latin typeface="Calibri"/>
                <a:cs typeface="Calibri"/>
              </a:rPr>
              <a:t>Frequency</a:t>
            </a:r>
            <a:r>
              <a:rPr lang="en-US" sz="2800">
                <a:latin typeface="Calibri"/>
                <a:cs typeface="Calibri"/>
              </a:rPr>
              <a:t> of interaction </a:t>
            </a:r>
          </a:p>
          <a:p>
            <a:pPr marL="514350" indent="-514350">
              <a:buFont typeface="+mj-lt"/>
              <a:buAutoNum type="arabicPeriod"/>
            </a:pPr>
            <a:r>
              <a:rPr lang="en-US" sz="2800" b="1">
                <a:latin typeface="Calibri"/>
                <a:cs typeface="Calibri"/>
              </a:rPr>
              <a:t>Nature and importance </a:t>
            </a:r>
            <a:r>
              <a:rPr lang="en-US" sz="2800">
                <a:latin typeface="Calibri"/>
                <a:cs typeface="Calibri"/>
              </a:rPr>
              <a:t>of the program, activity, or service provided by the                                     program</a:t>
            </a:r>
          </a:p>
          <a:p>
            <a:pPr marL="514350" indent="-514350">
              <a:buFont typeface="+mj-lt"/>
              <a:buAutoNum type="arabicPeriod"/>
            </a:pPr>
            <a:r>
              <a:rPr lang="en-US" sz="2800" b="1">
                <a:latin typeface="Calibri"/>
                <a:cs typeface="Calibri"/>
              </a:rPr>
              <a:t>Resources</a:t>
            </a:r>
            <a:r>
              <a:rPr lang="en-US" sz="2800">
                <a:latin typeface="Calibri"/>
                <a:cs typeface="Calibri"/>
              </a:rPr>
              <a:t> available to                                                the recipient </a:t>
            </a:r>
          </a:p>
          <a:p>
            <a:endParaRPr lang="en-US"/>
          </a:p>
        </p:txBody>
      </p:sp>
      <p:pic>
        <p:nvPicPr>
          <p:cNvPr id="5" name="Picture 4"/>
          <p:cNvPicPr>
            <a:picLocks noChangeAspect="1"/>
          </p:cNvPicPr>
          <p:nvPr/>
        </p:nvPicPr>
        <p:blipFill>
          <a:blip r:embed="rId3"/>
          <a:stretch>
            <a:fillRect/>
          </a:stretch>
        </p:blipFill>
        <p:spPr>
          <a:xfrm>
            <a:off x="4648200" y="3962400"/>
            <a:ext cx="4114800" cy="2739767"/>
          </a:xfrm>
          <a:prstGeom prst="rect">
            <a:avLst/>
          </a:prstGeom>
        </p:spPr>
      </p:pic>
      <p:cxnSp>
        <p:nvCxnSpPr>
          <p:cNvPr id="6" name="Straight Connector 5"/>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4" name="Slide Number Placeholder 3"/>
          <p:cNvSpPr>
            <a:spLocks noGrp="1"/>
          </p:cNvSpPr>
          <p:nvPr>
            <p:ph type="sldNum" sz="quarter" idx="12"/>
          </p:nvPr>
        </p:nvSpPr>
        <p:spPr/>
        <p:txBody>
          <a:bodyPr/>
          <a:lstStyle/>
          <a:p>
            <a:fld id="{3C238BBD-F00C-4855-B3EB-5BCEAA976F4C}" type="slidenum">
              <a:rPr lang="en-US" smtClean="0"/>
              <a:pPr/>
              <a:t>12</a:t>
            </a:fld>
            <a:endParaRPr lang="en-US"/>
          </a:p>
        </p:txBody>
      </p:sp>
    </p:spTree>
    <p:extLst>
      <p:ext uri="{BB962C8B-B14F-4D97-AF65-F5344CB8AC3E}">
        <p14:creationId xmlns:p14="http://schemas.microsoft.com/office/powerpoint/2010/main" val="12362464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rmAutofit/>
          </a:bodyPr>
          <a:lstStyle/>
          <a:p>
            <a:pPr fontAlgn="auto">
              <a:spcAft>
                <a:spcPts val="0"/>
              </a:spcAft>
              <a:defRPr/>
            </a:pPr>
            <a:r>
              <a:rPr lang="en-US">
                <a:solidFill>
                  <a:srgbClr val="E94F11"/>
                </a:solidFill>
                <a:latin typeface="Calibri" pitchFamily="34" charset="0"/>
              </a:rPr>
              <a:t>Providing Meaningful Language Access</a:t>
            </a:r>
          </a:p>
        </p:txBody>
      </p:sp>
      <p:sp>
        <p:nvSpPr>
          <p:cNvPr id="13315" name="Content Placeholder 2"/>
          <p:cNvSpPr>
            <a:spLocks noGrp="1"/>
          </p:cNvSpPr>
          <p:nvPr>
            <p:ph idx="1"/>
          </p:nvPr>
        </p:nvSpPr>
        <p:spPr>
          <a:xfrm>
            <a:off x="457200" y="1676400"/>
            <a:ext cx="8229600" cy="4953000"/>
          </a:xfrm>
        </p:spPr>
        <p:txBody>
          <a:bodyPr>
            <a:normAutofit/>
          </a:bodyPr>
          <a:lstStyle/>
          <a:p>
            <a:pPr>
              <a:buNone/>
            </a:pPr>
            <a:r>
              <a:rPr lang="en-US" sz="2600">
                <a:latin typeface="Calibri" pitchFamily="34" charset="0"/>
              </a:rPr>
              <a:t>Usually involves multiple strategies, including:</a:t>
            </a:r>
          </a:p>
          <a:p>
            <a:pPr lvl="1"/>
            <a:endParaRPr lang="en-US" sz="2600">
              <a:latin typeface="Calibri" pitchFamily="34" charset="0"/>
            </a:endParaRPr>
          </a:p>
          <a:p>
            <a:pPr lvl="1"/>
            <a:r>
              <a:rPr lang="en-US" sz="2600">
                <a:latin typeface="Calibri" pitchFamily="34" charset="0"/>
              </a:rPr>
              <a:t>hiring bilingual and bicultural advocates</a:t>
            </a:r>
          </a:p>
          <a:p>
            <a:pPr lvl="1"/>
            <a:r>
              <a:rPr lang="en-US" sz="2600">
                <a:latin typeface="Calibri" pitchFamily="34" charset="0"/>
              </a:rPr>
              <a:t>offering translated written materials</a:t>
            </a:r>
          </a:p>
          <a:p>
            <a:pPr lvl="1"/>
            <a:r>
              <a:rPr lang="en-US" sz="2600">
                <a:latin typeface="Calibri" pitchFamily="34" charset="0"/>
              </a:rPr>
              <a:t>using a telephone interpreter service</a:t>
            </a:r>
          </a:p>
          <a:p>
            <a:pPr lvl="1"/>
            <a:r>
              <a:rPr lang="en-US" sz="2600">
                <a:latin typeface="Calibri" pitchFamily="34" charset="0"/>
              </a:rPr>
              <a:t>using in-person interpreters</a:t>
            </a:r>
          </a:p>
          <a:p>
            <a:pPr lvl="1"/>
            <a:r>
              <a:rPr lang="en-US" sz="2600">
                <a:latin typeface="Calibri" pitchFamily="34" charset="0"/>
              </a:rPr>
              <a:t>establishing co-advocacy arrangements with community-based programs</a:t>
            </a:r>
          </a:p>
          <a:p>
            <a:pPr lvl="1"/>
            <a:r>
              <a:rPr lang="en-US" sz="2600">
                <a:latin typeface="Calibri" pitchFamily="34" charset="0"/>
              </a:rPr>
              <a:t>establishing a language bank  </a:t>
            </a:r>
          </a:p>
          <a:p>
            <a:endParaRPr lang="en-US" sz="2600">
              <a:latin typeface="Calibri" pitchFamily="34" charset="0"/>
            </a:endParaRPr>
          </a:p>
          <a:p>
            <a:pPr>
              <a:buNone/>
            </a:pPr>
            <a:endParaRPr lang="en-US" sz="2600">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C238BBD-F00C-4855-B3EB-5BCEAA976F4C}" type="slidenum">
              <a:rPr lang="en-US" smtClean="0"/>
              <a:pPr/>
              <a:t>13</a:t>
            </a:fld>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p:txBody>
          <a:bodyPr>
            <a:normAutofit/>
          </a:bodyPr>
          <a:lstStyle/>
          <a:p>
            <a:pPr eaLnBrk="1" hangingPunct="1"/>
            <a:r>
              <a:rPr lang="en-US" sz="3600">
                <a:solidFill>
                  <a:srgbClr val="F26631"/>
                </a:solidFill>
                <a:latin typeface="Calibri"/>
                <a:cs typeface="Calibri"/>
              </a:rPr>
              <a:t>Language Access Plan</a:t>
            </a:r>
          </a:p>
        </p:txBody>
      </p:sp>
      <p:sp>
        <p:nvSpPr>
          <p:cNvPr id="28674" name="Rectangle 3"/>
          <p:cNvSpPr>
            <a:spLocks noGrp="1"/>
          </p:cNvSpPr>
          <p:nvPr>
            <p:ph idx="1"/>
          </p:nvPr>
        </p:nvSpPr>
        <p:spPr/>
        <p:txBody>
          <a:bodyPr>
            <a:normAutofit/>
          </a:bodyPr>
          <a:lstStyle/>
          <a:p>
            <a:pPr marL="0" indent="0" eaLnBrk="1" hangingPunct="1">
              <a:buNone/>
            </a:pPr>
            <a:r>
              <a:rPr lang="en-US" sz="3200">
                <a:latin typeface="Calibri"/>
                <a:cs typeface="Calibri"/>
              </a:rPr>
              <a:t>A Language Access Plan is a strategy to assess, identify, and manage a system to ensure that limited English proficient (LEP) individuals are able to access services.</a:t>
            </a:r>
          </a:p>
        </p:txBody>
      </p:sp>
      <p:pic>
        <p:nvPicPr>
          <p:cNvPr id="4" name="Picture 4" descr="https://encrypted-tbn0.gstatic.com/images?q=tbn:ANd9GcQ4bnd-b_vGILFkCbwMW_iZTwKwESj5OLOtFuAweihLY5u9z_Ql"/>
          <p:cNvPicPr>
            <a:picLocks noChangeAspect="1" noChangeArrowheads="1"/>
          </p:cNvPicPr>
          <p:nvPr/>
        </p:nvPicPr>
        <p:blipFill>
          <a:blip r:embed="rId3" cstate="print"/>
          <a:srcRect/>
          <a:stretch>
            <a:fillRect/>
          </a:stretch>
        </p:blipFill>
        <p:spPr bwMode="auto">
          <a:xfrm>
            <a:off x="2590800" y="3962400"/>
            <a:ext cx="3803540" cy="2362200"/>
          </a:xfrm>
          <a:prstGeom prst="rect">
            <a:avLst/>
          </a:prstGeom>
          <a:noFill/>
        </p:spPr>
      </p:pic>
      <p:cxnSp>
        <p:nvCxnSpPr>
          <p:cNvPr id="5" name="Straight Connector 4"/>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C238BBD-F00C-4855-B3EB-5BCEAA976F4C}" type="slidenum">
              <a:rPr lang="en-US" smtClean="0"/>
              <a:pPr/>
              <a:t>14</a:t>
            </a:fld>
            <a:endParaRPr lang="en-US"/>
          </a:p>
        </p:txBody>
      </p:sp>
    </p:spTree>
    <p:extLst>
      <p:ext uri="{BB962C8B-B14F-4D97-AF65-F5344CB8AC3E}">
        <p14:creationId xmlns:p14="http://schemas.microsoft.com/office/powerpoint/2010/main" val="13392959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fontScale="90000"/>
          </a:bodyPr>
          <a:lstStyle/>
          <a:p>
            <a:r>
              <a:rPr lang="en-US">
                <a:solidFill>
                  <a:srgbClr val="FF6600"/>
                </a:solidFill>
                <a:latin typeface="Calibri"/>
                <a:cs typeface="Calibri"/>
              </a:rPr>
              <a:t>Developing an effective Language Access Plan</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391120329"/>
              </p:ext>
            </p:extLst>
          </p:nvPr>
        </p:nvGraphicFramePr>
        <p:xfrm>
          <a:off x="457200" y="1600200"/>
          <a:ext cx="82296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p:cNvSpPr>
            <a:spLocks noGrp="1"/>
          </p:cNvSpPr>
          <p:nvPr>
            <p:ph type="sldNum" sz="quarter" idx="12"/>
          </p:nvPr>
        </p:nvSpPr>
        <p:spPr/>
        <p:txBody>
          <a:bodyPr/>
          <a:lstStyle/>
          <a:p>
            <a:fld id="{3C238BBD-F00C-4855-B3EB-5BCEAA976F4C}" type="slidenum">
              <a:rPr lang="en-US" smtClean="0"/>
              <a:pPr/>
              <a:t>15</a:t>
            </a:fld>
            <a:endParaRPr lang="en-US"/>
          </a:p>
        </p:txBody>
      </p:sp>
    </p:spTree>
    <p:extLst>
      <p:ext uri="{BB962C8B-B14F-4D97-AF65-F5344CB8AC3E}">
        <p14:creationId xmlns:p14="http://schemas.microsoft.com/office/powerpoint/2010/main" val="39764505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26631"/>
                </a:solidFill>
              </a:rPr>
              <a:t>Developing a Language Access Plan</a:t>
            </a:r>
          </a:p>
        </p:txBody>
      </p:sp>
      <p:sp>
        <p:nvSpPr>
          <p:cNvPr id="3" name="Content Placeholder 2"/>
          <p:cNvSpPr>
            <a:spLocks noGrp="1"/>
          </p:cNvSpPr>
          <p:nvPr>
            <p:ph idx="1"/>
          </p:nvPr>
        </p:nvSpPr>
        <p:spPr>
          <a:xfrm>
            <a:off x="457200" y="1828800"/>
            <a:ext cx="8229600" cy="4876800"/>
          </a:xfrm>
        </p:spPr>
        <p:txBody>
          <a:bodyPr/>
          <a:lstStyle/>
          <a:p>
            <a:pPr marL="973138" lvl="1" indent="-515938">
              <a:lnSpc>
                <a:spcPct val="80000"/>
              </a:lnSpc>
              <a:defRPr/>
            </a:pPr>
            <a:r>
              <a:rPr lang="en-US" sz="2800">
                <a:latin typeface="Calibri"/>
                <a:cs typeface="Calibri"/>
              </a:rPr>
              <a:t>Who is in charge?</a:t>
            </a:r>
          </a:p>
          <a:p>
            <a:pPr marL="973138" lvl="1" indent="-515938">
              <a:lnSpc>
                <a:spcPct val="80000"/>
              </a:lnSpc>
              <a:defRPr/>
            </a:pPr>
            <a:r>
              <a:rPr lang="en-US" sz="2800">
                <a:latin typeface="Calibri"/>
                <a:cs typeface="Calibri"/>
              </a:rPr>
              <a:t>Who are you serving?</a:t>
            </a:r>
          </a:p>
          <a:p>
            <a:pPr marL="973138" lvl="1" indent="-515938">
              <a:lnSpc>
                <a:spcPct val="80000"/>
              </a:lnSpc>
              <a:defRPr/>
            </a:pPr>
            <a:r>
              <a:rPr lang="en-US" sz="2800">
                <a:latin typeface="Calibri"/>
                <a:cs typeface="Calibri"/>
              </a:rPr>
              <a:t>What will be done?</a:t>
            </a:r>
          </a:p>
          <a:p>
            <a:pPr marL="973138" lvl="1" indent="-515938">
              <a:lnSpc>
                <a:spcPct val="80000"/>
              </a:lnSpc>
              <a:defRPr/>
            </a:pPr>
            <a:r>
              <a:rPr lang="en-US" sz="2800">
                <a:latin typeface="Calibri"/>
                <a:cs typeface="Calibri"/>
              </a:rPr>
              <a:t>Who pays?</a:t>
            </a:r>
          </a:p>
          <a:p>
            <a:pPr marL="973138" lvl="1" indent="-515938">
              <a:lnSpc>
                <a:spcPct val="80000"/>
              </a:lnSpc>
              <a:defRPr/>
            </a:pPr>
            <a:r>
              <a:rPr lang="en-US" sz="2800">
                <a:latin typeface="Calibri"/>
                <a:cs typeface="Calibri"/>
              </a:rPr>
              <a:t>Providing notice</a:t>
            </a:r>
          </a:p>
          <a:p>
            <a:pPr marL="973138" lvl="1" indent="-515938">
              <a:lnSpc>
                <a:spcPct val="80000"/>
              </a:lnSpc>
              <a:defRPr/>
            </a:pPr>
            <a:r>
              <a:rPr lang="en-US" sz="2800">
                <a:latin typeface="Calibri"/>
                <a:cs typeface="Calibri"/>
              </a:rPr>
              <a:t>Training staff</a:t>
            </a:r>
          </a:p>
          <a:p>
            <a:pPr marL="973138" lvl="1" indent="-515938">
              <a:lnSpc>
                <a:spcPct val="80000"/>
              </a:lnSpc>
              <a:defRPr/>
            </a:pPr>
            <a:r>
              <a:rPr lang="en-US" sz="2800">
                <a:latin typeface="Calibri"/>
                <a:cs typeface="Calibri"/>
              </a:rPr>
              <a:t>Monitoring and updating policies and procedures</a:t>
            </a:r>
          </a:p>
          <a:p>
            <a:pPr marL="973138" lvl="1" indent="-515938">
              <a:lnSpc>
                <a:spcPct val="80000"/>
              </a:lnSpc>
              <a:defRPr/>
            </a:pPr>
            <a:r>
              <a:rPr lang="en-US" sz="2800">
                <a:latin typeface="Calibri"/>
                <a:cs typeface="Calibri"/>
              </a:rPr>
              <a:t>Collaborating with your supporting communities and LEP communities</a:t>
            </a:r>
          </a:p>
          <a:p>
            <a:endParaRPr lang="en-US"/>
          </a:p>
        </p:txBody>
      </p:sp>
      <p:sp>
        <p:nvSpPr>
          <p:cNvPr id="4" name="Slide Number Placeholder 3"/>
          <p:cNvSpPr>
            <a:spLocks noGrp="1"/>
          </p:cNvSpPr>
          <p:nvPr>
            <p:ph type="sldNum" sz="quarter" idx="12"/>
          </p:nvPr>
        </p:nvSpPr>
        <p:spPr/>
        <p:txBody>
          <a:bodyPr/>
          <a:lstStyle/>
          <a:p>
            <a:fld id="{3C238BBD-F00C-4855-B3EB-5BCEAA976F4C}" type="slidenum">
              <a:rPr lang="en-US" smtClean="0"/>
              <a:pPr/>
              <a:t>16</a:t>
            </a:fld>
            <a:endParaRPr lang="en-US"/>
          </a:p>
        </p:txBody>
      </p:sp>
      <p:cxnSp>
        <p:nvCxnSpPr>
          <p:cNvPr id="5" name="Straight Connector 4"/>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1336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609600"/>
            <a:ext cx="8229600" cy="1143000"/>
          </a:xfrm>
        </p:spPr>
        <p:txBody>
          <a:bodyPr>
            <a:normAutofit fontScale="90000"/>
          </a:bodyPr>
          <a:lstStyle/>
          <a:p>
            <a:r>
              <a:rPr lang="en-US">
                <a:solidFill>
                  <a:srgbClr val="F26631"/>
                </a:solidFill>
                <a:latin typeface="Calibri" pitchFamily="34" charset="0"/>
              </a:rPr>
              <a:t>Engaging Staff and Stakeholders and </a:t>
            </a:r>
            <a:br>
              <a:rPr lang="en-US">
                <a:solidFill>
                  <a:srgbClr val="F26631"/>
                </a:solidFill>
                <a:latin typeface="Calibri" pitchFamily="34" charset="0"/>
              </a:rPr>
            </a:br>
            <a:r>
              <a:rPr lang="en-US">
                <a:solidFill>
                  <a:srgbClr val="F26631"/>
                </a:solidFill>
                <a:latin typeface="Calibri" pitchFamily="34" charset="0"/>
              </a:rPr>
              <a:t>Creating Buy-in</a:t>
            </a:r>
            <a:endParaRPr lang="en-US">
              <a:solidFill>
                <a:srgbClr val="F26631"/>
              </a:solidFill>
            </a:endParaRPr>
          </a:p>
        </p:txBody>
      </p:sp>
      <p:sp>
        <p:nvSpPr>
          <p:cNvPr id="9" name="Content Placeholder 2"/>
          <p:cNvSpPr>
            <a:spLocks noGrp="1"/>
          </p:cNvSpPr>
          <p:nvPr>
            <p:ph sz="half" idx="1"/>
          </p:nvPr>
        </p:nvSpPr>
        <p:spPr>
          <a:xfrm>
            <a:off x="457200" y="2057400"/>
            <a:ext cx="4876800" cy="5029200"/>
          </a:xfrm>
        </p:spPr>
        <p:txBody>
          <a:bodyPr>
            <a:noAutofit/>
          </a:bodyPr>
          <a:lstStyle/>
          <a:p>
            <a:pPr marL="457200" indent="-457200">
              <a:buNone/>
            </a:pPr>
            <a:r>
              <a:rPr lang="en-US" sz="2400" u="sng">
                <a:latin typeface="Calibri" pitchFamily="34" charset="0"/>
              </a:rPr>
              <a:t>Step 1.</a:t>
            </a:r>
          </a:p>
          <a:p>
            <a:r>
              <a:rPr lang="en-US" sz="2400">
                <a:latin typeface="Calibri" pitchFamily="34" charset="0"/>
              </a:rPr>
              <a:t>Identify 4-6 staff members to be actively engaged in the process of developing the organizational LEP plan.</a:t>
            </a:r>
          </a:p>
          <a:p>
            <a:pPr marL="0" indent="0">
              <a:buNone/>
            </a:pPr>
            <a:endParaRPr lang="en-US" sz="2400">
              <a:latin typeface="Calibri" pitchFamily="34" charset="0"/>
            </a:endParaRPr>
          </a:p>
          <a:p>
            <a:r>
              <a:rPr lang="en-US" sz="2400">
                <a:latin typeface="Calibri" pitchFamily="34" charset="0"/>
              </a:rPr>
              <a:t>How will you involve survivors with LEP? How will you involve community partners who have information and ideas that may help you?</a:t>
            </a:r>
          </a:p>
          <a:p>
            <a:pPr marL="0" indent="0">
              <a:buNone/>
            </a:pPr>
            <a:r>
              <a:rPr lang="en-US" sz="2400">
                <a:latin typeface="Calibri" pitchFamily="34" charset="0"/>
              </a:rPr>
              <a:t>  </a:t>
            </a:r>
          </a:p>
          <a:p>
            <a:pPr marL="548640" lvl="2" indent="0">
              <a:buNone/>
            </a:pPr>
            <a:endParaRPr lang="en-US" sz="2400">
              <a:latin typeface="Calibri" pitchFamily="34" charset="0"/>
            </a:endParaRPr>
          </a:p>
          <a:p>
            <a:pPr marL="457200" indent="-457200">
              <a:buNone/>
            </a:pPr>
            <a:endParaRPr lang="en-US" sz="2400">
              <a:latin typeface="Calibri" pitchFamily="34" charset="0"/>
            </a:endParaRPr>
          </a:p>
        </p:txBody>
      </p:sp>
      <p:cxnSp>
        <p:nvCxnSpPr>
          <p:cNvPr id="7" name="Straight Connector 6"/>
          <p:cNvCxnSpPr/>
          <p:nvPr/>
        </p:nvCxnSpPr>
        <p:spPr>
          <a:xfrm>
            <a:off x="533400" y="1905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4274" name="AutoShape 2" descr="data:image/jpeg;base64,/9j/4AAQSkZJRgABAQAAAQABAAD/2wCEAAkGBxQTEhUUEhQWFBUXFRcYFxQUFBcXHBUVFxcWFxUXFRUYHCggGBolHBQXITEhJSkrLi4uFx8zODMsNygtLisBCgoKDg0OGhAQFywcHxwtLCwsLCwsLCwsLCwsLCwtLCwsLCwsLCwsLCwsLCwsLCwsLCwsLCwsLCwsLCwsLCwsLP/AABEIAM0A9gMBEQACEQEDEQH/xAAcAAABBQEBAQAAAAAAAAAAAAAEAQIDBQYABwj/xABEEAABAwICBgUHCgUEAwEAAAABAAIDBBESIQUGMUFRYRMicYHwBzJikaGx0RQjQlJyc4KyweEzQ5Kz8SRTY6Ilk6MW/8QAGwEBAQEBAQEBAQAAAAAAAAAAAAECAwQFBgf/xAA7EQACAgECAwYDBAkDBQAAAAAAAQIRAwQhBRIxQVFhcbHBE4GRFCKh0SMkMkJScuHw8RUzsgY0U2LC/9oADAMBAAIRAxEAPwD190YtdcjuQm9+eaAIhGWaqDCmBbRzbJAFTIqA5AcgOQCFANcoVA0rFho6pghFvG/moBemsM/X8UKc6ccfG5ABVc98gtJGJMhp2XKNkig8WGxYOhG+UBCgclUpYB31RSxRE6pO3dxUKBzaeibk6aJvIyMHvKu5LQtPpuJ3myxnse0+4puQvqKrvZEUuKeS66I5sKC2cxUByA5AcgASuR3OEe9WiWTNCplslbktGHuPCpBUByA5AcgEugEKgGOajNJkEsWSw0bTApIlCg0wVICOBWjAXTZBYZ0ihZZRb91k0V8811LKgGqqmste5Jya1ou5x34WjM9uwb7IlZG0hsVBUzbxCz0bOf3vILW9ga77S6cqOfM30CW6o05sZfnXDO8l5LHkXk27gEsga3QkDRYRN9QUstFfX6v07xZ8LDfixp9hCWxRUx6osZc0z5KYjZ0TrNvzjN2HvarZKDKfTdXSn/UsFTEP50DSJGj04Mw/tYQfRWqM2bTROlYqiMSQvbIw5Ymm+Y2g8HDeDmEsB4KpBVQcgFQA1lg6HBqosUBBZI1Uwx4VIKgOQHIBEByA6yAaVCjCFCoikYo0bTA5olk0AvZ4sqZFLwB+6yzSAqiW5WTQFM9xOCMAvIvnmGgm2J9t172G1xFhvIqVmXKi50ZoVsd3SXe91rl2022A22AbmjIczcnoc34li43+CAaWrJRhUKCTC5QMSKNAJLCuiOctzNVlBJBKaijIjm+mw/w6gD6MoG/g8ZjmMkM3RtdXdNMqosbQWuacMkTvOikG1rh7QdhBBG1UtlpZUChAKgIXBZNpjQUKOYUIzrqkoxmm9d5YKmWFtOHhhAxl7he7Gu2YfSt3LwZ9csU3Glt4n29LwjHmwRyvJTl2V4td/gJobXqWapigdA1okJGIPcSLNc7YW+irg1vxZJV+JdTwfHiwSyrI249leKXeble8+CcEByA5AcgGuUKjgEA0hCpkMjVlm0VdW2xusmqKySbd4ssMqBJ5cIva5JAa29sTjsF93EncATsCJBsvNB6N6NuJ3Wccy61ru423C2QG4Ab7k9Tn4licylko4hQ1RhdOaxVEVRJGHNDQQWXYM2kAjP1juXytTqs2Obiunkfc02hwZcMZ077d+0BptbJzI0PLcOIA2aL2uL2N9tlzjrcraut2uw65OG4FBuN3Rda3aUfTwh0ZAe6QNFxiGwk+xpX0s0+SNo+Zw7TRz5XGfRK2ZiXXKqYBcx3PoD3Lww1WWT+69vI+zHhOmk9r+pq9UqyaeAyTlpu8hmFthhFhc8739S+hgm5xtnxOJ4cOHLyYr2W995bRxjGLgEXtnzXoR80zdVI6kqPlMYJDerPGP5sIOZ+2zNw7CN6GUeh08zXta9hDmuAc1w2EEXBCpskQCoCErJobdCilAKCgo8f16a41lQQDbG2x3fwo18TUuP2h2+70P2fCnFabH5P1Y/UKU/K4A44ruNuXUcs4Ix+0xcVX+GZ4tFfZ5tbbe6PYgvvn4s5AcEAqA5AIUAiAQqFQx4FlGVNlVXtXNnVGdqH5lYNGdqq8yVsMbHENZIxrwPpF5bjB4jCQ3veF5sudwnGK7a/F/kfR0umUsM5yjezrwpfn7l95QtIzxOiEL3sBa++A7wW2uprMzhKKUqu/Y68I0+HKpfEinTXUydDrJVDN9RI7lfYvHnz5XtCTR9rLoNN0jjSDf/0cr8hPID2leX4+qjvKTZ53ocUd3jRJrZAehppySXOjDHuO0uF3AnmQXepe3KnOGPI+1b/39TjoZxWTLiSpJ2jJlxN7hcnFLZH0WbHWmta9lNci5j6Swy84Afo5dtdOUoxUe1X/AH+J8fh2CUZZKXR19DM1MYk829/q293FePG5Y9mfXi3j6nrGiaLoYI4vqMAP2trj6yV+ixx5YpH4vVZfi5ZT73/j8CRxsQea2edlVp1nzju2/rzQy0EahVeESUp2R9eP7p5PV/C/EOwhVFTNaqaFQEKyaGOco2aSG40stDTIpZaPJddK1wrKhoItib/bjXxNVii87k/D0P2HDcUfs2NvufqyHUQu+XQZiwc64/A/YuuDlWWPf/Rm+K8v2SffXui61w1iqIauVkc7gA5toxuGBh95JWtRlzfFkoyaS/I8PDtDgy6aMpY0+u/zZWw661QOb5d9iBiGW3Iix2j1rhzalbrL9a/I9UuE6d/ur0NhqPrZJUPMM4GLDiY8ZFwBGIObxzBy5r6Gk1Lm+STt958XinDYYIrJie1013eRh4tY617urUTBu85ey4Xinqp44/env5/kffloNJCO+ONlpoXTlSamFrp5nNdNG0h7mWIc4AggDgVNPrMs8kU5dp5NTo9OsE2scU0m9k+4brDrRVMmlYyVzQJHgWO4OIFknly/Fl991b2Lo+H6eeKMpQTtIttO6wTP0fSTQymOR0mCRwNrlrHh230m3XszahrBGaf0PFpdDijrcuPJG0la+bVfgyqi09VNpZ3vqHFwfAGm97B3S3ANt+EepeXHqck4Spvavc9ktFppajHGONU1K/ly+gAzXOpuA6SQ/ZuSuTeoatZX+B6HwnT1aigau1pqcLj0jwLbzY+pahPLdPI2yR4dp7S5URaw6UmbUShsjw1rt2wAAFeuUmpNWeLT6fB8BTnFdLItBxEzQveXl3SxkkkDrF7S4235kryvK3lXTqvU74/uaadUvuv0ZqfKPVua6EC2bX+9q7a7HGco32X7Hj4JFOM7717mIY9xORHeV5pKKjufoJSSXQ3dHqa0sa7pnAua13mt3gXAzXrWhhJJ2z85l4vJSceRbN9pZac0daiLRd5iYHbM3Bm2w+zddM+D9X5Iv9np8jx6TNzapSe3M6+v9TzmeoNiS0AcxY+pfNhiV0mfqIYd6vckqap03RBuKzIww5ZABzyAO4hdpyUUud9EWGOOHnbrd39Uiz1f0Z0tVE04yGuDjcgCzOtmANhIA71nSPnyJJLvPFrdQ8enm1W6r67f1PU3uX3D8fQHOhAHS5uQeLR6xl+ipGVuipejrad25xfE7se0ub/3Y31oiI9DutGjrqAgkco2dIoHllWDRAZSgG4s8zxQHkmtbS6untc9Zmz7qNfL1Mkpuz9lw6daTH5P1YRqdE5tdAbGwcc/wOXPTTi8kaf90Z4hljLSTV9nugrXvOskyubt2D0GLGd/p5/L0RnhW2mj8/VkckDho1lr3+WPOXDoWrTnB4Ff8XsajOL1zv8AgX/Id5N4/wDyDCTnhk/IV6dLL9IkuhONS/U5JeHqUdNM9rsr2HG9l8/LCElbPfOMJI9O1U0xRFtPF1PlOBoNoHX6QN63zmC18jndfX02XDyRiutdx+V1+l1aeTJv8O3+8ul7bXf4HnGsbCaufafnpMvxFeHLJKUvM/TaNpaaH8q9CVz3/Jehwk2nErcuMbmP7NjPWVxWog4ODfbf4GUo/aPi3+7yv6pr3Np5NGNkbO17GkARXa5oI2yWyK9XDIrmydqde58LjblBwcX/ABexReUGhw1h6NoaMDMmNtnY52CxrZQjlcemyPocIy82mXO7dvqGahUjXRT9KxriJG2xtDiBh5herRqLg6R4eNZZRyQ5G1s+m3aYzXEkT1AF7FxHLMAfqsSS+L5M740nolfd6hGiruqKcn/ei2feNXmx7TSXej3uo6SSX8MvRmm8p8N5ae1z1JNn2mL1ayXLV+J87gbXw8nmvcyDqNwt1Se5fP8AjQa6n2VOPebmHXRrI2AwOJa1rcnDaABstyXtjror7tdPE+DPg8p5G+dK7fQ2UDRJGCRk9gJB4ObsPrXvX3l5nxJL4c2k/wBl+h4rXUJZK+N5N2OLd+djke8Zr5Uv0eyXQ/dY8yljjOParGwvc02BNh22XOcYzVsk1GStm38nlKXPmnda/VjbYfif72L26CKUW0fnuM5UowxLzfovc2bivoHwAWYoCrrChCpq3kGJw3VNN7aiNp9hKIz2npq0bGlQoJPJuWWzotgUNLuagJmxAIUeB44IDynWR9q6oGwYmf2o18TXRvIz9Zo4J6TH5P1Y3Vmc/K4RuxH8rlNLBfFi/wC+jMa6HLpp+XuibWeoAq5sutdt8/QaprISeaTvb+iLw6Lemh3b+rIKx2HRrbE2+Wv/ALDV2gubAr/i9jvjV653/wCNf8gnyb3+XR8MMn5Cumkr4yOXGq+yS+XqZ10pG0Xz3LyKCk9mfTUVLozdanaoyiWmq8bMBAkw3dis5hsLYbX63FfR02mknGbarr+B+f4jxTG8eTT8rvpe1bPzMxpWQtrKgj/ekv8A1FfP1cU3K+8+tp4p6bH/ACr0GVNQ5pLTtG4ryrAl1VMsIRkrRtvJe5pNRYWNori998tv1X1eFqVzvpt7nwuOJ1j7vvexn/KabVpIv/DZe3eprFean3I+jwTfS797LLyaZwT/AHjfyr06RVFnz+PqssPL3MTrqSJ6nLIOJ9QB/RcpJPM14noxJfYovujf0F0I+89NtHz8I/8Aq1cYxrJ80fQn/wBrP+WXozc+Uh5bNBbIYJL+ti1xOCly/P2Pj8FSliyea9zHy1Z7V8yOFH2440XTNWaktDmU5OIAj52MZEXBzfzXf7FqJdm3y/M8D4hp1JxlkqvB/kek0MZbHG1wsQxoIvexDQCLhffgqik+4/L5ZKU5NdG2eZeUKkwVjnN/mMa88jmw9n8O/evm6tJZL7z9RwjLz6VJ/utr39zMl5G0XXmUU+0+nSZ6pqfAGUcR3vGM9rze3cLDuX1tPDlxo/H8Snzamfht9C2eV6D54HM5AVFa9ZAFPDjMLR9Kpp/+k8bz7GFVER6SqbOAVBUPfmuZ0CY22AQohKEHBCnkGujz8tqPtN/tRr5WeN5WfsuGpfZcfk/VkOpriayD7TvyPWsUUssf77DXFEvss/JeqJNZi75fNa3nM2gH+WxZ1ajzSv8AvY4cPr7JD5+rJaypw0ohIxfPGXLfdgZhAtyvdeTHm54rGlVO7+R2x4+bUfETr7tfjdln5NqfFWNcGuGFjybg2sRhGfG7h6ivZorebrdI8nGp1pnFtO2vzMxGcRyzHPL3LySXKj6svuo22hdcZo+gp+jjwgxx3618Nw2977bL14NfKowS22XsfC1XCsU+fNzO3b7PMyutGVTPbL52T8xXHLvkkvFn19Bvgx+S9AvXWiMc8bwMpaeJ9/SDQxw7eq0/iXo1ONJp96OPDMqyYpRb3hKS+V2vf6Gk8kkhc+qxfVg98y68Pio81eHufM/6gilHFX/t/wDIH5RIP9W59/5bMrDPI8l5NdP9Y5a7FuduDy/V1Gu1h3kxF4J+qW/ON23+rzXt0Wylve55OP7ZYb3t7mJ1vZerqG7i8g94C4Zdsjfie/Sw5tJBPtRHqrKccFwL9NECc73D2g+0FcZR/TRd9q9TMZ8+lmm91F+jNb5VH9en+xJ72r161XKPz9jz8A/Yn5r3ME15z968koqj9E0uh7vop/zEX3Uf5Gr7EP2V5H8+zr9LLzfqTuctHJHm3lJANSzb/AbmB6ci+ZrW/iLyP0/BXWB/zP0RkWuubDZzy9y8rVK2fWeytnq+r7rUsH3bfcvr4H+ij5H43Wb6ifmwpz12PJQFUTKWWiqmdcqEYZoanx1UXCIOlPaWmOMH+t5/AtIJWbUOVs3RweliiqAz7+CwaC7oU49qAaCgKPSOqVNM90kjXlzyCetlkABYW4NC4S08JS5t7Pfh4nnwwUINUvAfR6tQQua9gdduy7sthHDmsQ0eKM1NXa8TObiGbLFxk1TIKjV6GR5e7HicQTY2GQAyy5BMuixZJOUk7fiYx63LjioxqkFM1Ppjuf8A1/sua4bg8fqdHxTOu76F5ozRscDcMbQNlztLrfWdvXtw4MeFVBUeDPnyZpXN2UY1BpNtpP8A2fsuD0GF9/1Pf/rOq8PoEw6oUzS1wD7tcCLu3g3G7ksQ4bgjJSV7eJzlxTUSTW2/gRVmo9LK973h5L3Enr5XdmbZc11ejxuTlvb8TWPi+pxxUYtbeBY1+gIZmxteDaNuFtjbKwGeWfmhaz6THmSU+zxPNh1uXFKUo/vdR2iNCRUxeYsXXtfEb+be1svSKafS48F8nb4k1Gryaiufs9/8EOk9W4J39JIHYrAZOtkNixm0WLNLmld+ZvBr82GHJCq8iTRuh46drmxXs43OI3zW8OnhhTUO0xqNTkztOfYZvTOqdPJI6Rwficbmzsr8hZZlp4NtvtPTi4jnxwUI1S8DHPom0lbG0X6OR8bmE52cHtDxfkbO/EeC8ufT/fg49jXqdsGpc45FLq0/QtvKS8F8IcL9R/vata6+aLXiengd8s6favcyQrQwGwFuFl814XPqz7ssblLqex6NkvDF91H7Whffgqil4I/EZ/8Adl5v1JJJFTmkedeUOqHStFxnEN+fnvXzdTBvMpV2e7P0XCFWNuu32Rk4Zb2/ZcJxo+pOVbnpmh6r/TxD0G+5fTwf7cfI/Jap3ml5sJfVBdThRXVVTe6jZCCJw2k24nlvKpGX+rbMDDI4WdKQ4A7WxgWjHLLrW4vK0aRciqUKOZOgIC63r/ygJ2lCiuQDR49aA66EGTOQCQDPsQFhEVpGZEwWjAoKEEAUKKFogqA4oBCEA16yyldWNWSmM1r0cJWZEB7HB8bvqvabi/I5g8iVlm02ugBBW01cWsmc4TRgtLA62eWIB1rPIItkVnLihk/a7Dtp9Vm00XyVTLB+qFG7Kz8/+T9lhaWC6WepcZ1Sd2voaCMhjWtGxoDRfgBYe5dqo+e5c0m31e5BNU7rqAodKaFiqHh8gcSG4cnWyBJ2dpKxLGpPc9ODWZcEeWHRuytfqtTjZj/r/ZZ+DE7f6nnfd9A6IBjQxtw1osL5mw4ldUklR4ck3OTk+rIJqq29DFkIluUojYbo6k6d4b/LYfnD9ZwzbEOOdi7llvNtJBI12Hfbd7UNj2MUKKbjx7EBPOyxugImvtu3Zj9AgJBKgHmQICJ8nBAMa0nn496AMp4VR0Cgyy1Ri7JAqZECAUFQDlSHXVByA5ARSOWWUq6yVRmjMaWm3LnJmkjznW7REgPT01xJ9IAGziPMdfYH5WHHYkH3ld9hZan+UJkoEVSRHMMruya8jLafNdyPtXRnGjYv0isG0D/KvagslbUIWyGaVCAkjyoAc05WkYZLo6kdMfmzaP6Uw38WxcT6WwbrnZuiJGz0fStja1rAAAMh33v23381ls6oLOfjvUNHNNvHrQDkBYSR5KtETBX06hSJ0SAZ0B5eLqglEJUARDGlAJY1bRhsksqZOBQCOKMJDQVCtEipkRqFY5UgjigAauaywzSM9X1qw2bSKR7sRv45LmzaRTa713yKAWv0swLRbC9pO20jHfRAO0D1ZLpGJmUqRUUPk0jkpmRyNPyt7+kdIHnqRPb1bB3nG4BLXAHzrEixXWznyk+j9StJ0Tyy4qoA0lpbJnlsaGyWwuPbhy2rDotOgt9e1htOHwffRuYL8nnqnuKlE3DYtIQbRPGfxD4pQOdpWnvbpoydzWuDifwtuVKAZBDLJ/Bge6/0pQYWd5cMduxpVotFlFq3fOoeJP8AiYMMY5OzvJ+LL0VUWg9otlsHJbMFhFsXM6oc4oBChB1rhClvhWzFiYUoWNMalF5hnRKUXmHCNWhzEjWrRhschDggOuhRCowhLIB4VIIQgOJQA1TNZQGc0rpK181hs2kZuaqxHM2XNuzogqlqY443Tym0cYJvtsRtxDc7gN9+aqiG6K3UagdWTu0tVt6t8FHCdwGw8Ntzfjc7AF26HLq7PR9H6PbGLgAE5mwsO4bhmckLY+pCwzQCXeOSAaKSJ2ZjjP4G/BATxQtb5rQ2/wBUAe5ASYUBFIgKx21dEcwqB+SwzaZOoU6yA4BAXJK6HM5AcgEAUKLZUg4BCCkIQRCjCEKLiUFC3VIKUBwKBkMsllAUWlaywWWzSRja6pxE8FzZ1R5drfpzpX2aeo3IWNrne5dIxo4ylbGQazOrnQU9XIxrGvAdO67DI0Ws2Vzb332NtpueK1SRLb2PoPVaPGxpGcTRaK7mu6nEObe4NuLsh5x3jVmiKAikbkss2ivmYeSgZE16pCdpUKOxIAWpmVSI2AlbOY5j7KNFTonbNx8ZqUas7p0ocx3yjNKHMX4eEsUxQ5UlCqkHIQ4IB6pBpKgEuhaGFQ0MxqWaoXGlkocHK2ShkkqWKK6tqbBQUY7S9bckLm2bSMFrnpro2GJp6zh1jwad3f7u1ILtJN1seY1MhJsM7n28F3OJ6FofRTaKkxPa19TUDCxrgHAAjMuadrQDc8VegPZfJtoN1LSAPuC848GzACANnE2ue5YNGqcVWVDCsmkQSM5LJsCqI94QjB7/AKKkGl54lUhE5UjG4UJQ1UhyAcGEpZR7YlLLylqyRYOgSx+Stkola5asw0SKmRQUAhcgoa4qGkiJ0uSlmlEGfOsmiMSnihBBIeKAc2o4oUZPU5K2SjOaY0hla6y2SjG6Z0mIY3Pdmfoji7cspWG6PJNMV5e5znG5JXZI5Nl7qFoJrsVXUZRRAuBO8jetkPTvJ7oN1bUGtqG2jYbRsPLNrfaHO5kBRg9csoaEIQtjHKFRGQoaRBLwWTQO6G6EIjCgGmFUUN6NCA8jVpMy0dHFco2Eg1kWSybHBvgqAldDwQo0kg2O3xsHBCBEMiAJD1uzNClCCY0sURvestm0gOSQ7lAI2Mn35ewoCQQgePHFCiOYEABUG3jfxKgKqr0lYEKWVKzL1tVe5JsBnc7hvWbsVR5frXprpXmx6jcmj3ntPwXWMThJ2U2gNEvq52xt2Xu48G/FdEZPTqXRhrKiOhpsoISOkcBkXtzJPFrfa6wRg9y0dQshjbHGLNaLD9SeZOahQlAIShSNzslDSW5BI6yybB3yqA5sqFEQhxagIpGoAR4zVRknpWeLoyoKDfAUKMMaAKCFIKgb0IDslz2oAqOdATdKrYo4uUKDTzWQgO33nmqA1qhRxQA8z1AU+kZ8ioUxukqy5twWWDFa36awt6JpzPnn3N+PctQXaYnLsPPpnF7g1uZJsAN5OwLujiek0FF8hpmxMzq6gZkZljTkXW9g5qg9l8n+q7aKnAI+deAXneN4bf2nmSslNRdAIShRjnKFSBpZVls6UDOdfb3fqoAd7O3f+yATPdmqQcyZQoSHXCAhkKAEIzVMhdMMlDSCQhTiL7fYgODkAPVy5W4qkYAXZqmLJmuIUNEwlN1CjzKgIJ5L7VSMWE5jsQBrMlCiyOQpX1UuShTKaartqy2UxOnNJiFjnfSOTQePHsCiVmZOkeY6Rqy4kk3J2lehI4Nmn1H0U2Jrq2oHUjHUbbNzt1hvJOQVCR6n5L9XXzSu0hVC7i75tp2C3mgei381+CgPViFQNUKNBQ0QyP2rDZpIFdtUKPZH60KOLUAPJB4+KEB5GqkFZKoUkOxADSKkZNTOttt44IyoOa73KFGkoAWacBWiN0B3Lj4yV6GN2GU9MO/xkpZpIJEYUNDZIQdyAElYQO9UywdxVIOhejCLCN3D2LJobO7JCme0xWYQVllMRpGs2ucbAC5PALJTzDWLSpleTuGTRwHxXaMaR55Stg+rOhnVU4b9EG7jwC2ZPS9CaLOkapkEWVLARdw2Etyc/nwHNGaPdKSBsbGsYMLWgAAbgFATEoBpKFGOcstmkgOR6yaEi4+Ldu9CkwCAcBuVIc9qMICqBZQMG3qkCRnuUKRyRICNtx49gQgXHKPb47UKSMQpSnNbOXUsKaK3j9VlnRIMaoUWyAcgBqhuR3d6EZXELRmhwjsoWieN3+PG5AQ1dScOzxmoyowem68k2WGaPO9btL/ymnZ5xHHh4/Ragu05zl2GLax0jw1uZJsF2OR6FDRGniZRwZ1E1ukLdrWuysOZ2BDXTY9x1L1cbQ07YwBjNjIRvNtgPAfHismlsaC6EoRxQqQ0HioUjkUZpAr3nP8ARQErNiFHEoBplsgJcdwqQEqhl8fioAUNzVIGwhQ0PwICJ0F0BE+HihBWN7kALEzrf4VsyluHtGzx7FDRIChRcSAcSgIZtiABjjuVTKDI4FCjnU6ADr6MlpsjKjyXXSqNMHX84+b8VlRtiUqR5JWzkk55ldkjgzV6q0DaeI1Uwu7ZEz6zzsCoXeeseSnVdwvXVIvJISWX3A7Xdm4d5WWaSPTiAqExFCiOQDLqGhrlGVAjxmfgoB8LsghRz0A3DcoCcKkBKl+4eLKBkMLblUB8TckBLZUgmFKFiOjUotidEEoWVQGfYhAuJ6hSWyFFwoBb2QAkhxd23sQhJDGgDGtWkiNj8CtEsUsulEs8M8u+gp2SNqWtc+AtDS4ZiJ4vk8bgb5O2XJHC9SMN7nm2quhjUS3dlG3NxO4DMqkPRtUNCHSdWHWIpILBo2XHxdb1BDXU90jjDQAAAAAABsAGwBZNDigOBQUcgOsgI3BZNoGmbbNQpHG71eLIQmDx47EKJi4IBksyEBHXvz8ZoAmmjQINY1aRGyRUyKUAiA4hBZWSQ8Fg2Rtb/n9eaAIZL3fuhRTKEAxzyUIOZEgCY2KoMmAWjA5oVIx1kMjZoWvaWvaHNcCHNcAQ4HIgg7QgPO9M+SiMh7aOU07JCC+EtxN23IY6+JgN/NzHCypDY6taCjo4GwxjZm51rYnbz+ihS0shbELULZzkCGkqFEQp1kBHI1ZZpAcsdtihSG9tl0IKZOJ/ZANJv8e6xQD4I0AYxtkKTBaMjwqZOJQHXQCOQpDI1ZNIgLVAR4UAoYgJY40KENC0iEsbVUYkxwVIxWhCCoQ5UHFAdZQCIU5AIEA1wUNIRAK4IEMsoaGOao0VMh6MEqAidGAgEDQgHMyQErHXQpM1aIxwKpk5AJiUKI9yWVI//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pic>
        <p:nvPicPr>
          <p:cNvPr id="54276" name="Picture 4" descr="http://www.bang2write.com/wp-content/uploads/2012/09/identify-ppt-18bc1.jpg"/>
          <p:cNvPicPr>
            <a:picLocks noChangeAspect="1" noChangeArrowheads="1"/>
          </p:cNvPicPr>
          <p:nvPr/>
        </p:nvPicPr>
        <p:blipFill>
          <a:blip r:embed="rId3" cstate="print"/>
          <a:srcRect/>
          <a:stretch>
            <a:fillRect/>
          </a:stretch>
        </p:blipFill>
        <p:spPr bwMode="auto">
          <a:xfrm>
            <a:off x="5562600" y="2667000"/>
            <a:ext cx="3212352" cy="26670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17</a:t>
            </a:fld>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solidFill>
                  <a:srgbClr val="F26631"/>
                </a:solidFill>
                <a:latin typeface="Calibri" pitchFamily="34" charset="0"/>
              </a:rPr>
              <a:t>Creating Buy-in:  Work Group Discussion</a:t>
            </a:r>
            <a:endParaRPr lang="en-US"/>
          </a:p>
        </p:txBody>
      </p:sp>
      <p:sp>
        <p:nvSpPr>
          <p:cNvPr id="6" name="Content Placeholder 5"/>
          <p:cNvSpPr>
            <a:spLocks noGrp="1"/>
          </p:cNvSpPr>
          <p:nvPr>
            <p:ph idx="1"/>
          </p:nvPr>
        </p:nvSpPr>
        <p:spPr>
          <a:xfrm>
            <a:off x="304800" y="1752600"/>
            <a:ext cx="8229600" cy="4876800"/>
          </a:xfrm>
        </p:spPr>
        <p:txBody>
          <a:bodyPr>
            <a:normAutofit fontScale="77500" lnSpcReduction="20000"/>
          </a:bodyPr>
          <a:lstStyle/>
          <a:p>
            <a:pPr lvl="1"/>
            <a:r>
              <a:rPr lang="en-US" sz="2800">
                <a:latin typeface="Calibri" pitchFamily="34" charset="0"/>
              </a:rPr>
              <a:t>What are the benefits to increasing language access?</a:t>
            </a:r>
          </a:p>
          <a:p>
            <a:pPr lvl="1">
              <a:buNone/>
            </a:pPr>
            <a:endParaRPr lang="en-US" sz="2800">
              <a:latin typeface="Calibri" pitchFamily="34" charset="0"/>
            </a:endParaRPr>
          </a:p>
          <a:p>
            <a:pPr lvl="1"/>
            <a:r>
              <a:rPr lang="en-US" sz="2800">
                <a:latin typeface="Calibri" pitchFamily="34" charset="0"/>
              </a:rPr>
              <a:t>How important are the services we provide to the lives of people who seek our services ?</a:t>
            </a:r>
          </a:p>
          <a:p>
            <a:pPr lvl="1">
              <a:buNone/>
            </a:pPr>
            <a:endParaRPr lang="en-US" sz="2800">
              <a:latin typeface="Calibri" pitchFamily="34" charset="0"/>
            </a:endParaRPr>
          </a:p>
          <a:p>
            <a:pPr lvl="1"/>
            <a:r>
              <a:rPr lang="en-US" sz="2800">
                <a:latin typeface="Calibri" pitchFamily="34" charset="0"/>
              </a:rPr>
              <a:t>What are the costs of not having language access?</a:t>
            </a:r>
          </a:p>
          <a:p>
            <a:pPr lvl="1">
              <a:buNone/>
            </a:pPr>
            <a:r>
              <a:rPr lang="en-US" sz="2800">
                <a:latin typeface="Calibri" pitchFamily="34" charset="0"/>
              </a:rPr>
              <a:t> </a:t>
            </a:r>
          </a:p>
          <a:p>
            <a:pPr lvl="1"/>
            <a:r>
              <a:rPr lang="en-US" sz="2800">
                <a:latin typeface="Calibri" pitchFamily="34" charset="0"/>
              </a:rPr>
              <a:t>What are our concerns about increasing language access?</a:t>
            </a:r>
          </a:p>
          <a:p>
            <a:pPr lvl="1"/>
            <a:endParaRPr lang="en-US" sz="2800">
              <a:latin typeface="Calibri" pitchFamily="34" charset="0"/>
            </a:endParaRPr>
          </a:p>
          <a:p>
            <a:pPr lvl="1"/>
            <a:r>
              <a:rPr lang="en-US" sz="2800">
                <a:latin typeface="Calibri" pitchFamily="34" charset="0"/>
              </a:rPr>
              <a:t>How can having a language access plan help alleviate those concerns?</a:t>
            </a:r>
          </a:p>
          <a:p>
            <a:pPr lvl="1"/>
            <a:endParaRPr lang="en-US" sz="2800">
              <a:latin typeface="Calibri" pitchFamily="34" charset="0"/>
            </a:endParaRPr>
          </a:p>
          <a:p>
            <a:pPr lvl="1"/>
            <a:r>
              <a:rPr lang="en-US" sz="2800">
                <a:latin typeface="Calibri" pitchFamily="34" charset="0"/>
              </a:rPr>
              <a:t>How is developing a language access plan consistent with the mission and vision of the organization ?</a:t>
            </a:r>
          </a:p>
          <a:p>
            <a:endParaRPr lang="en-US" sz="2800">
              <a:latin typeface="Calibri"/>
              <a:cs typeface="Calibri"/>
            </a:endParaRPr>
          </a:p>
        </p:txBody>
      </p:sp>
      <p:pic>
        <p:nvPicPr>
          <p:cNvPr id="7" name="Picture 2" descr="http://www.bedifferentorbedead.com/images/uploads/talk.gif"/>
          <p:cNvPicPr>
            <a:picLocks noChangeAspect="1" noChangeArrowheads="1"/>
          </p:cNvPicPr>
          <p:nvPr/>
        </p:nvPicPr>
        <p:blipFill>
          <a:blip r:embed="rId3" cstate="print"/>
          <a:srcRect/>
          <a:stretch>
            <a:fillRect/>
          </a:stretch>
        </p:blipFill>
        <p:spPr bwMode="auto">
          <a:xfrm>
            <a:off x="7086961" y="2819400"/>
            <a:ext cx="2019107" cy="1828800"/>
          </a:xfrm>
          <a:prstGeom prst="rect">
            <a:avLst/>
          </a:prstGeom>
          <a:noFill/>
        </p:spPr>
      </p:pic>
      <p:cxnSp>
        <p:nvCxnSpPr>
          <p:cNvPr id="8" name="Straight Connector 7"/>
          <p:cNvCxnSpPr/>
          <p:nvPr/>
        </p:nvCxnSpPr>
        <p:spPr>
          <a:xfrm>
            <a:off x="533400" y="16002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C238BBD-F00C-4855-B3EB-5BCEAA976F4C}" type="slidenum">
              <a:rPr lang="en-US" smtClean="0"/>
              <a:pPr/>
              <a:t>18</a:t>
            </a:fld>
            <a:endParaRPr lang="en-US"/>
          </a:p>
        </p:txBody>
      </p:sp>
    </p:spTree>
    <p:extLst>
      <p:ext uri="{BB962C8B-B14F-4D97-AF65-F5344CB8AC3E}">
        <p14:creationId xmlns:p14="http://schemas.microsoft.com/office/powerpoint/2010/main" val="22951191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solidFill>
                  <a:srgbClr val="F26631"/>
                </a:solidFill>
                <a:latin typeface="Calibri"/>
                <a:cs typeface="Calibri"/>
              </a:rPr>
              <a:t>LEP Plan Self-Assessment</a:t>
            </a:r>
          </a:p>
        </p:txBody>
      </p:sp>
      <p:sp>
        <p:nvSpPr>
          <p:cNvPr id="7" name="Content Placeholder 6"/>
          <p:cNvSpPr>
            <a:spLocks noGrp="1"/>
          </p:cNvSpPr>
          <p:nvPr>
            <p:ph idx="1"/>
          </p:nvPr>
        </p:nvSpPr>
        <p:spPr>
          <a:xfrm>
            <a:off x="457200" y="1828800"/>
            <a:ext cx="8229600" cy="4876800"/>
          </a:xfrm>
        </p:spPr>
        <p:txBody>
          <a:bodyPr>
            <a:normAutofit/>
          </a:bodyPr>
          <a:lstStyle/>
          <a:p>
            <a:pPr marL="914400" lvl="1" indent="-457200">
              <a:lnSpc>
                <a:spcPct val="80000"/>
              </a:lnSpc>
              <a:defRPr/>
            </a:pPr>
            <a:r>
              <a:rPr lang="en-US" sz="3200">
                <a:latin typeface="Calibri"/>
                <a:cs typeface="Calibri"/>
              </a:rPr>
              <a:t>Who is your LEP population?</a:t>
            </a:r>
          </a:p>
          <a:p>
            <a:pPr marL="973138" lvl="1" indent="-515938">
              <a:lnSpc>
                <a:spcPct val="80000"/>
              </a:lnSpc>
              <a:defRPr/>
            </a:pPr>
            <a:r>
              <a:rPr lang="en-US" sz="3200">
                <a:latin typeface="Calibri"/>
                <a:cs typeface="Calibri"/>
              </a:rPr>
              <a:t>How does the LEP population come into contact with your organization? </a:t>
            </a:r>
          </a:p>
          <a:p>
            <a:pPr marL="973138" lvl="1" indent="-515938">
              <a:lnSpc>
                <a:spcPct val="80000"/>
              </a:lnSpc>
              <a:defRPr/>
            </a:pPr>
            <a:r>
              <a:rPr lang="en-US" sz="3200">
                <a:latin typeface="Calibri"/>
                <a:cs typeface="Calibri"/>
              </a:rPr>
              <a:t>How is your organization serving LEP populations?</a:t>
            </a:r>
          </a:p>
          <a:p>
            <a:pPr marL="973138" lvl="1" indent="-515938">
              <a:lnSpc>
                <a:spcPct val="80000"/>
              </a:lnSpc>
              <a:defRPr/>
            </a:pPr>
            <a:r>
              <a:rPr lang="en-US" sz="3200">
                <a:latin typeface="Calibri"/>
                <a:cs typeface="Calibri"/>
              </a:rPr>
              <a:t>What trainings for staff do you have in place?</a:t>
            </a:r>
          </a:p>
          <a:p>
            <a:pPr marL="973138" lvl="1" indent="-515938">
              <a:lnSpc>
                <a:spcPct val="80000"/>
              </a:lnSpc>
              <a:defRPr/>
            </a:pPr>
            <a:r>
              <a:rPr lang="en-US" sz="3200">
                <a:latin typeface="Calibri"/>
                <a:cs typeface="Calibri"/>
              </a:rPr>
              <a:t>How do you reach your LEP populations?</a:t>
            </a:r>
          </a:p>
          <a:p>
            <a:pPr marL="973138" lvl="1" indent="-515938">
              <a:lnSpc>
                <a:spcPct val="80000"/>
              </a:lnSpc>
              <a:defRPr/>
            </a:pPr>
            <a:r>
              <a:rPr lang="en-US" sz="3200">
                <a:latin typeface="Calibri"/>
                <a:cs typeface="Calibri"/>
              </a:rPr>
              <a:t>What are your policies and procedures?</a:t>
            </a:r>
          </a:p>
        </p:txBody>
      </p:sp>
      <p:sp>
        <p:nvSpPr>
          <p:cNvPr id="5" name="Slide Number Placeholder 4"/>
          <p:cNvSpPr>
            <a:spLocks noGrp="1"/>
          </p:cNvSpPr>
          <p:nvPr>
            <p:ph type="sldNum" sz="quarter" idx="12"/>
          </p:nvPr>
        </p:nvSpPr>
        <p:spPr/>
        <p:txBody>
          <a:bodyPr/>
          <a:lstStyle/>
          <a:p>
            <a:fld id="{3C238BBD-F00C-4855-B3EB-5BCEAA976F4C}" type="slidenum">
              <a:rPr lang="en-US" smtClean="0"/>
              <a:pPr/>
              <a:t>19</a:t>
            </a:fld>
            <a:endParaRPr lang="en-US"/>
          </a:p>
        </p:txBody>
      </p:sp>
      <p:cxnSp>
        <p:nvCxnSpPr>
          <p:cNvPr id="8" name="Straight Connector 7"/>
          <p:cNvCxnSpPr/>
          <p:nvPr/>
        </p:nvCxnSpPr>
        <p:spPr>
          <a:xfrm>
            <a:off x="533400" y="16002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78695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990600"/>
          </a:xfrm>
        </p:spPr>
        <p:txBody>
          <a:bodyPr>
            <a:noAutofit/>
          </a:bodyPr>
          <a:lstStyle/>
          <a:p>
            <a:r>
              <a:rPr lang="en-US">
                <a:solidFill>
                  <a:srgbClr val="FF6600"/>
                </a:solidFill>
                <a:latin typeface="Calibri"/>
                <a:cs typeface="Calibri"/>
              </a:rPr>
              <a:t>(Part 1) Language Access, the Law and Why We Care</a:t>
            </a:r>
            <a:br>
              <a:rPr lang="en-US">
                <a:solidFill>
                  <a:srgbClr val="FF6600"/>
                </a:solidFill>
                <a:latin typeface="Calibri"/>
                <a:cs typeface="Calibri"/>
              </a:rPr>
            </a:br>
            <a:r>
              <a:rPr lang="en-US" sz="3200">
                <a:solidFill>
                  <a:srgbClr val="FF6600"/>
                </a:solidFill>
                <a:latin typeface="Calibri"/>
                <a:cs typeface="Calibri"/>
              </a:rPr>
              <a:t>Learning Objectives -- Participants will: </a:t>
            </a:r>
            <a:br>
              <a:rPr lang="en-US">
                <a:solidFill>
                  <a:srgbClr val="FF6600"/>
                </a:solidFill>
                <a:latin typeface="Calibri"/>
                <a:cs typeface="Calibri"/>
              </a:rPr>
            </a:br>
            <a:endParaRPr lang="en-US">
              <a:solidFill>
                <a:srgbClr val="FF6600"/>
              </a:solidFill>
              <a:latin typeface="Calibri"/>
              <a:cs typeface="Calibri"/>
            </a:endParaRPr>
          </a:p>
        </p:txBody>
      </p:sp>
      <p:sp>
        <p:nvSpPr>
          <p:cNvPr id="3" name="Content Placeholder 2"/>
          <p:cNvSpPr>
            <a:spLocks noGrp="1"/>
          </p:cNvSpPr>
          <p:nvPr>
            <p:ph idx="1"/>
          </p:nvPr>
        </p:nvSpPr>
        <p:spPr>
          <a:xfrm>
            <a:off x="457200" y="2438400"/>
            <a:ext cx="8229600" cy="4876800"/>
          </a:xfrm>
        </p:spPr>
        <p:txBody>
          <a:bodyPr/>
          <a:lstStyle/>
          <a:p>
            <a:r>
              <a:rPr lang="en-US" sz="3200">
                <a:latin typeface="Calibri"/>
                <a:cs typeface="Calibri"/>
              </a:rPr>
              <a:t>Demonstrate an understanding of the ethical rationale for providing meaningful access to services for survivors. </a:t>
            </a:r>
          </a:p>
          <a:p>
            <a:r>
              <a:rPr lang="en-US" sz="3200">
                <a:latin typeface="Calibri"/>
                <a:cs typeface="Calibri"/>
              </a:rPr>
              <a:t>Advocate for meaningful access as an essential component of services for survivors with limited English proficiency.</a:t>
            </a:r>
          </a:p>
          <a:p>
            <a:pPr lvl="0"/>
            <a:r>
              <a:rPr lang="en-US" sz="3200">
                <a:latin typeface="Calibri"/>
                <a:cs typeface="Calibri"/>
              </a:rPr>
              <a:t>Explain requirements of Title VI of Civil Rights Act of 1964 and related federal guidance.</a:t>
            </a:r>
          </a:p>
          <a:p>
            <a:endParaRPr lang="en-US" sz="3200">
              <a:latin typeface="Calibri"/>
              <a:cs typeface="Calibri"/>
            </a:endParaRPr>
          </a:p>
          <a:p>
            <a:endParaRPr lang="en-US"/>
          </a:p>
        </p:txBody>
      </p:sp>
      <p:cxnSp>
        <p:nvCxnSpPr>
          <p:cNvPr id="4" name="Straight Connector 3"/>
          <p:cNvCxnSpPr/>
          <p:nvPr/>
        </p:nvCxnSpPr>
        <p:spPr>
          <a:xfrm>
            <a:off x="533400" y="24384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C238BBD-F00C-4855-B3EB-5BCEAA976F4C}" type="slidenum">
              <a:rPr lang="en-US" smtClean="0"/>
              <a:pPr/>
              <a:t>2</a:t>
            </a:fld>
            <a:endParaRPr lang="en-US"/>
          </a:p>
        </p:txBody>
      </p:sp>
    </p:spTree>
    <p:extLst>
      <p:ext uri="{BB962C8B-B14F-4D97-AF65-F5344CB8AC3E}">
        <p14:creationId xmlns:p14="http://schemas.microsoft.com/office/powerpoint/2010/main" val="321523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fontScale="90000"/>
          </a:bodyPr>
          <a:lstStyle/>
          <a:p>
            <a:r>
              <a:rPr lang="en-US">
                <a:solidFill>
                  <a:srgbClr val="F26631"/>
                </a:solidFill>
                <a:latin typeface="Calibri" pitchFamily="34" charset="0"/>
              </a:rPr>
              <a:t>Which Languages are Spoken in </a:t>
            </a:r>
            <a:br>
              <a:rPr lang="en-US">
                <a:solidFill>
                  <a:srgbClr val="F26631"/>
                </a:solidFill>
                <a:latin typeface="Calibri" pitchFamily="34" charset="0"/>
              </a:rPr>
            </a:br>
            <a:r>
              <a:rPr lang="en-US">
                <a:solidFill>
                  <a:srgbClr val="F26631"/>
                </a:solidFill>
                <a:latin typeface="Calibri" pitchFamily="34" charset="0"/>
              </a:rPr>
              <a:t>Your Community?</a:t>
            </a:r>
            <a:endParaRPr lang="en-US">
              <a:solidFill>
                <a:srgbClr val="F26631"/>
              </a:solidFill>
            </a:endParaRPr>
          </a:p>
        </p:txBody>
      </p:sp>
      <p:sp>
        <p:nvSpPr>
          <p:cNvPr id="9" name="Content Placeholder 2"/>
          <p:cNvSpPr>
            <a:spLocks noGrp="1"/>
          </p:cNvSpPr>
          <p:nvPr>
            <p:ph sz="half" idx="1"/>
          </p:nvPr>
        </p:nvSpPr>
        <p:spPr>
          <a:xfrm>
            <a:off x="457200" y="1828800"/>
            <a:ext cx="4267200" cy="5029200"/>
          </a:xfrm>
        </p:spPr>
        <p:txBody>
          <a:bodyPr>
            <a:normAutofit/>
          </a:bodyPr>
          <a:lstStyle/>
          <a:p>
            <a:pPr marL="457200" indent="-457200">
              <a:buNone/>
            </a:pPr>
            <a:r>
              <a:rPr lang="en-US" sz="2400" u="sng">
                <a:latin typeface="Calibri" pitchFamily="34" charset="0"/>
              </a:rPr>
              <a:t>Step 2.</a:t>
            </a:r>
          </a:p>
          <a:p>
            <a:pPr marL="0" indent="0">
              <a:buNone/>
            </a:pPr>
            <a:r>
              <a:rPr lang="en-US" sz="2400">
                <a:latin typeface="Calibri" pitchFamily="34" charset="0"/>
              </a:rPr>
              <a:t>Identify the number or proportion of individuals with LEP eligible to be served or likely to be encountered by your program.</a:t>
            </a:r>
          </a:p>
          <a:p>
            <a:pPr marL="0" indent="0">
              <a:buNone/>
            </a:pPr>
            <a:endParaRPr lang="en-US" sz="2400">
              <a:latin typeface="Calibri" pitchFamily="34" charset="0"/>
            </a:endParaRPr>
          </a:p>
          <a:p>
            <a:pPr marL="0" indent="0">
              <a:buNone/>
            </a:pPr>
            <a:r>
              <a:rPr lang="en-US" sz="2400">
                <a:latin typeface="Calibri" pitchFamily="34" charset="0"/>
              </a:rPr>
              <a:t>Who are the people who live in the community you serve? </a:t>
            </a:r>
          </a:p>
        </p:txBody>
      </p:sp>
      <p:cxnSp>
        <p:nvCxnSpPr>
          <p:cNvPr id="7" name="Straight Connector 6"/>
          <p:cNvCxnSpPr/>
          <p:nvPr/>
        </p:nvCxnSpPr>
        <p:spPr>
          <a:xfrm>
            <a:off x="533400" y="16002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4578" name="Picture 2" descr="https://encrypted-tbn2.gstatic.com/images?q=tbn:ANd9GcTmkaLeT1iMaD_lvGLjkWGQyWFHetcUJvfkt8GYm2atV-vRtgJAiA"/>
          <p:cNvPicPr>
            <a:picLocks noChangeAspect="1" noChangeArrowheads="1"/>
          </p:cNvPicPr>
          <p:nvPr/>
        </p:nvPicPr>
        <p:blipFill>
          <a:blip r:embed="rId3" cstate="print"/>
          <a:srcRect/>
          <a:stretch>
            <a:fillRect/>
          </a:stretch>
        </p:blipFill>
        <p:spPr bwMode="auto">
          <a:xfrm>
            <a:off x="4876800" y="2514600"/>
            <a:ext cx="4082143" cy="22860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20</a:t>
            </a:fld>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a:solidFill>
                  <a:srgbClr val="F26631"/>
                </a:solidFill>
                <a:latin typeface="Calibri" pitchFamily="34" charset="0"/>
              </a:rPr>
              <a:t>Which Languages are Spoken in </a:t>
            </a:r>
            <a:br>
              <a:rPr lang="en-US">
                <a:solidFill>
                  <a:srgbClr val="F26631"/>
                </a:solidFill>
                <a:latin typeface="Calibri" pitchFamily="34" charset="0"/>
              </a:rPr>
            </a:br>
            <a:r>
              <a:rPr lang="en-US">
                <a:solidFill>
                  <a:srgbClr val="F26631"/>
                </a:solidFill>
                <a:latin typeface="Calibri" pitchFamily="34" charset="0"/>
              </a:rPr>
              <a:t>Your Community?</a:t>
            </a:r>
            <a:endParaRPr lang="en-US">
              <a:solidFill>
                <a:srgbClr val="F26631"/>
              </a:solidFill>
            </a:endParaRPr>
          </a:p>
        </p:txBody>
      </p:sp>
      <p:sp>
        <p:nvSpPr>
          <p:cNvPr id="9" name="Content Placeholder 2"/>
          <p:cNvSpPr>
            <a:spLocks noGrp="1"/>
          </p:cNvSpPr>
          <p:nvPr>
            <p:ph sz="half" idx="1"/>
          </p:nvPr>
        </p:nvSpPr>
        <p:spPr>
          <a:xfrm>
            <a:off x="457200" y="1828800"/>
            <a:ext cx="4038600" cy="5184648"/>
          </a:xfrm>
        </p:spPr>
        <p:txBody>
          <a:bodyPr>
            <a:normAutofit fontScale="85000" lnSpcReduction="20000"/>
          </a:bodyPr>
          <a:lstStyle/>
          <a:p>
            <a:pPr marL="457200" indent="-457200">
              <a:buAutoNum type="arabicPeriod"/>
            </a:pPr>
            <a:r>
              <a:rPr lang="en-US" sz="2400">
                <a:latin typeface="Calibri" pitchFamily="34" charset="0"/>
              </a:rPr>
              <a:t>Local government, school districts, local colleges and universities are resources for obtaining data. </a:t>
            </a:r>
          </a:p>
          <a:p>
            <a:pPr marL="457200" indent="-457200">
              <a:buAutoNum type="arabicPeriod"/>
            </a:pPr>
            <a:endParaRPr lang="en-US" sz="2400">
              <a:latin typeface="Calibri" pitchFamily="34" charset="0"/>
            </a:endParaRPr>
          </a:p>
          <a:p>
            <a:pPr marL="457200" indent="-457200">
              <a:buAutoNum type="arabicPeriod"/>
            </a:pPr>
            <a:r>
              <a:rPr lang="en-US" sz="2400">
                <a:latin typeface="Calibri" pitchFamily="34" charset="0"/>
              </a:rPr>
              <a:t>For information on local immigrant populations, conduct a Google search using key terms such as: English limited proficiency, immigrant and refugee populations in your town or city. </a:t>
            </a:r>
          </a:p>
          <a:p>
            <a:pPr marL="457200" indent="-457200">
              <a:buNone/>
            </a:pPr>
            <a:endParaRPr lang="en-US" sz="2400">
              <a:latin typeface="Calibri" pitchFamily="34" charset="0"/>
            </a:endParaRPr>
          </a:p>
          <a:p>
            <a:pPr marL="457200" indent="-457200">
              <a:buNone/>
            </a:pPr>
            <a:r>
              <a:rPr lang="en-US" sz="2400">
                <a:latin typeface="Calibri" pitchFamily="34" charset="0"/>
              </a:rPr>
              <a:t>3.	Review US Census data for current immigrant populations, also consider predicted populations.</a:t>
            </a:r>
          </a:p>
          <a:p>
            <a:pPr marL="457200" indent="-457200">
              <a:buNone/>
            </a:pPr>
            <a:r>
              <a:rPr lang="en-US" sz="2400">
                <a:latin typeface="Calibri" pitchFamily="34" charset="0"/>
              </a:rPr>
              <a:t>	</a:t>
            </a:r>
            <a:r>
              <a:rPr lang="en-US" sz="2400" i="1">
                <a:solidFill>
                  <a:srgbClr val="0070C0"/>
                </a:solidFill>
                <a:latin typeface="Calibri" pitchFamily="34" charset="0"/>
                <a:hlinkClick r:id="rId3"/>
              </a:rPr>
              <a:t>http://www.census.gov/2010census/</a:t>
            </a:r>
            <a:endParaRPr lang="en-US" sz="2400" i="1">
              <a:solidFill>
                <a:srgbClr val="0070C0"/>
              </a:solidFill>
              <a:latin typeface="Calibri" pitchFamily="34" charset="0"/>
            </a:endParaRPr>
          </a:p>
          <a:p>
            <a:pPr marL="457200" indent="-457200">
              <a:buNone/>
            </a:pPr>
            <a:endParaRPr lang="en-US" sz="1600" i="1">
              <a:solidFill>
                <a:srgbClr val="0070C0"/>
              </a:solidFill>
              <a:latin typeface="Calibri" pitchFamily="34" charset="0"/>
            </a:endParaRPr>
          </a:p>
          <a:p>
            <a:pPr marL="457200" indent="-457200">
              <a:buAutoNum type="arabicPeriod" startAt="3"/>
            </a:pPr>
            <a:endParaRPr lang="en-US" sz="1600">
              <a:latin typeface="Calibri" pitchFamily="34" charset="0"/>
            </a:endParaRPr>
          </a:p>
          <a:p>
            <a:pPr marL="457200" indent="-457200">
              <a:buNone/>
            </a:pPr>
            <a:endParaRPr lang="en-US" sz="1600">
              <a:latin typeface="Calibri" pitchFamily="34" charset="0"/>
            </a:endParaRPr>
          </a:p>
          <a:p>
            <a:pPr marL="457200" indent="-457200">
              <a:buAutoNum type="arabicPeriod" startAt="4"/>
            </a:pPr>
            <a:endParaRPr lang="en-US" sz="1600">
              <a:latin typeface="Calibri" pitchFamily="34" charset="0"/>
            </a:endParaRPr>
          </a:p>
          <a:p>
            <a:pPr marL="457200" indent="-457200">
              <a:buNone/>
            </a:pPr>
            <a:endParaRPr lang="en-US" sz="1600">
              <a:latin typeface="Calibri" pitchFamily="34" charset="0"/>
            </a:endParaRPr>
          </a:p>
          <a:p>
            <a:pPr marL="457200" indent="-457200">
              <a:buNone/>
            </a:pPr>
            <a:endParaRPr lang="en-US" sz="1600">
              <a:latin typeface="Calibri" pitchFamily="34" charset="0"/>
            </a:endParaRPr>
          </a:p>
        </p:txBody>
      </p:sp>
      <p:sp>
        <p:nvSpPr>
          <p:cNvPr id="3" name="Content Placeholder 2"/>
          <p:cNvSpPr>
            <a:spLocks noGrp="1"/>
          </p:cNvSpPr>
          <p:nvPr>
            <p:ph sz="half" idx="2"/>
          </p:nvPr>
        </p:nvSpPr>
        <p:spPr>
          <a:xfrm>
            <a:off x="4648200" y="2590800"/>
            <a:ext cx="4038600" cy="4718304"/>
          </a:xfrm>
        </p:spPr>
        <p:txBody>
          <a:bodyPr>
            <a:normAutofit fontScale="85000" lnSpcReduction="20000"/>
          </a:bodyPr>
          <a:lstStyle/>
          <a:p>
            <a:pPr marL="457200" indent="-457200">
              <a:buNone/>
            </a:pPr>
            <a:endParaRPr lang="en-US" sz="2600" i="1">
              <a:solidFill>
                <a:srgbClr val="0070C0"/>
              </a:solidFill>
              <a:latin typeface="Calibri" pitchFamily="34" charset="0"/>
            </a:endParaRPr>
          </a:p>
          <a:p>
            <a:pPr marL="514350" indent="-514350">
              <a:buFont typeface="+mj-lt"/>
              <a:buAutoNum type="arabicPeriod" startAt="4"/>
            </a:pPr>
            <a:r>
              <a:rPr lang="en-US" sz="2600">
                <a:latin typeface="Calibri" pitchFamily="34" charset="0"/>
              </a:rPr>
              <a:t>Review US Census data on the use of languages in the US.</a:t>
            </a:r>
          </a:p>
          <a:p>
            <a:pPr marL="457200" indent="-457200">
              <a:buNone/>
            </a:pPr>
            <a:r>
              <a:rPr lang="en-US" sz="2600">
                <a:latin typeface="Calibri" pitchFamily="34" charset="0"/>
              </a:rPr>
              <a:t>	</a:t>
            </a:r>
            <a:r>
              <a:rPr lang="en-US" sz="2600" i="1">
                <a:solidFill>
                  <a:srgbClr val="0070C0"/>
                </a:solidFill>
                <a:latin typeface="Calibri" pitchFamily="34" charset="0"/>
                <a:hlinkClick r:id="rId4"/>
              </a:rPr>
              <a:t>http://www.census.gov/hhes/socdemo/language/</a:t>
            </a:r>
            <a:r>
              <a:rPr lang="en-US" sz="2600" i="1">
                <a:solidFill>
                  <a:srgbClr val="0070C0"/>
                </a:solidFill>
                <a:latin typeface="Calibri" pitchFamily="34" charset="0"/>
              </a:rPr>
              <a:t> </a:t>
            </a:r>
            <a:r>
              <a:rPr lang="en-US" sz="2600">
                <a:latin typeface="Calibri" pitchFamily="34" charset="0"/>
              </a:rPr>
              <a:t>and in your state, </a:t>
            </a:r>
          </a:p>
          <a:p>
            <a:pPr marL="457200" indent="-457200">
              <a:buNone/>
            </a:pPr>
            <a:r>
              <a:rPr lang="en-US" sz="2600" i="1">
                <a:solidFill>
                  <a:srgbClr val="0070C0"/>
                </a:solidFill>
                <a:latin typeface="Calibri" pitchFamily="34" charset="0"/>
              </a:rPr>
              <a:t>	</a:t>
            </a:r>
            <a:r>
              <a:rPr lang="en-US" sz="2600" i="1">
                <a:solidFill>
                  <a:srgbClr val="0070C0"/>
                </a:solidFill>
                <a:latin typeface="Calibri" pitchFamily="34" charset="0"/>
                <a:hlinkClick r:id="rId5"/>
              </a:rPr>
              <a:t>http://www.census.gov/population/www/cen2000/briefs/phc-t20/tables/tab01.pdf</a:t>
            </a:r>
            <a:endParaRPr lang="en-US" sz="2600" i="1">
              <a:solidFill>
                <a:srgbClr val="0070C0"/>
              </a:solidFill>
              <a:latin typeface="Calibri" pitchFamily="34" charset="0"/>
            </a:endParaRPr>
          </a:p>
          <a:p>
            <a:endParaRPr lang="en-US"/>
          </a:p>
        </p:txBody>
      </p:sp>
      <p:cxnSp>
        <p:nvCxnSpPr>
          <p:cNvPr id="7" name="Straight Connector 6"/>
          <p:cNvCxnSpPr/>
          <p:nvPr/>
        </p:nvCxnSpPr>
        <p:spPr>
          <a:xfrm>
            <a:off x="533400" y="16764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442" name="Picture 2" descr="http://www.togetherwepass.co.za/wp-content/uploads/2013/04/unisa-study-tips-together-we-pass.jpg"/>
          <p:cNvPicPr>
            <a:picLocks noChangeAspect="1" noChangeArrowheads="1"/>
          </p:cNvPicPr>
          <p:nvPr/>
        </p:nvPicPr>
        <p:blipFill>
          <a:blip r:embed="rId6" cstate="print"/>
          <a:srcRect/>
          <a:stretch>
            <a:fillRect/>
          </a:stretch>
        </p:blipFill>
        <p:spPr bwMode="auto">
          <a:xfrm>
            <a:off x="6400800" y="381000"/>
            <a:ext cx="2336800" cy="251206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21</a:t>
            </a:fld>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fontScale="90000"/>
          </a:bodyPr>
          <a:lstStyle/>
          <a:p>
            <a:r>
              <a:rPr lang="en-US">
                <a:solidFill>
                  <a:srgbClr val="F26631"/>
                </a:solidFill>
                <a:latin typeface="Calibri" pitchFamily="34" charset="0"/>
              </a:rPr>
              <a:t>Which Languages are Spoken by Those Who Come to Your Program?</a:t>
            </a:r>
            <a:endParaRPr lang="en-US">
              <a:solidFill>
                <a:srgbClr val="F26631"/>
              </a:solidFill>
            </a:endParaRPr>
          </a:p>
        </p:txBody>
      </p:sp>
      <p:sp>
        <p:nvSpPr>
          <p:cNvPr id="12" name="Content Placeholder 2"/>
          <p:cNvSpPr>
            <a:spLocks noGrp="1"/>
          </p:cNvSpPr>
          <p:nvPr>
            <p:ph sz="half" idx="1"/>
          </p:nvPr>
        </p:nvSpPr>
        <p:spPr>
          <a:xfrm>
            <a:off x="457200" y="1836057"/>
            <a:ext cx="4419600" cy="5029200"/>
          </a:xfrm>
        </p:spPr>
        <p:txBody>
          <a:bodyPr>
            <a:normAutofit/>
          </a:bodyPr>
          <a:lstStyle/>
          <a:p>
            <a:pPr marL="457200" indent="-457200">
              <a:buNone/>
            </a:pPr>
            <a:r>
              <a:rPr lang="en-US" sz="2400" u="sng">
                <a:latin typeface="Calibri" pitchFamily="34" charset="0"/>
              </a:rPr>
              <a:t>Step 3.</a:t>
            </a:r>
          </a:p>
          <a:p>
            <a:pPr marL="0" indent="0">
              <a:buNone/>
            </a:pPr>
            <a:r>
              <a:rPr lang="en-US" sz="2400">
                <a:latin typeface="Calibri" pitchFamily="34" charset="0"/>
              </a:rPr>
              <a:t>Identify the top 3 to 5 languages (other than English) spoken by participants who come to your program.</a:t>
            </a:r>
          </a:p>
          <a:p>
            <a:pPr marL="0" indent="0">
              <a:buNone/>
            </a:pPr>
            <a:endParaRPr lang="en-US" sz="2400">
              <a:latin typeface="Calibri" pitchFamily="34" charset="0"/>
            </a:endParaRPr>
          </a:p>
          <a:p>
            <a:pPr marL="0" indent="0">
              <a:buNone/>
            </a:pPr>
            <a:r>
              <a:rPr lang="en-US" sz="2400">
                <a:latin typeface="Calibri" pitchFamily="34" charset="0"/>
              </a:rPr>
              <a:t>What do culturally specific organizations in your community know about which survivors access your services, which don’t, and why?</a:t>
            </a:r>
          </a:p>
          <a:p>
            <a:pPr marL="457200" indent="-457200">
              <a:buNone/>
            </a:pPr>
            <a:endParaRPr lang="en-US" sz="2400">
              <a:latin typeface="Calibri" pitchFamily="34" charset="0"/>
            </a:endParaRPr>
          </a:p>
        </p:txBody>
      </p:sp>
      <p:cxnSp>
        <p:nvCxnSpPr>
          <p:cNvPr id="7" name="Straight Connector 6"/>
          <p:cNvCxnSpPr/>
          <p:nvPr/>
        </p:nvCxnSpPr>
        <p:spPr>
          <a:xfrm>
            <a:off x="533400" y="16002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7830" name="Picture 6" descr="http://livingston.bccls.org/globe.jpg"/>
          <p:cNvPicPr>
            <a:picLocks noChangeAspect="1" noChangeArrowheads="1"/>
          </p:cNvPicPr>
          <p:nvPr/>
        </p:nvPicPr>
        <p:blipFill>
          <a:blip r:embed="rId3" cstate="print"/>
          <a:srcRect/>
          <a:stretch>
            <a:fillRect/>
          </a:stretch>
        </p:blipFill>
        <p:spPr bwMode="auto">
          <a:xfrm>
            <a:off x="5410200" y="2438400"/>
            <a:ext cx="3248232" cy="30480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22</a:t>
            </a:fld>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fontScale="90000"/>
          </a:bodyPr>
          <a:lstStyle/>
          <a:p>
            <a:r>
              <a:rPr lang="en-US">
                <a:solidFill>
                  <a:srgbClr val="F26631"/>
                </a:solidFill>
                <a:latin typeface="Calibri" pitchFamily="34" charset="0"/>
              </a:rPr>
              <a:t>Which Languages are Spoken by Those Who Come to Your Program?</a:t>
            </a:r>
            <a:endParaRPr lang="en-US">
              <a:solidFill>
                <a:srgbClr val="F26631"/>
              </a:solidFill>
            </a:endParaRPr>
          </a:p>
        </p:txBody>
      </p:sp>
      <p:sp>
        <p:nvSpPr>
          <p:cNvPr id="9" name="Content Placeholder 2"/>
          <p:cNvSpPr>
            <a:spLocks noGrp="1"/>
          </p:cNvSpPr>
          <p:nvPr>
            <p:ph sz="half" idx="1"/>
          </p:nvPr>
        </p:nvSpPr>
        <p:spPr>
          <a:xfrm>
            <a:off x="3276600" y="1828800"/>
            <a:ext cx="5181600" cy="4800600"/>
          </a:xfrm>
        </p:spPr>
        <p:txBody>
          <a:bodyPr>
            <a:normAutofit/>
          </a:bodyPr>
          <a:lstStyle/>
          <a:p>
            <a:pPr marL="457200" indent="-457200">
              <a:buFont typeface="+mj-lt"/>
              <a:buAutoNum type="arabicPeriod"/>
            </a:pPr>
            <a:r>
              <a:rPr lang="en-US" sz="2400">
                <a:latin typeface="Calibri" pitchFamily="34" charset="0"/>
              </a:rPr>
              <a:t>Review your program’s demographic data to see which survivors with LEP have contacted your organization and with what frequency.</a:t>
            </a:r>
          </a:p>
          <a:p>
            <a:pPr marL="457200" indent="-457200">
              <a:buFont typeface="+mj-lt"/>
              <a:buAutoNum type="arabicPeriod"/>
            </a:pPr>
            <a:r>
              <a:rPr lang="en-US" sz="2400">
                <a:latin typeface="Calibri" pitchFamily="34" charset="0"/>
              </a:rPr>
              <a:t>Pull numbers from all aspects of your program – hotline, shelter, support groups, outreach materials, etc.</a:t>
            </a:r>
          </a:p>
          <a:p>
            <a:pPr marL="457200" indent="-457200">
              <a:buFont typeface="+mj-lt"/>
              <a:buAutoNum type="arabicPeriod"/>
            </a:pPr>
            <a:r>
              <a:rPr lang="en-US" sz="2400">
                <a:latin typeface="Calibri" pitchFamily="34" charset="0"/>
              </a:rPr>
              <a:t>Consider that survivors with LEP may not be aware of your program or believe that it may not be accessible to them.</a:t>
            </a:r>
          </a:p>
        </p:txBody>
      </p:sp>
      <p:cxnSp>
        <p:nvCxnSpPr>
          <p:cNvPr id="7" name="Straight Connector 6"/>
          <p:cNvCxnSpPr/>
          <p:nvPr/>
        </p:nvCxnSpPr>
        <p:spPr>
          <a:xfrm>
            <a:off x="533400" y="16764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442" name="Picture 2" descr="http://www.togetherwepass.co.za/wp-content/uploads/2013/04/unisa-study-tips-together-we-pass.jpg"/>
          <p:cNvPicPr>
            <a:picLocks noChangeAspect="1" noChangeArrowheads="1"/>
          </p:cNvPicPr>
          <p:nvPr/>
        </p:nvPicPr>
        <p:blipFill>
          <a:blip r:embed="rId3" cstate="print"/>
          <a:srcRect/>
          <a:stretch>
            <a:fillRect/>
          </a:stretch>
        </p:blipFill>
        <p:spPr bwMode="auto">
          <a:xfrm>
            <a:off x="0" y="2209800"/>
            <a:ext cx="3260651" cy="35052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23</a:t>
            </a:fld>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a:bodyPr>
          <a:lstStyle/>
          <a:p>
            <a:r>
              <a:rPr lang="en-US">
                <a:solidFill>
                  <a:srgbClr val="F26631"/>
                </a:solidFill>
                <a:latin typeface="Calibri" pitchFamily="34" charset="0"/>
              </a:rPr>
              <a:t>What is your current capacity?</a:t>
            </a:r>
            <a:endParaRPr lang="en-US">
              <a:solidFill>
                <a:srgbClr val="F26631"/>
              </a:solidFill>
            </a:endParaRPr>
          </a:p>
        </p:txBody>
      </p:sp>
      <p:sp>
        <p:nvSpPr>
          <p:cNvPr id="12" name="Content Placeholder 2"/>
          <p:cNvSpPr>
            <a:spLocks noGrp="1"/>
          </p:cNvSpPr>
          <p:nvPr>
            <p:ph sz="half" idx="1"/>
          </p:nvPr>
        </p:nvSpPr>
        <p:spPr>
          <a:xfrm>
            <a:off x="457200" y="1676400"/>
            <a:ext cx="3886200" cy="5029200"/>
          </a:xfrm>
        </p:spPr>
        <p:txBody>
          <a:bodyPr>
            <a:normAutofit/>
          </a:bodyPr>
          <a:lstStyle/>
          <a:p>
            <a:pPr marL="457200" indent="-457200">
              <a:buNone/>
            </a:pPr>
            <a:r>
              <a:rPr lang="en-US" sz="2400" u="sng">
                <a:latin typeface="Calibri" pitchFamily="34" charset="0"/>
              </a:rPr>
              <a:t>Step 4.</a:t>
            </a:r>
          </a:p>
          <a:p>
            <a:pPr marL="457200" indent="-457200">
              <a:buNone/>
            </a:pPr>
            <a:r>
              <a:rPr lang="en-US" sz="2400">
                <a:latin typeface="Calibri" pitchFamily="34" charset="0"/>
              </a:rPr>
              <a:t>Assess how you are </a:t>
            </a:r>
          </a:p>
          <a:p>
            <a:pPr marL="457200" indent="-457200">
              <a:buNone/>
            </a:pPr>
            <a:r>
              <a:rPr lang="en-US" sz="2400">
                <a:latin typeface="Calibri" pitchFamily="34" charset="0"/>
              </a:rPr>
              <a:t>currently serving </a:t>
            </a:r>
          </a:p>
          <a:p>
            <a:pPr marL="457200" indent="-457200">
              <a:buNone/>
            </a:pPr>
            <a:r>
              <a:rPr lang="en-US" sz="2400">
                <a:latin typeface="Calibri" pitchFamily="34" charset="0"/>
              </a:rPr>
              <a:t>speakers of the languages </a:t>
            </a:r>
          </a:p>
          <a:p>
            <a:pPr marL="457200" indent="-457200">
              <a:buNone/>
            </a:pPr>
            <a:r>
              <a:rPr lang="en-US" sz="2400">
                <a:latin typeface="Calibri" pitchFamily="34" charset="0"/>
              </a:rPr>
              <a:t>identified in Steps Two</a:t>
            </a:r>
          </a:p>
          <a:p>
            <a:pPr marL="457200" indent="-457200">
              <a:buNone/>
            </a:pPr>
            <a:r>
              <a:rPr lang="en-US" sz="2400">
                <a:latin typeface="Calibri" pitchFamily="34" charset="0"/>
              </a:rPr>
              <a:t>and Three.</a:t>
            </a:r>
          </a:p>
          <a:p>
            <a:pPr marL="457200" indent="-457200"/>
            <a:r>
              <a:rPr lang="en-US" sz="2400">
                <a:latin typeface="Calibri" pitchFamily="34" charset="0"/>
              </a:rPr>
              <a:t>Bicultural/bilingual staff</a:t>
            </a:r>
          </a:p>
          <a:p>
            <a:pPr marL="457200" indent="-457200"/>
            <a:r>
              <a:rPr lang="en-US" sz="2400">
                <a:latin typeface="Calibri" pitchFamily="34" charset="0"/>
              </a:rPr>
              <a:t>Co-advocacy agreement</a:t>
            </a:r>
          </a:p>
          <a:p>
            <a:pPr marL="457200" indent="-457200"/>
            <a:r>
              <a:rPr lang="en-US" sz="2400">
                <a:latin typeface="Calibri" pitchFamily="34" charset="0"/>
              </a:rPr>
              <a:t>In-person interpreters</a:t>
            </a:r>
          </a:p>
          <a:p>
            <a:pPr marL="457200" indent="-457200"/>
            <a:r>
              <a:rPr lang="en-US" sz="2400">
                <a:latin typeface="Calibri" pitchFamily="34" charset="0"/>
              </a:rPr>
              <a:t>Language line</a:t>
            </a:r>
          </a:p>
          <a:p>
            <a:pPr marL="457200" indent="-457200">
              <a:buNone/>
            </a:pPr>
            <a:endParaRPr lang="en-US" sz="2400">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9090" name="AutoShape 2"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sp>
        <p:nvSpPr>
          <p:cNvPr id="89092" name="AutoShape 4"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pic>
        <p:nvPicPr>
          <p:cNvPr id="89096" name="Picture 8" descr="http://yourpbc.org/dotAsset/81326.jpg"/>
          <p:cNvPicPr>
            <a:picLocks noChangeAspect="1" noChangeArrowheads="1"/>
          </p:cNvPicPr>
          <p:nvPr/>
        </p:nvPicPr>
        <p:blipFill>
          <a:blip r:embed="rId3" cstate="print"/>
          <a:srcRect/>
          <a:stretch>
            <a:fillRect/>
          </a:stretch>
        </p:blipFill>
        <p:spPr bwMode="auto">
          <a:xfrm>
            <a:off x="4648200" y="2667000"/>
            <a:ext cx="4048125" cy="2686051"/>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24</a:t>
            </a:fld>
            <a:endParaRPr 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fontScale="90000"/>
          </a:bodyPr>
          <a:lstStyle/>
          <a:p>
            <a:r>
              <a:rPr lang="en-US">
                <a:solidFill>
                  <a:srgbClr val="F26631"/>
                </a:solidFill>
                <a:latin typeface="Calibri" pitchFamily="34" charset="0"/>
              </a:rPr>
              <a:t>How Are You Currently Providing Language Access?</a:t>
            </a:r>
            <a:endParaRPr lang="en-US">
              <a:solidFill>
                <a:srgbClr val="F26631"/>
              </a:solidFill>
            </a:endParaRPr>
          </a:p>
        </p:txBody>
      </p:sp>
      <p:sp>
        <p:nvSpPr>
          <p:cNvPr id="9" name="Content Placeholder 2"/>
          <p:cNvSpPr>
            <a:spLocks noGrp="1"/>
          </p:cNvSpPr>
          <p:nvPr>
            <p:ph sz="half" idx="1"/>
          </p:nvPr>
        </p:nvSpPr>
        <p:spPr>
          <a:xfrm>
            <a:off x="2819400" y="1828800"/>
            <a:ext cx="6172200" cy="4800600"/>
          </a:xfrm>
        </p:spPr>
        <p:txBody>
          <a:bodyPr>
            <a:noAutofit/>
          </a:bodyPr>
          <a:lstStyle/>
          <a:p>
            <a:pPr marL="457200" indent="-457200">
              <a:spcBef>
                <a:spcPts val="1176"/>
              </a:spcBef>
              <a:buFont typeface="+mj-lt"/>
              <a:buAutoNum type="arabicPeriod"/>
            </a:pPr>
            <a:r>
              <a:rPr lang="en-US" sz="2400">
                <a:latin typeface="Calibri" pitchFamily="34" charset="0"/>
              </a:rPr>
              <a:t>Identify your organization’s strengths and weaknesses in providing meaningful access through language services.</a:t>
            </a:r>
          </a:p>
          <a:p>
            <a:pPr marL="457200" indent="-457200">
              <a:spcBef>
                <a:spcPts val="1176"/>
              </a:spcBef>
              <a:buFont typeface="+mj-lt"/>
              <a:buAutoNum type="arabicPeriod"/>
            </a:pPr>
            <a:r>
              <a:rPr lang="en-US" sz="2400">
                <a:latin typeface="Calibri" pitchFamily="34" charset="0"/>
              </a:rPr>
              <a:t>Engage the entire staff in this process.</a:t>
            </a:r>
          </a:p>
          <a:p>
            <a:pPr marL="457200" indent="-457200">
              <a:spcBef>
                <a:spcPts val="1176"/>
              </a:spcBef>
              <a:buFont typeface="+mj-lt"/>
              <a:buAutoNum type="arabicPeriod"/>
            </a:pPr>
            <a:r>
              <a:rPr lang="en-US" sz="2400">
                <a:latin typeface="Calibri" pitchFamily="34" charset="0"/>
              </a:rPr>
              <a:t>Conduct a confidential survey to ask staff about their own language skills as well as which languages they need more assistance accessing.</a:t>
            </a:r>
          </a:p>
          <a:p>
            <a:pPr marL="457200" indent="-457200">
              <a:spcBef>
                <a:spcPts val="1176"/>
              </a:spcBef>
              <a:buFont typeface="+mj-lt"/>
              <a:buAutoNum type="arabicPeriod"/>
            </a:pPr>
            <a:r>
              <a:rPr lang="en-US" sz="2400">
                <a:latin typeface="Calibri" pitchFamily="34" charset="0"/>
              </a:rPr>
              <a:t>Use the results to drive policy, planning, hiring and training.</a:t>
            </a:r>
          </a:p>
          <a:p>
            <a:pPr marL="457200" indent="-457200">
              <a:buNone/>
            </a:pPr>
            <a:endParaRPr lang="en-US" sz="2000">
              <a:latin typeface="Calibri" pitchFamily="34" charset="0"/>
            </a:endParaRPr>
          </a:p>
          <a:p>
            <a:pPr marL="457200" indent="-457200">
              <a:buNone/>
            </a:pPr>
            <a:endParaRPr lang="en-US" sz="2000">
              <a:latin typeface="Calibri" pitchFamily="34" charset="0"/>
            </a:endParaRPr>
          </a:p>
          <a:p>
            <a:pPr marL="457200" indent="-457200">
              <a:buFont typeface="+mj-lt"/>
              <a:buAutoNum type="arabicPeriod"/>
            </a:pPr>
            <a:endParaRPr lang="en-US" sz="2000">
              <a:latin typeface="Calibri" pitchFamily="34" charset="0"/>
            </a:endParaRPr>
          </a:p>
        </p:txBody>
      </p:sp>
      <p:cxnSp>
        <p:nvCxnSpPr>
          <p:cNvPr id="7" name="Straight Connector 6"/>
          <p:cNvCxnSpPr/>
          <p:nvPr/>
        </p:nvCxnSpPr>
        <p:spPr>
          <a:xfrm>
            <a:off x="533400" y="16764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442" name="Picture 2" descr="http://www.togetherwepass.co.za/wp-content/uploads/2013/04/unisa-study-tips-together-we-pass.jpg"/>
          <p:cNvPicPr>
            <a:picLocks noChangeAspect="1" noChangeArrowheads="1"/>
          </p:cNvPicPr>
          <p:nvPr/>
        </p:nvPicPr>
        <p:blipFill>
          <a:blip r:embed="rId3" cstate="print"/>
          <a:srcRect/>
          <a:stretch>
            <a:fillRect/>
          </a:stretch>
        </p:blipFill>
        <p:spPr bwMode="auto">
          <a:xfrm>
            <a:off x="1" y="2209800"/>
            <a:ext cx="2906232" cy="31242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25</a:t>
            </a:fld>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F26631"/>
                </a:solidFill>
                <a:latin typeface="Calibri"/>
                <a:cs typeface="Calibri"/>
              </a:rPr>
              <a:t>Reflection: Language Access Plans</a:t>
            </a:r>
          </a:p>
        </p:txBody>
      </p:sp>
      <p:sp>
        <p:nvSpPr>
          <p:cNvPr id="3" name="Content Placeholder 2"/>
          <p:cNvSpPr>
            <a:spLocks noGrp="1"/>
          </p:cNvSpPr>
          <p:nvPr>
            <p:ph idx="1"/>
          </p:nvPr>
        </p:nvSpPr>
        <p:spPr>
          <a:xfrm>
            <a:off x="457200" y="1600200"/>
            <a:ext cx="8382000" cy="4876800"/>
          </a:xfrm>
        </p:spPr>
        <p:txBody>
          <a:bodyPr>
            <a:normAutofit/>
          </a:bodyPr>
          <a:lstStyle/>
          <a:p>
            <a:r>
              <a:rPr lang="en-US" sz="2600">
                <a:latin typeface="Calibri"/>
                <a:cs typeface="Calibri"/>
              </a:rPr>
              <a:t>Who participated in the development of your organizational LAP? Where in the plan do the self-identified needs of survivors show up? </a:t>
            </a:r>
          </a:p>
          <a:p>
            <a:endParaRPr lang="en-US" sz="2600">
              <a:latin typeface="Calibri"/>
              <a:cs typeface="Calibri"/>
            </a:endParaRPr>
          </a:p>
          <a:p>
            <a:r>
              <a:rPr lang="en-US" sz="2600">
                <a:latin typeface="Calibri"/>
                <a:cs typeface="Calibri"/>
              </a:rPr>
              <a:t>In your analysis, which language groups were identified as needing to be prioritized in your organizational planning? What specific steps in the plan resulted from that analysis?</a:t>
            </a:r>
          </a:p>
          <a:p>
            <a:pPr marL="0" indent="0">
              <a:buNone/>
            </a:pPr>
            <a:endParaRPr lang="en-US" sz="2600">
              <a:latin typeface="Calibri"/>
              <a:cs typeface="Calibri"/>
            </a:endParaRPr>
          </a:p>
          <a:p>
            <a:r>
              <a:rPr lang="en-US" sz="2600">
                <a:latin typeface="Calibri"/>
                <a:cs typeface="Calibri"/>
              </a:rPr>
              <a:t>Of current efforts to provide language access, where and how has your organization been successful? How can you build on those successes?</a:t>
            </a:r>
          </a:p>
          <a:p>
            <a:pPr marL="0" indent="0">
              <a:buNone/>
            </a:pPr>
            <a:endParaRPr lang="en-US">
              <a:latin typeface="Calibri"/>
              <a:cs typeface="Calibri"/>
            </a:endParaRPr>
          </a:p>
        </p:txBody>
      </p:sp>
      <p:sp>
        <p:nvSpPr>
          <p:cNvPr id="4" name="Slide Number Placeholder 3"/>
          <p:cNvSpPr>
            <a:spLocks noGrp="1"/>
          </p:cNvSpPr>
          <p:nvPr>
            <p:ph type="sldNum" sz="quarter" idx="12"/>
          </p:nvPr>
        </p:nvSpPr>
        <p:spPr/>
        <p:txBody>
          <a:bodyPr/>
          <a:lstStyle/>
          <a:p>
            <a:fld id="{3C238BBD-F00C-4855-B3EB-5BCEAA976F4C}" type="slidenum">
              <a:rPr lang="en-US" smtClean="0"/>
              <a:pPr/>
              <a:t>26</a:t>
            </a:fld>
            <a:endParaRPr lang="en-US"/>
          </a:p>
        </p:txBody>
      </p:sp>
    </p:spTree>
    <p:extLst>
      <p:ext uri="{BB962C8B-B14F-4D97-AF65-F5344CB8AC3E}">
        <p14:creationId xmlns:p14="http://schemas.microsoft.com/office/powerpoint/2010/main" val="2339992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a:bodyPr>
          <a:lstStyle/>
          <a:p>
            <a:r>
              <a:rPr lang="en-US">
                <a:solidFill>
                  <a:srgbClr val="F26631"/>
                </a:solidFill>
                <a:latin typeface="Calibri" pitchFamily="34" charset="0"/>
              </a:rPr>
              <a:t>Developing a Plan for Improvement</a:t>
            </a:r>
            <a:endParaRPr lang="en-US">
              <a:solidFill>
                <a:srgbClr val="F26631"/>
              </a:solidFill>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7044" name="Picture 4" descr="http://images.safetybanners.com/img/lg/H/Everybody-Safety-Hard-Hat-Label-HH-0115.gif"/>
          <p:cNvPicPr>
            <a:picLocks noChangeAspect="1" noChangeArrowheads="1"/>
          </p:cNvPicPr>
          <p:nvPr/>
        </p:nvPicPr>
        <p:blipFill>
          <a:blip r:embed="rId3" cstate="print"/>
          <a:srcRect/>
          <a:stretch>
            <a:fillRect/>
          </a:stretch>
        </p:blipFill>
        <p:spPr bwMode="auto">
          <a:xfrm>
            <a:off x="4495800" y="2133600"/>
            <a:ext cx="3505200" cy="3505200"/>
          </a:xfrm>
          <a:prstGeom prst="rect">
            <a:avLst/>
          </a:prstGeom>
          <a:noFill/>
        </p:spPr>
      </p:pic>
      <p:sp>
        <p:nvSpPr>
          <p:cNvPr id="2" name="TextBox 1"/>
          <p:cNvSpPr txBox="1"/>
          <p:nvPr/>
        </p:nvSpPr>
        <p:spPr>
          <a:xfrm>
            <a:off x="533400" y="1981200"/>
            <a:ext cx="3505200" cy="4154983"/>
          </a:xfrm>
          <a:prstGeom prst="rect">
            <a:avLst/>
          </a:prstGeom>
          <a:noFill/>
        </p:spPr>
        <p:txBody>
          <a:bodyPr wrap="square" rtlCol="0">
            <a:spAutoFit/>
          </a:bodyPr>
          <a:lstStyle/>
          <a:p>
            <a:r>
              <a:rPr lang="en-US" sz="2400" u="sng">
                <a:latin typeface="Calibri"/>
                <a:cs typeface="Calibri"/>
              </a:rPr>
              <a:t>Step 5.</a:t>
            </a:r>
          </a:p>
          <a:p>
            <a:r>
              <a:rPr lang="en-US" sz="2400">
                <a:latin typeface="Calibri"/>
                <a:cs typeface="Calibri"/>
              </a:rPr>
              <a:t>Since the services you provide are critical to a survivor’s physical and emotional safety, you must take reasonable steps to ensure that survivors with limited English proficiency have meaningful access to your services.</a:t>
            </a:r>
          </a:p>
        </p:txBody>
      </p:sp>
      <p:sp>
        <p:nvSpPr>
          <p:cNvPr id="3" name="Slide Number Placeholder 2"/>
          <p:cNvSpPr>
            <a:spLocks noGrp="1"/>
          </p:cNvSpPr>
          <p:nvPr>
            <p:ph type="sldNum" sz="quarter" idx="12"/>
          </p:nvPr>
        </p:nvSpPr>
        <p:spPr/>
        <p:txBody>
          <a:bodyPr/>
          <a:lstStyle/>
          <a:p>
            <a:fld id="{3C238BBD-F00C-4855-B3EB-5BCEAA976F4C}"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a:bodyPr>
          <a:lstStyle/>
          <a:p>
            <a:r>
              <a:rPr lang="en-US">
                <a:solidFill>
                  <a:srgbClr val="F26631"/>
                </a:solidFill>
                <a:latin typeface="Calibri" pitchFamily="34" charset="0"/>
              </a:rPr>
              <a:t>Developing a Plan for Improvement</a:t>
            </a:r>
            <a:endParaRPr lang="en-US">
              <a:solidFill>
                <a:srgbClr val="F26631"/>
              </a:solidFill>
            </a:endParaRPr>
          </a:p>
        </p:txBody>
      </p:sp>
      <p:sp>
        <p:nvSpPr>
          <p:cNvPr id="9" name="Content Placeholder 2"/>
          <p:cNvSpPr>
            <a:spLocks noGrp="1"/>
          </p:cNvSpPr>
          <p:nvPr>
            <p:ph sz="half" idx="1"/>
          </p:nvPr>
        </p:nvSpPr>
        <p:spPr>
          <a:xfrm>
            <a:off x="3200400" y="1676400"/>
            <a:ext cx="5791200" cy="4800600"/>
          </a:xfrm>
        </p:spPr>
        <p:txBody>
          <a:bodyPr>
            <a:normAutofit fontScale="92500"/>
          </a:bodyPr>
          <a:lstStyle/>
          <a:p>
            <a:pPr marL="457200" indent="-457200">
              <a:buNone/>
            </a:pPr>
            <a:r>
              <a:rPr lang="en-US" sz="2400">
                <a:latin typeface="Calibri" pitchFamily="34" charset="0"/>
              </a:rPr>
              <a:t>Sexual and domestic violence programs </a:t>
            </a:r>
          </a:p>
          <a:p>
            <a:pPr marL="457200" indent="-457200">
              <a:buNone/>
            </a:pPr>
            <a:r>
              <a:rPr lang="en-US" sz="2400">
                <a:latin typeface="Calibri" pitchFamily="34" charset="0"/>
              </a:rPr>
              <a:t>are often critical for survivor safety and, </a:t>
            </a:r>
          </a:p>
          <a:p>
            <a:pPr marL="457200" indent="-457200">
              <a:buNone/>
            </a:pPr>
            <a:r>
              <a:rPr lang="en-US" sz="2400">
                <a:latin typeface="Calibri" pitchFamily="34" charset="0"/>
              </a:rPr>
              <a:t>therefore, have a greater obligation to </a:t>
            </a:r>
          </a:p>
          <a:p>
            <a:pPr marL="457200" indent="-457200">
              <a:buNone/>
            </a:pPr>
            <a:r>
              <a:rPr lang="en-US" sz="2400">
                <a:latin typeface="Calibri" pitchFamily="34" charset="0"/>
              </a:rPr>
              <a:t>provide language services.</a:t>
            </a:r>
          </a:p>
          <a:p>
            <a:pPr marL="457200" indent="-457200">
              <a:buNone/>
            </a:pPr>
            <a:endParaRPr lang="en-US" sz="2400">
              <a:latin typeface="Calibri" pitchFamily="34" charset="0"/>
            </a:endParaRPr>
          </a:p>
          <a:p>
            <a:pPr marL="457200" indent="-457200">
              <a:buNone/>
            </a:pPr>
            <a:r>
              <a:rPr lang="en-US" sz="2400">
                <a:latin typeface="Calibri" pitchFamily="34" charset="0"/>
              </a:rPr>
              <a:t>Reasonable steps may include:</a:t>
            </a:r>
          </a:p>
          <a:p>
            <a:pPr marL="457200" indent="-457200"/>
            <a:r>
              <a:rPr lang="en-US" sz="2400">
                <a:latin typeface="Calibri" pitchFamily="34" charset="0"/>
              </a:rPr>
              <a:t>Hiring bicultural/bilingual advocates</a:t>
            </a:r>
          </a:p>
          <a:p>
            <a:pPr marL="457200" indent="-457200"/>
            <a:r>
              <a:rPr lang="en-US" sz="2400">
                <a:latin typeface="Calibri" pitchFamily="34" charset="0"/>
              </a:rPr>
              <a:t>Hiring interpreters</a:t>
            </a:r>
          </a:p>
          <a:p>
            <a:pPr marL="457200" indent="-457200"/>
            <a:r>
              <a:rPr lang="en-US" sz="2400">
                <a:latin typeface="Calibri" pitchFamily="34" charset="0"/>
              </a:rPr>
              <a:t>Contracting with a language line</a:t>
            </a:r>
          </a:p>
          <a:p>
            <a:pPr marL="457200" indent="-457200"/>
            <a:r>
              <a:rPr lang="en-US" sz="2400" u="sng">
                <a:latin typeface="Calibri"/>
                <a:cs typeface="Calibri"/>
                <a:hlinkClick r:id="rId3"/>
              </a:rPr>
              <a:t>http://www.lep.gov/ISpeakCards2004.pdf</a:t>
            </a:r>
            <a:r>
              <a:rPr lang="en-US" sz="2400">
                <a:latin typeface="Calibri"/>
                <a:cs typeface="Calibri"/>
              </a:rPr>
              <a:t> OR </a:t>
            </a:r>
            <a:r>
              <a:rPr lang="en-US" sz="2400" u="sng">
                <a:latin typeface="Calibri"/>
                <a:cs typeface="Calibri"/>
                <a:hlinkClick r:id="rId4"/>
              </a:rPr>
              <a:t>http://www.lep.gov/resources/OhioLangIDcard.pdf</a:t>
            </a:r>
            <a:endParaRPr lang="en-US" sz="2400">
              <a:latin typeface="Calibri"/>
              <a:cs typeface="Calibri"/>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442" name="Picture 2" descr="http://www.togetherwepass.co.za/wp-content/uploads/2013/04/unisa-study-tips-together-we-pass.jpg"/>
          <p:cNvPicPr>
            <a:picLocks noChangeAspect="1" noChangeArrowheads="1"/>
          </p:cNvPicPr>
          <p:nvPr/>
        </p:nvPicPr>
        <p:blipFill>
          <a:blip r:embed="rId5" cstate="print"/>
          <a:srcRect/>
          <a:stretch>
            <a:fillRect/>
          </a:stretch>
        </p:blipFill>
        <p:spPr bwMode="auto">
          <a:xfrm>
            <a:off x="36286" y="2286000"/>
            <a:ext cx="2977116" cy="32004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a:bodyPr>
          <a:lstStyle/>
          <a:p>
            <a:r>
              <a:rPr lang="en-US">
                <a:solidFill>
                  <a:srgbClr val="F26631"/>
                </a:solidFill>
                <a:latin typeface="Calibri" pitchFamily="34" charset="0"/>
              </a:rPr>
              <a:t>Allocating and Building Resources</a:t>
            </a:r>
            <a:endParaRPr lang="en-US">
              <a:solidFill>
                <a:srgbClr val="F26631"/>
              </a:solidFill>
            </a:endParaRPr>
          </a:p>
        </p:txBody>
      </p:sp>
      <p:sp>
        <p:nvSpPr>
          <p:cNvPr id="12" name="Content Placeholder 2"/>
          <p:cNvSpPr>
            <a:spLocks noGrp="1"/>
          </p:cNvSpPr>
          <p:nvPr>
            <p:ph sz="half" idx="1"/>
          </p:nvPr>
        </p:nvSpPr>
        <p:spPr>
          <a:xfrm>
            <a:off x="457200" y="1676400"/>
            <a:ext cx="4876800" cy="5029200"/>
          </a:xfrm>
        </p:spPr>
        <p:txBody>
          <a:bodyPr>
            <a:normAutofit lnSpcReduction="10000"/>
          </a:bodyPr>
          <a:lstStyle/>
          <a:p>
            <a:pPr marL="0" indent="0">
              <a:buNone/>
            </a:pPr>
            <a:r>
              <a:rPr lang="en-US" sz="2600" u="sng">
                <a:latin typeface="Calibri" pitchFamily="34" charset="0"/>
              </a:rPr>
              <a:t>Step 6.</a:t>
            </a:r>
          </a:p>
          <a:p>
            <a:pPr marL="0" indent="0">
              <a:buNone/>
            </a:pPr>
            <a:r>
              <a:rPr lang="en-US" sz="2600">
                <a:latin typeface="Calibri" pitchFamily="34" charset="0"/>
              </a:rPr>
              <a:t>Since providing </a:t>
            </a:r>
            <a:r>
              <a:rPr lang="en-US" sz="2600" b="1" i="1">
                <a:latin typeface="Calibri" pitchFamily="34" charset="0"/>
              </a:rPr>
              <a:t>meaningful access</a:t>
            </a:r>
            <a:r>
              <a:rPr lang="en-US" sz="2600" i="1">
                <a:latin typeface="Calibri" pitchFamily="34" charset="0"/>
              </a:rPr>
              <a:t> </a:t>
            </a:r>
            <a:r>
              <a:rPr lang="en-US" sz="2600">
                <a:latin typeface="Calibri" pitchFamily="34" charset="0"/>
              </a:rPr>
              <a:t>to your program is required by federal law, you must find a way to fund the strategies you identified in Step Four.</a:t>
            </a:r>
          </a:p>
          <a:p>
            <a:pPr marL="0" indent="0">
              <a:buNone/>
            </a:pPr>
            <a:endParaRPr lang="en-US" sz="2600">
              <a:latin typeface="Calibri" pitchFamily="34" charset="0"/>
            </a:endParaRPr>
          </a:p>
          <a:p>
            <a:pPr marL="0" indent="0">
              <a:buNone/>
            </a:pPr>
            <a:r>
              <a:rPr lang="en-US" sz="2600">
                <a:latin typeface="Calibri" pitchFamily="34" charset="0"/>
              </a:rPr>
              <a:t>Reality is…regardless of budget size, you need to consider </a:t>
            </a:r>
            <a:r>
              <a:rPr lang="en-US" sz="2600" b="1" i="1">
                <a:latin typeface="Calibri" pitchFamily="34" charset="0"/>
              </a:rPr>
              <a:t>how</a:t>
            </a:r>
            <a:r>
              <a:rPr lang="en-US" sz="2600">
                <a:latin typeface="Calibri" pitchFamily="34" charset="0"/>
              </a:rPr>
              <a:t> you will provide access to services and </a:t>
            </a:r>
            <a:r>
              <a:rPr lang="en-US" sz="2600" b="1" i="1">
                <a:latin typeface="Calibri" pitchFamily="34" charset="0"/>
              </a:rPr>
              <a:t>not whether </a:t>
            </a:r>
            <a:r>
              <a:rPr lang="en-US" sz="2600">
                <a:latin typeface="Calibri" pitchFamily="34" charset="0"/>
              </a:rPr>
              <a:t>you will </a:t>
            </a:r>
            <a:r>
              <a:rPr lang="en-US" sz="2400">
                <a:latin typeface="Calibri" pitchFamily="34" charset="0"/>
              </a:rPr>
              <a:t>provide them.</a:t>
            </a:r>
          </a:p>
          <a:p>
            <a:pPr marL="457200" indent="-457200">
              <a:buNone/>
            </a:pPr>
            <a:endParaRPr lang="en-US" sz="2400">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9090" name="AutoShape 2"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sp>
        <p:nvSpPr>
          <p:cNvPr id="89092" name="AutoShape 4"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pic>
        <p:nvPicPr>
          <p:cNvPr id="31748" name="Picture 4" descr="http://kimravida.com/wp-content/uploads/2014/02/Money-tree.jpg"/>
          <p:cNvPicPr>
            <a:picLocks noChangeAspect="1" noChangeArrowheads="1"/>
          </p:cNvPicPr>
          <p:nvPr/>
        </p:nvPicPr>
        <p:blipFill>
          <a:blip r:embed="rId3" cstate="print"/>
          <a:srcRect/>
          <a:stretch>
            <a:fillRect/>
          </a:stretch>
        </p:blipFill>
        <p:spPr bwMode="auto">
          <a:xfrm>
            <a:off x="5410200" y="2209800"/>
            <a:ext cx="3352800" cy="33528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rgbClr val="FF6600"/>
                </a:solidFill>
                <a:latin typeface="Calibri" pitchFamily="34" charset="0"/>
              </a:rPr>
              <a:t>Why Provide Meaningful Language Access?</a:t>
            </a:r>
            <a:endParaRPr lang="es-PR" sz="3400">
              <a:latin typeface="Calibri" pitchFamily="34" charset="0"/>
            </a:endParaRPr>
          </a:p>
        </p:txBody>
      </p:sp>
      <p:sp>
        <p:nvSpPr>
          <p:cNvPr id="3" name="Content Placeholder 2"/>
          <p:cNvSpPr>
            <a:spLocks noGrp="1"/>
          </p:cNvSpPr>
          <p:nvPr>
            <p:ph idx="1"/>
          </p:nvPr>
        </p:nvSpPr>
        <p:spPr>
          <a:xfrm>
            <a:off x="3124200" y="1752600"/>
            <a:ext cx="5562600" cy="4648200"/>
          </a:xfrm>
        </p:spPr>
        <p:txBody>
          <a:bodyPr>
            <a:normAutofit lnSpcReduction="10000"/>
          </a:bodyPr>
          <a:lstStyle/>
          <a:p>
            <a:pPr>
              <a:buNone/>
            </a:pPr>
            <a:r>
              <a:rPr lang="en-US" sz="2600" b="1">
                <a:latin typeface="Calibri" pitchFamily="34" charset="0"/>
              </a:rPr>
              <a:t>1.  It’s the right thing to do.</a:t>
            </a:r>
          </a:p>
          <a:p>
            <a:endParaRPr lang="en-US" sz="2600">
              <a:latin typeface="Calibri" pitchFamily="34" charset="0"/>
            </a:endParaRPr>
          </a:p>
          <a:p>
            <a:pPr lvl="1"/>
            <a:r>
              <a:rPr lang="en-US" sz="2400">
                <a:latin typeface="Calibri" pitchFamily="34" charset="0"/>
              </a:rPr>
              <a:t>As organizations dedicated to ending and preventing domestic and sexual violence we all work toward ensuring safety, healing and justice for those harmed by violence.</a:t>
            </a:r>
          </a:p>
          <a:p>
            <a:pPr lvl="1"/>
            <a:endParaRPr lang="en-US" sz="2400">
              <a:latin typeface="Calibri" pitchFamily="34" charset="0"/>
            </a:endParaRPr>
          </a:p>
          <a:p>
            <a:pPr lvl="1"/>
            <a:r>
              <a:rPr lang="en-US" sz="2400">
                <a:latin typeface="Calibri" pitchFamily="34" charset="0"/>
              </a:rPr>
              <a:t>If we invest in being proactive, we can ensure that all individuals with LEP have meaningful access to critical services.</a:t>
            </a:r>
          </a:p>
          <a:p>
            <a:endParaRPr lang="en-US" sz="2600">
              <a:latin typeface="Calibri" pitchFamily="34" charset="0"/>
            </a:endParaRPr>
          </a:p>
          <a:p>
            <a:endParaRPr lang="es-PR" sz="2600">
              <a:latin typeface="Calibri" pitchFamily="34" charset="0"/>
            </a:endParaRPr>
          </a:p>
        </p:txBody>
      </p:sp>
      <p:cxnSp>
        <p:nvCxnSpPr>
          <p:cNvPr id="4" name="Straight Connector 3"/>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2050" name="Picture 2" descr="http://online-safety-program.com/wp-content/uploads/2013/02/safety-sign.jpg"/>
          <p:cNvPicPr>
            <a:picLocks noChangeAspect="1" noChangeArrowheads="1"/>
          </p:cNvPicPr>
          <p:nvPr/>
        </p:nvPicPr>
        <p:blipFill>
          <a:blip r:embed="rId3" cstate="print"/>
          <a:srcRect/>
          <a:stretch>
            <a:fillRect/>
          </a:stretch>
        </p:blipFill>
        <p:spPr bwMode="auto">
          <a:xfrm>
            <a:off x="838200" y="1600200"/>
            <a:ext cx="1676400" cy="1676400"/>
          </a:xfrm>
          <a:prstGeom prst="rect">
            <a:avLst/>
          </a:prstGeom>
          <a:noFill/>
        </p:spPr>
      </p:pic>
      <p:pic>
        <p:nvPicPr>
          <p:cNvPr id="2052" name="Picture 4" descr="https://encrypted-tbn3.gstatic.com/images?q=tbn:ANd9GcSVZGu9A3VR8IYl8jyN6Gw1D84RCQc4GDq8ldl0rXK01ql5-AXS"/>
          <p:cNvPicPr>
            <a:picLocks noChangeAspect="1" noChangeArrowheads="1"/>
          </p:cNvPicPr>
          <p:nvPr/>
        </p:nvPicPr>
        <p:blipFill>
          <a:blip r:embed="rId4" cstate="print"/>
          <a:srcRect/>
          <a:stretch>
            <a:fillRect/>
          </a:stretch>
        </p:blipFill>
        <p:spPr bwMode="auto">
          <a:xfrm>
            <a:off x="762000" y="3505200"/>
            <a:ext cx="1905000" cy="1426912"/>
          </a:xfrm>
          <a:prstGeom prst="rect">
            <a:avLst/>
          </a:prstGeom>
          <a:noFill/>
        </p:spPr>
      </p:pic>
      <p:pic>
        <p:nvPicPr>
          <p:cNvPr id="2054" name="Picture 6" descr="http://www.millardcounty.org/Scales_of_Justice.jpg"/>
          <p:cNvPicPr>
            <a:picLocks noChangeAspect="1" noChangeArrowheads="1"/>
          </p:cNvPicPr>
          <p:nvPr/>
        </p:nvPicPr>
        <p:blipFill>
          <a:blip r:embed="rId5" cstate="print"/>
          <a:srcRect/>
          <a:stretch>
            <a:fillRect/>
          </a:stretch>
        </p:blipFill>
        <p:spPr bwMode="auto">
          <a:xfrm>
            <a:off x="990600" y="5181600"/>
            <a:ext cx="1447800" cy="1457517"/>
          </a:xfrm>
          <a:prstGeom prst="rect">
            <a:avLst/>
          </a:prstGeom>
          <a:noFill/>
        </p:spPr>
      </p:pic>
      <p:sp>
        <p:nvSpPr>
          <p:cNvPr id="6" name="Slide Number Placeholder 5"/>
          <p:cNvSpPr>
            <a:spLocks noGrp="1"/>
          </p:cNvSpPr>
          <p:nvPr>
            <p:ph type="sldNum" sz="quarter" idx="12"/>
          </p:nvPr>
        </p:nvSpPr>
        <p:spPr/>
        <p:txBody>
          <a:bodyPr/>
          <a:lstStyle/>
          <a:p>
            <a:fld id="{3C238BBD-F00C-4855-B3EB-5BCEAA976F4C}" type="slidenum">
              <a:rPr lang="en-US" smtClean="0"/>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a:bodyPr>
          <a:lstStyle/>
          <a:p>
            <a:r>
              <a:rPr lang="en-US">
                <a:solidFill>
                  <a:srgbClr val="F26631"/>
                </a:solidFill>
                <a:latin typeface="Calibri" pitchFamily="34" charset="0"/>
              </a:rPr>
              <a:t>Allocating and Building Resources</a:t>
            </a:r>
            <a:endParaRPr lang="en-US">
              <a:solidFill>
                <a:srgbClr val="F26631"/>
              </a:solidFill>
            </a:endParaRPr>
          </a:p>
        </p:txBody>
      </p:sp>
      <p:sp>
        <p:nvSpPr>
          <p:cNvPr id="9" name="Content Placeholder 2"/>
          <p:cNvSpPr>
            <a:spLocks noGrp="1"/>
          </p:cNvSpPr>
          <p:nvPr>
            <p:ph sz="half" idx="1"/>
          </p:nvPr>
        </p:nvSpPr>
        <p:spPr>
          <a:xfrm>
            <a:off x="3581400" y="1676400"/>
            <a:ext cx="5105400" cy="4800600"/>
          </a:xfrm>
        </p:spPr>
        <p:txBody>
          <a:bodyPr>
            <a:normAutofit fontScale="85000" lnSpcReduction="20000"/>
          </a:bodyPr>
          <a:lstStyle/>
          <a:p>
            <a:pPr marL="457200" indent="-457200">
              <a:buFont typeface="+mj-lt"/>
              <a:buAutoNum type="arabicPeriod"/>
            </a:pPr>
            <a:r>
              <a:rPr lang="en-US">
                <a:latin typeface="Calibri" pitchFamily="34" charset="0"/>
              </a:rPr>
              <a:t>Develop a strategic plan including goals and benchmarks.</a:t>
            </a:r>
          </a:p>
          <a:p>
            <a:pPr marL="457200" indent="-45720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Take steps to build capacity.</a:t>
            </a:r>
          </a:p>
          <a:p>
            <a:pPr marL="457200" indent="-45720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Brainstorm funding opportunities.</a:t>
            </a:r>
          </a:p>
          <a:p>
            <a:pPr marL="457200" indent="-45720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Develop concrete short-term and long term goals.</a:t>
            </a:r>
          </a:p>
          <a:p>
            <a:pPr marL="457200" indent="-45720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Identify staff roles and                 responsibilities in carrying                                out tasks.                            </a:t>
            </a:r>
          </a:p>
          <a:p>
            <a:pPr marL="457200" indent="-457200">
              <a:buNone/>
            </a:pPr>
            <a:endParaRPr lang="en-US">
              <a:latin typeface="Calibri" pitchFamily="34" charset="0"/>
            </a:endParaRPr>
          </a:p>
          <a:p>
            <a:pPr marL="457200" indent="-457200">
              <a:buNone/>
            </a:pPr>
            <a:endParaRPr lang="en-US">
              <a:latin typeface="Calibri" pitchFamily="34" charset="0"/>
            </a:endParaRPr>
          </a:p>
          <a:p>
            <a:pPr marL="457200" indent="-457200">
              <a:buFont typeface="+mj-lt"/>
              <a:buAutoNum type="arabicPeriod"/>
            </a:pPr>
            <a:endParaRPr lang="en-US">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442" name="Picture 2" descr="http://www.togetherwepass.co.za/wp-content/uploads/2013/04/unisa-study-tips-together-we-pass.jpg"/>
          <p:cNvPicPr>
            <a:picLocks noChangeAspect="1" noChangeArrowheads="1"/>
          </p:cNvPicPr>
          <p:nvPr/>
        </p:nvPicPr>
        <p:blipFill>
          <a:blip r:embed="rId3" cstate="print"/>
          <a:srcRect/>
          <a:stretch>
            <a:fillRect/>
          </a:stretch>
        </p:blipFill>
        <p:spPr bwMode="auto">
          <a:xfrm>
            <a:off x="228600" y="2209800"/>
            <a:ext cx="3260651" cy="35052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a:bodyPr>
          <a:lstStyle/>
          <a:p>
            <a:r>
              <a:rPr lang="en-US">
                <a:solidFill>
                  <a:srgbClr val="F26631"/>
                </a:solidFill>
                <a:latin typeface="Calibri" pitchFamily="34" charset="0"/>
              </a:rPr>
              <a:t>Formalizing the Plan</a:t>
            </a:r>
            <a:endParaRPr lang="en-US">
              <a:solidFill>
                <a:srgbClr val="F26631"/>
              </a:solidFill>
            </a:endParaRPr>
          </a:p>
        </p:txBody>
      </p:sp>
      <p:sp>
        <p:nvSpPr>
          <p:cNvPr id="12" name="Content Placeholder 2"/>
          <p:cNvSpPr>
            <a:spLocks noGrp="1"/>
          </p:cNvSpPr>
          <p:nvPr>
            <p:ph sz="half" idx="1"/>
          </p:nvPr>
        </p:nvSpPr>
        <p:spPr>
          <a:xfrm>
            <a:off x="457200" y="1676400"/>
            <a:ext cx="3124200" cy="5029200"/>
          </a:xfrm>
        </p:spPr>
        <p:txBody>
          <a:bodyPr>
            <a:normAutofit/>
          </a:bodyPr>
          <a:lstStyle/>
          <a:p>
            <a:pPr marL="457200" indent="-457200">
              <a:buNone/>
            </a:pPr>
            <a:endParaRPr lang="en-US" sz="2400" u="sng">
              <a:latin typeface="Calibri" pitchFamily="34" charset="0"/>
            </a:endParaRPr>
          </a:p>
          <a:p>
            <a:pPr marL="457200" indent="-457200">
              <a:buNone/>
            </a:pPr>
            <a:r>
              <a:rPr lang="en-US" sz="2400" u="sng">
                <a:latin typeface="Calibri" pitchFamily="34" charset="0"/>
              </a:rPr>
              <a:t>Step 7.</a:t>
            </a:r>
          </a:p>
          <a:p>
            <a:pPr marL="457200" indent="-457200">
              <a:buNone/>
            </a:pPr>
            <a:r>
              <a:rPr lang="en-US" sz="2400">
                <a:latin typeface="Calibri" pitchFamily="34" charset="0"/>
              </a:rPr>
              <a:t>Now that you have </a:t>
            </a:r>
          </a:p>
          <a:p>
            <a:pPr marL="457200" indent="-457200">
              <a:buNone/>
            </a:pPr>
            <a:r>
              <a:rPr lang="en-US" sz="2400">
                <a:latin typeface="Calibri" pitchFamily="34" charset="0"/>
              </a:rPr>
              <a:t>identified the language </a:t>
            </a:r>
          </a:p>
          <a:p>
            <a:pPr marL="457200" indent="-457200">
              <a:buNone/>
            </a:pPr>
            <a:r>
              <a:rPr lang="en-US" sz="2400">
                <a:latin typeface="Calibri" pitchFamily="34" charset="0"/>
              </a:rPr>
              <a:t>services you will </a:t>
            </a:r>
          </a:p>
          <a:p>
            <a:pPr marL="457200" indent="-457200">
              <a:buNone/>
            </a:pPr>
            <a:r>
              <a:rPr lang="en-US" sz="2400">
                <a:latin typeface="Calibri" pitchFamily="34" charset="0"/>
              </a:rPr>
              <a:t>provide and to whom, </a:t>
            </a:r>
          </a:p>
          <a:p>
            <a:pPr marL="457200" indent="-457200">
              <a:buNone/>
            </a:pPr>
            <a:r>
              <a:rPr lang="en-US" sz="2400">
                <a:latin typeface="Calibri" pitchFamily="34" charset="0"/>
              </a:rPr>
              <a:t>develop a formal </a:t>
            </a:r>
          </a:p>
          <a:p>
            <a:pPr marL="457200" indent="-457200">
              <a:buNone/>
            </a:pPr>
            <a:r>
              <a:rPr lang="en-US" sz="2400">
                <a:latin typeface="Calibri" pitchFamily="34" charset="0"/>
              </a:rPr>
              <a:t>Language Access Policy.</a:t>
            </a:r>
          </a:p>
          <a:p>
            <a:pPr marL="457200" indent="-457200">
              <a:buNone/>
            </a:pPr>
            <a:endParaRPr lang="en-US" sz="2400">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9090" name="AutoShape 2"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sp>
        <p:nvSpPr>
          <p:cNvPr id="89092" name="AutoShape 4"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pic>
        <p:nvPicPr>
          <p:cNvPr id="99330" name="Picture 2" descr="http://www.norman.k12.ok.us/assets/images/on_media-policy.jpeg"/>
          <p:cNvPicPr>
            <a:picLocks noChangeAspect="1" noChangeArrowheads="1"/>
          </p:cNvPicPr>
          <p:nvPr/>
        </p:nvPicPr>
        <p:blipFill>
          <a:blip r:embed="rId3" cstate="print"/>
          <a:srcRect/>
          <a:stretch>
            <a:fillRect/>
          </a:stretch>
        </p:blipFill>
        <p:spPr bwMode="auto">
          <a:xfrm>
            <a:off x="4267200" y="2362200"/>
            <a:ext cx="4076700" cy="26670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title"/>
          </p:nvPr>
        </p:nvSpPr>
        <p:spPr/>
        <p:txBody>
          <a:bodyPr>
            <a:normAutofit/>
          </a:bodyPr>
          <a:lstStyle/>
          <a:p>
            <a:pPr eaLnBrk="1" hangingPunct="1"/>
            <a:r>
              <a:rPr lang="en-US" sz="3600">
                <a:solidFill>
                  <a:srgbClr val="F26631"/>
                </a:solidFill>
                <a:latin typeface="Calibri"/>
                <a:cs typeface="Calibri"/>
              </a:rPr>
              <a:t>Language Access Policy</a:t>
            </a:r>
          </a:p>
        </p:txBody>
      </p:sp>
      <p:sp>
        <p:nvSpPr>
          <p:cNvPr id="28674" name="Rectangle 3"/>
          <p:cNvSpPr>
            <a:spLocks noGrp="1"/>
          </p:cNvSpPr>
          <p:nvPr>
            <p:ph idx="1"/>
          </p:nvPr>
        </p:nvSpPr>
        <p:spPr/>
        <p:txBody>
          <a:bodyPr/>
          <a:lstStyle/>
          <a:p>
            <a:pPr marL="0" eaLnBrk="1" hangingPunct="1">
              <a:buNone/>
            </a:pPr>
            <a:r>
              <a:rPr lang="en-US" sz="2400">
                <a:latin typeface="Calibri"/>
                <a:cs typeface="Calibri"/>
              </a:rPr>
              <a:t>A directive that sets forth the standards, goals, and expectations for an organization on the provision of accessible services to limited English proficient individuals.</a:t>
            </a:r>
          </a:p>
        </p:txBody>
      </p:sp>
      <p:sp>
        <p:nvSpPr>
          <p:cNvPr id="2" name="TextBox 1"/>
          <p:cNvSpPr txBox="1"/>
          <p:nvPr/>
        </p:nvSpPr>
        <p:spPr>
          <a:xfrm>
            <a:off x="457200" y="3276600"/>
            <a:ext cx="8229600" cy="3071610"/>
          </a:xfrm>
          <a:prstGeom prst="rect">
            <a:avLst/>
          </a:prstGeom>
          <a:noFill/>
        </p:spPr>
        <p:txBody>
          <a:bodyPr wrap="square" rtlCol="0">
            <a:spAutoFit/>
          </a:bodyPr>
          <a:lstStyle/>
          <a:p>
            <a:pPr marL="57150">
              <a:lnSpc>
                <a:spcPct val="90000"/>
              </a:lnSpc>
              <a:defRPr/>
            </a:pPr>
            <a:r>
              <a:rPr lang="en-US" sz="2200" i="1">
                <a:latin typeface="Calibri"/>
                <a:cs typeface="Calibri"/>
              </a:rPr>
              <a:t>“It is the policy of this agency to provide timely meaningful access for LEP persons to all agency programs and activities. All personnel shall provide free language assistance services to LEP individuals whom they encounter or whenever an LEP person requests language assistance services. All personnel will inform members of the public that language assistance services are available free of charge to LEP persons and that the agency will provide these services to them.” </a:t>
            </a:r>
          </a:p>
          <a:p>
            <a:pPr marL="57150">
              <a:lnSpc>
                <a:spcPct val="80000"/>
              </a:lnSpc>
              <a:defRPr/>
            </a:pPr>
            <a:endParaRPr lang="en-US" sz="2000" i="1">
              <a:latin typeface="Calibri"/>
              <a:cs typeface="Calibri"/>
            </a:endParaRPr>
          </a:p>
          <a:p>
            <a:r>
              <a:rPr lang="en-US" sz="1050"/>
              <a:t>Language Access Assessment and Planning Tool for Federally Conducted and Federally Assisted Programs. Federal Coordination and Compliance Section, Civil Rights Division, U.S. Department of Justice. Pp.16. May 2011 </a:t>
            </a:r>
            <a:endParaRPr lang="en-US" sz="1050">
              <a:latin typeface="Univers LT 47 CondensedLt" charset="0"/>
            </a:endParaRPr>
          </a:p>
          <a:p>
            <a:endParaRPr lang="en-US"/>
          </a:p>
        </p:txBody>
      </p:sp>
      <p:sp>
        <p:nvSpPr>
          <p:cNvPr id="3" name="Slide Number Placeholder 2"/>
          <p:cNvSpPr>
            <a:spLocks noGrp="1"/>
          </p:cNvSpPr>
          <p:nvPr>
            <p:ph type="sldNum" sz="quarter" idx="12"/>
          </p:nvPr>
        </p:nvSpPr>
        <p:spPr/>
        <p:txBody>
          <a:bodyPr/>
          <a:lstStyle/>
          <a:p>
            <a:fld id="{3C238BBD-F00C-4855-B3EB-5BCEAA976F4C}" type="slidenum">
              <a:rPr lang="en-US" smtClean="0"/>
              <a:pPr/>
              <a:t>32</a:t>
            </a:fld>
            <a:endParaRPr lang="en-US"/>
          </a:p>
        </p:txBody>
      </p:sp>
    </p:spTree>
    <p:extLst>
      <p:ext uri="{BB962C8B-B14F-4D97-AF65-F5344CB8AC3E}">
        <p14:creationId xmlns:p14="http://schemas.microsoft.com/office/powerpoint/2010/main" val="35323788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solidFill>
                  <a:srgbClr val="F26631"/>
                </a:solidFill>
                <a:latin typeface="Calibri" pitchFamily="34" charset="0"/>
              </a:rPr>
              <a:t>Formalizing the Plan</a:t>
            </a:r>
            <a:endParaRPr lang="en-US">
              <a:solidFill>
                <a:srgbClr val="F26631"/>
              </a:solidFill>
            </a:endParaRPr>
          </a:p>
        </p:txBody>
      </p:sp>
      <p:sp>
        <p:nvSpPr>
          <p:cNvPr id="9" name="Content Placeholder 2"/>
          <p:cNvSpPr>
            <a:spLocks noGrp="1"/>
          </p:cNvSpPr>
          <p:nvPr>
            <p:ph sz="half" idx="1"/>
          </p:nvPr>
        </p:nvSpPr>
        <p:spPr/>
        <p:txBody>
          <a:bodyPr>
            <a:normAutofit fontScale="70000" lnSpcReduction="20000"/>
          </a:bodyPr>
          <a:lstStyle/>
          <a:p>
            <a:pPr marL="457200" indent="-457200">
              <a:buFont typeface="+mj-lt"/>
              <a:buAutoNum type="arabicPeriod"/>
            </a:pPr>
            <a:r>
              <a:rPr lang="en-US">
                <a:latin typeface="Calibri" pitchFamily="34" charset="0"/>
              </a:rPr>
              <a:t>Articulate what you are trying to accomplish.</a:t>
            </a:r>
          </a:p>
          <a:p>
            <a:pPr marL="457200" indent="-45720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Describe how meaningful access supports are connected to your organization’s mission.</a:t>
            </a:r>
          </a:p>
          <a:p>
            <a:pPr marL="457200" indent="-45720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Articulate your reasons for establishing a policy.</a:t>
            </a:r>
          </a:p>
          <a:p>
            <a:pPr marL="457200" indent="-45720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Develop concrete polices and procedures that instruct and guide staff.</a:t>
            </a:r>
          </a:p>
          <a:p>
            <a:pPr marL="457200" indent="-45720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Specify when and how language services will be provided.</a:t>
            </a:r>
          </a:p>
          <a:p>
            <a:pPr marL="457200" indent="-457200">
              <a:buFont typeface="+mj-lt"/>
              <a:buAutoNum type="arabicPeriod"/>
            </a:pPr>
            <a:endParaRPr lang="en-US">
              <a:latin typeface="Calibri" pitchFamily="34" charset="0"/>
            </a:endParaRPr>
          </a:p>
        </p:txBody>
      </p:sp>
      <p:sp>
        <p:nvSpPr>
          <p:cNvPr id="8" name="Content Placeholder 7"/>
          <p:cNvSpPr>
            <a:spLocks noGrp="1"/>
          </p:cNvSpPr>
          <p:nvPr>
            <p:ph sz="half" idx="2"/>
          </p:nvPr>
        </p:nvSpPr>
        <p:spPr>
          <a:xfrm>
            <a:off x="4876800" y="1673352"/>
            <a:ext cx="3810000" cy="4718304"/>
          </a:xfrm>
        </p:spPr>
        <p:txBody>
          <a:bodyPr>
            <a:normAutofit fontScale="70000" lnSpcReduction="20000"/>
          </a:bodyPr>
          <a:lstStyle/>
          <a:p>
            <a:pPr marL="514350" indent="-514350">
              <a:buFont typeface="+mj-lt"/>
              <a:buAutoNum type="arabicPeriod" startAt="6"/>
            </a:pPr>
            <a:endParaRPr lang="en-US">
              <a:latin typeface="Calibri" pitchFamily="34" charset="0"/>
            </a:endParaRPr>
          </a:p>
          <a:p>
            <a:pPr marL="514350" indent="-514350">
              <a:buFont typeface="+mj-lt"/>
              <a:buAutoNum type="arabicPeriod" startAt="6"/>
            </a:pPr>
            <a:endParaRPr lang="en-US">
              <a:latin typeface="Calibri" pitchFamily="34" charset="0"/>
            </a:endParaRPr>
          </a:p>
          <a:p>
            <a:pPr marL="514350" indent="-514350">
              <a:buFont typeface="+mj-lt"/>
              <a:buAutoNum type="arabicPeriod" startAt="6"/>
            </a:pPr>
            <a:endParaRPr lang="en-US">
              <a:latin typeface="Calibri" pitchFamily="34" charset="0"/>
            </a:endParaRPr>
          </a:p>
          <a:p>
            <a:pPr marL="514350" indent="-514350">
              <a:buFont typeface="+mj-lt"/>
              <a:buAutoNum type="arabicPeriod" startAt="6"/>
            </a:pPr>
            <a:endParaRPr lang="en-US">
              <a:latin typeface="Calibri" pitchFamily="34" charset="0"/>
            </a:endParaRPr>
          </a:p>
          <a:p>
            <a:pPr marL="514350" indent="-514350">
              <a:buFont typeface="+mj-lt"/>
              <a:buAutoNum type="arabicPeriod" startAt="6"/>
            </a:pPr>
            <a:endParaRPr lang="en-US">
              <a:latin typeface="Calibri" pitchFamily="34" charset="0"/>
            </a:endParaRPr>
          </a:p>
          <a:p>
            <a:pPr marL="514350" indent="-514350">
              <a:buFont typeface="+mj-lt"/>
              <a:buAutoNum type="arabicPeriod" startAt="6"/>
            </a:pPr>
            <a:r>
              <a:rPr lang="en-US">
                <a:latin typeface="Calibri" pitchFamily="34" charset="0"/>
              </a:rPr>
              <a:t>Incorporate how staff will identify the language a person is speaking.</a:t>
            </a:r>
          </a:p>
          <a:p>
            <a:pPr marL="514350" indent="-514350">
              <a:buFont typeface="+mj-lt"/>
              <a:buAutoNum type="arabicPeriod" startAt="6"/>
            </a:pPr>
            <a:endParaRPr lang="en-US">
              <a:latin typeface="Calibri" pitchFamily="34" charset="0"/>
            </a:endParaRPr>
          </a:p>
          <a:p>
            <a:pPr marL="514350" indent="-514350">
              <a:buFont typeface="+mj-lt"/>
              <a:buAutoNum type="arabicPeriod" startAt="6"/>
            </a:pPr>
            <a:r>
              <a:rPr lang="en-US">
                <a:latin typeface="Calibri" pitchFamily="34" charset="0"/>
              </a:rPr>
              <a:t>Find interpreters.</a:t>
            </a:r>
          </a:p>
          <a:p>
            <a:pPr marL="514350" indent="-514350">
              <a:buFont typeface="+mj-lt"/>
              <a:buAutoNum type="arabicPeriod" startAt="6"/>
            </a:pPr>
            <a:endParaRPr lang="en-US">
              <a:latin typeface="Calibri" pitchFamily="34" charset="0"/>
            </a:endParaRPr>
          </a:p>
          <a:p>
            <a:pPr marL="514350" indent="-514350">
              <a:buFont typeface="+mj-lt"/>
              <a:buAutoNum type="arabicPeriod" startAt="6"/>
            </a:pPr>
            <a:r>
              <a:rPr lang="en-US">
                <a:latin typeface="Calibri" pitchFamily="34" charset="0"/>
              </a:rPr>
              <a:t>Assess an interpreter’s skills.</a:t>
            </a:r>
          </a:p>
          <a:p>
            <a:pPr marL="514350" indent="-514350">
              <a:buFont typeface="+mj-lt"/>
              <a:buAutoNum type="arabicPeriod" startAt="6"/>
            </a:pPr>
            <a:endParaRPr lang="en-US">
              <a:latin typeface="Calibri" pitchFamily="34" charset="0"/>
            </a:endParaRPr>
          </a:p>
          <a:p>
            <a:pPr marL="514350" indent="-514350">
              <a:buFont typeface="+mj-lt"/>
              <a:buAutoNum type="arabicPeriod" startAt="6"/>
            </a:pPr>
            <a:r>
              <a:rPr lang="en-US">
                <a:latin typeface="Calibri" pitchFamily="34" charset="0"/>
              </a:rPr>
              <a:t>Assess language line interpretation.</a:t>
            </a:r>
          </a:p>
          <a:p>
            <a:pPr marL="457200" indent="-457200">
              <a:buNone/>
            </a:pPr>
            <a:endParaRPr lang="en-US">
              <a:latin typeface="Calibri" pitchFamily="34" charset="0"/>
            </a:endParaRPr>
          </a:p>
          <a:p>
            <a:pPr marL="457200" indent="-457200">
              <a:buNone/>
            </a:pPr>
            <a:endParaRPr lang="en-US">
              <a:latin typeface="Calibri" pitchFamily="34" charset="0"/>
            </a:endParaRPr>
          </a:p>
          <a:p>
            <a:pPr marL="457200" indent="-457200">
              <a:buFont typeface="+mj-lt"/>
              <a:buAutoNum type="arabicPeriod"/>
            </a:pPr>
            <a:endParaRPr lang="en-US">
              <a:latin typeface="Calibri" pitchFamily="34" charset="0"/>
            </a:endParaRPr>
          </a:p>
          <a:p>
            <a:pPr marL="514350" indent="-514350">
              <a:buFont typeface="+mj-lt"/>
              <a:buAutoNum type="arabicPeriod" startAt="6"/>
            </a:pPr>
            <a:endParaRPr lang="en-US"/>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442" name="Picture 2" descr="http://www.togetherwepass.co.za/wp-content/uploads/2013/04/unisa-study-tips-together-we-pass.jpg"/>
          <p:cNvPicPr>
            <a:picLocks noChangeAspect="1" noChangeArrowheads="1"/>
          </p:cNvPicPr>
          <p:nvPr/>
        </p:nvPicPr>
        <p:blipFill>
          <a:blip r:embed="rId3" cstate="print"/>
          <a:srcRect/>
          <a:stretch>
            <a:fillRect/>
          </a:stretch>
        </p:blipFill>
        <p:spPr bwMode="auto">
          <a:xfrm>
            <a:off x="5715000" y="381000"/>
            <a:ext cx="2498651" cy="268605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a:bodyPr>
          <a:lstStyle/>
          <a:p>
            <a:r>
              <a:rPr lang="en-US">
                <a:solidFill>
                  <a:srgbClr val="F26631"/>
                </a:solidFill>
                <a:latin typeface="Calibri" pitchFamily="34" charset="0"/>
              </a:rPr>
              <a:t>Implementation</a:t>
            </a:r>
            <a:endParaRPr lang="en-US">
              <a:solidFill>
                <a:srgbClr val="F26631"/>
              </a:solidFill>
            </a:endParaRPr>
          </a:p>
        </p:txBody>
      </p:sp>
      <p:sp>
        <p:nvSpPr>
          <p:cNvPr id="12" name="Content Placeholder 2"/>
          <p:cNvSpPr>
            <a:spLocks noGrp="1"/>
          </p:cNvSpPr>
          <p:nvPr>
            <p:ph sz="half" idx="1"/>
          </p:nvPr>
        </p:nvSpPr>
        <p:spPr>
          <a:xfrm>
            <a:off x="457200" y="1828800"/>
            <a:ext cx="4343400" cy="5029200"/>
          </a:xfrm>
        </p:spPr>
        <p:txBody>
          <a:bodyPr>
            <a:normAutofit/>
          </a:bodyPr>
          <a:lstStyle/>
          <a:p>
            <a:pPr marL="457200" indent="-457200">
              <a:buNone/>
            </a:pPr>
            <a:r>
              <a:rPr lang="en-US" sz="2400" u="sng">
                <a:latin typeface="Calibri" pitchFamily="34" charset="0"/>
              </a:rPr>
              <a:t>Step 8.</a:t>
            </a:r>
          </a:p>
          <a:p>
            <a:pPr marL="457200" indent="-457200">
              <a:buNone/>
            </a:pPr>
            <a:r>
              <a:rPr lang="en-US" sz="2400">
                <a:latin typeface="Calibri" pitchFamily="34" charset="0"/>
              </a:rPr>
              <a:t>Consider implementation of your </a:t>
            </a:r>
          </a:p>
          <a:p>
            <a:pPr marL="457200" indent="-457200">
              <a:buNone/>
            </a:pPr>
            <a:r>
              <a:rPr lang="en-US" sz="2400">
                <a:latin typeface="Calibri" pitchFamily="34" charset="0"/>
              </a:rPr>
              <a:t>Language Access Plan.</a:t>
            </a:r>
          </a:p>
          <a:p>
            <a:pPr marL="457200" indent="-457200">
              <a:buNone/>
            </a:pPr>
            <a:endParaRPr lang="en-US" sz="2400">
              <a:latin typeface="Calibri" pitchFamily="34" charset="0"/>
            </a:endParaRPr>
          </a:p>
          <a:p>
            <a:pPr marL="457200" indent="-457200">
              <a:buNone/>
            </a:pPr>
            <a:r>
              <a:rPr lang="en-US" sz="2400">
                <a:latin typeface="Calibri" pitchFamily="34" charset="0"/>
              </a:rPr>
              <a:t>How this will be implemented </a:t>
            </a:r>
          </a:p>
          <a:p>
            <a:pPr marL="457200" indent="-457200">
              <a:buNone/>
            </a:pPr>
            <a:r>
              <a:rPr lang="en-US" sz="2400">
                <a:latin typeface="Calibri" pitchFamily="34" charset="0"/>
              </a:rPr>
              <a:t>throughout the organization (job </a:t>
            </a:r>
          </a:p>
          <a:p>
            <a:pPr marL="457200" indent="-457200">
              <a:buNone/>
            </a:pPr>
            <a:r>
              <a:rPr lang="en-US" sz="2400">
                <a:latin typeface="Calibri" pitchFamily="34" charset="0"/>
              </a:rPr>
              <a:t>descriptions, employee </a:t>
            </a:r>
          </a:p>
          <a:p>
            <a:pPr marL="457200" indent="-457200">
              <a:buNone/>
            </a:pPr>
            <a:r>
              <a:rPr lang="en-US" sz="2400">
                <a:latin typeface="Calibri" pitchFamily="34" charset="0"/>
              </a:rPr>
              <a:t>handbook, etc.)?</a:t>
            </a:r>
          </a:p>
          <a:p>
            <a:pPr marL="457200" indent="-457200">
              <a:buNone/>
            </a:pPr>
            <a:endParaRPr lang="en-US" sz="2400">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9090" name="AutoShape 2"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sp>
        <p:nvSpPr>
          <p:cNvPr id="89092" name="AutoShape 4"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pic>
        <p:nvPicPr>
          <p:cNvPr id="103428" name="Picture 4" descr="http://www.colourbox.com/preview/4014090-696624-implement-definition-magnifier-showing-executing-or-carrying-out.jpg"/>
          <p:cNvPicPr>
            <a:picLocks noChangeAspect="1" noChangeArrowheads="1"/>
          </p:cNvPicPr>
          <p:nvPr/>
        </p:nvPicPr>
        <p:blipFill>
          <a:blip r:embed="rId3" cstate="print"/>
          <a:srcRect/>
          <a:stretch>
            <a:fillRect/>
          </a:stretch>
        </p:blipFill>
        <p:spPr bwMode="auto">
          <a:xfrm>
            <a:off x="5181600" y="2209800"/>
            <a:ext cx="3505200" cy="35052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a:bodyPr>
          <a:lstStyle/>
          <a:p>
            <a:r>
              <a:rPr lang="en-US">
                <a:solidFill>
                  <a:srgbClr val="F26631"/>
                </a:solidFill>
                <a:latin typeface="Calibri" pitchFamily="34" charset="0"/>
              </a:rPr>
              <a:t>Implementation</a:t>
            </a:r>
            <a:endParaRPr lang="en-US">
              <a:solidFill>
                <a:srgbClr val="F26631"/>
              </a:solidFill>
            </a:endParaRPr>
          </a:p>
        </p:txBody>
      </p:sp>
      <p:sp>
        <p:nvSpPr>
          <p:cNvPr id="9" name="Content Placeholder 2"/>
          <p:cNvSpPr>
            <a:spLocks noGrp="1"/>
          </p:cNvSpPr>
          <p:nvPr>
            <p:ph sz="half" idx="1"/>
          </p:nvPr>
        </p:nvSpPr>
        <p:spPr>
          <a:xfrm>
            <a:off x="3505200" y="1676400"/>
            <a:ext cx="5181600" cy="4800600"/>
          </a:xfrm>
        </p:spPr>
        <p:txBody>
          <a:bodyPr>
            <a:normAutofit/>
          </a:bodyPr>
          <a:lstStyle/>
          <a:p>
            <a:pPr marL="457200" indent="-457200">
              <a:buFont typeface="+mj-lt"/>
              <a:buAutoNum type="arabicPeriod"/>
            </a:pPr>
            <a:r>
              <a:rPr lang="en-US">
                <a:latin typeface="Calibri" pitchFamily="34" charset="0"/>
              </a:rPr>
              <a:t>Which staff members will take responsibility for what tasks?</a:t>
            </a:r>
          </a:p>
          <a:p>
            <a:pPr marL="514350" indent="-51435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Helpful to have a definitions section for terms such as meaningful access, interpreter, translation.</a:t>
            </a:r>
          </a:p>
          <a:p>
            <a:pPr marL="514350" indent="-51435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Are there other policies that you need to establish?</a:t>
            </a:r>
          </a:p>
          <a:p>
            <a:pPr marL="457200" indent="-457200">
              <a:buNone/>
            </a:pPr>
            <a:endParaRPr lang="en-US">
              <a:latin typeface="Calibri" pitchFamily="34" charset="0"/>
            </a:endParaRPr>
          </a:p>
          <a:p>
            <a:pPr marL="457200" indent="-457200">
              <a:buNone/>
            </a:pPr>
            <a:endParaRPr lang="en-US">
              <a:latin typeface="Calibri" pitchFamily="34" charset="0"/>
            </a:endParaRPr>
          </a:p>
          <a:p>
            <a:pPr marL="457200" indent="-457200">
              <a:buFont typeface="+mj-lt"/>
              <a:buAutoNum type="arabicPeriod"/>
            </a:pPr>
            <a:endParaRPr lang="en-US">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442" name="Picture 2" descr="http://www.togetherwepass.co.za/wp-content/uploads/2013/04/unisa-study-tips-together-we-pass.jpg"/>
          <p:cNvPicPr>
            <a:picLocks noChangeAspect="1" noChangeArrowheads="1"/>
          </p:cNvPicPr>
          <p:nvPr/>
        </p:nvPicPr>
        <p:blipFill>
          <a:blip r:embed="rId3" cstate="print"/>
          <a:srcRect/>
          <a:stretch>
            <a:fillRect/>
          </a:stretch>
        </p:blipFill>
        <p:spPr bwMode="auto">
          <a:xfrm>
            <a:off x="228600" y="2133600"/>
            <a:ext cx="3260651" cy="35052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35</a:t>
            </a:fld>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a:bodyPr>
          <a:lstStyle/>
          <a:p>
            <a:r>
              <a:rPr lang="en-US">
                <a:solidFill>
                  <a:srgbClr val="F26631"/>
                </a:solidFill>
                <a:latin typeface="Calibri" pitchFamily="34" charset="0"/>
              </a:rPr>
              <a:t>Staff Training</a:t>
            </a:r>
            <a:endParaRPr lang="en-US">
              <a:solidFill>
                <a:srgbClr val="F26631"/>
              </a:solidFill>
            </a:endParaRPr>
          </a:p>
        </p:txBody>
      </p:sp>
      <p:sp>
        <p:nvSpPr>
          <p:cNvPr id="12" name="Content Placeholder 2"/>
          <p:cNvSpPr>
            <a:spLocks noGrp="1"/>
          </p:cNvSpPr>
          <p:nvPr>
            <p:ph sz="half" idx="1"/>
          </p:nvPr>
        </p:nvSpPr>
        <p:spPr>
          <a:xfrm>
            <a:off x="457200" y="1676400"/>
            <a:ext cx="3124200" cy="5029200"/>
          </a:xfrm>
        </p:spPr>
        <p:txBody>
          <a:bodyPr>
            <a:normAutofit/>
          </a:bodyPr>
          <a:lstStyle/>
          <a:p>
            <a:pPr marL="457200" indent="-457200">
              <a:buNone/>
            </a:pPr>
            <a:r>
              <a:rPr lang="en-US" sz="2400" u="sng">
                <a:latin typeface="Calibri" pitchFamily="34" charset="0"/>
              </a:rPr>
              <a:t>Step 9.</a:t>
            </a:r>
          </a:p>
          <a:p>
            <a:pPr marL="457200" indent="-457200">
              <a:buNone/>
            </a:pPr>
            <a:r>
              <a:rPr lang="en-US" sz="2400">
                <a:latin typeface="Calibri" pitchFamily="34" charset="0"/>
              </a:rPr>
              <a:t>Now that your plan is </a:t>
            </a:r>
          </a:p>
          <a:p>
            <a:pPr marL="457200" indent="-457200">
              <a:buNone/>
            </a:pPr>
            <a:r>
              <a:rPr lang="en-US" sz="2400">
                <a:latin typeface="Calibri" pitchFamily="34" charset="0"/>
              </a:rPr>
              <a:t>developed and policies, </a:t>
            </a:r>
          </a:p>
          <a:p>
            <a:pPr marL="457200" indent="-457200">
              <a:buNone/>
            </a:pPr>
            <a:r>
              <a:rPr lang="en-US" sz="2400">
                <a:latin typeface="Calibri" pitchFamily="34" charset="0"/>
              </a:rPr>
              <a:t>protocols and </a:t>
            </a:r>
          </a:p>
          <a:p>
            <a:pPr marL="457200" indent="-457200">
              <a:buNone/>
            </a:pPr>
            <a:r>
              <a:rPr lang="en-US" sz="2400">
                <a:latin typeface="Calibri" pitchFamily="34" charset="0"/>
              </a:rPr>
              <a:t>procedures updated, </a:t>
            </a:r>
          </a:p>
          <a:p>
            <a:pPr marL="457200" indent="-457200">
              <a:buNone/>
            </a:pPr>
            <a:r>
              <a:rPr lang="en-US" sz="2400">
                <a:latin typeface="Calibri" pitchFamily="34" charset="0"/>
              </a:rPr>
              <a:t>make sure your staff is </a:t>
            </a:r>
          </a:p>
          <a:p>
            <a:pPr marL="457200" indent="-457200">
              <a:buNone/>
            </a:pPr>
            <a:r>
              <a:rPr lang="en-US" sz="2400">
                <a:latin typeface="Calibri" pitchFamily="34" charset="0"/>
              </a:rPr>
              <a:t>familiar with and </a:t>
            </a:r>
          </a:p>
          <a:p>
            <a:pPr marL="457200" indent="-457200">
              <a:buNone/>
            </a:pPr>
            <a:r>
              <a:rPr lang="en-US" sz="2400">
                <a:latin typeface="Calibri" pitchFamily="34" charset="0"/>
              </a:rPr>
              <a:t>trained on your </a:t>
            </a:r>
          </a:p>
          <a:p>
            <a:pPr marL="457200" indent="-457200">
              <a:buNone/>
            </a:pPr>
            <a:r>
              <a:rPr lang="en-US" sz="2400">
                <a:latin typeface="Calibri" pitchFamily="34" charset="0"/>
              </a:rPr>
              <a:t>language access plan.</a:t>
            </a:r>
          </a:p>
          <a:p>
            <a:pPr marL="457200" indent="-457200">
              <a:buNone/>
            </a:pPr>
            <a:endParaRPr lang="en-US" sz="2400">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9090" name="AutoShape 2"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sp>
        <p:nvSpPr>
          <p:cNvPr id="89092" name="AutoShape 4"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pic>
        <p:nvPicPr>
          <p:cNvPr id="109570" name="Picture 2" descr="http://www.blogging4jobs.com/wp-content/uploads/2013/03/iStock_000015560128XSmall.jpg"/>
          <p:cNvPicPr>
            <a:picLocks noChangeAspect="1" noChangeArrowheads="1"/>
          </p:cNvPicPr>
          <p:nvPr/>
        </p:nvPicPr>
        <p:blipFill>
          <a:blip r:embed="rId3" cstate="print"/>
          <a:srcRect/>
          <a:stretch>
            <a:fillRect/>
          </a:stretch>
        </p:blipFill>
        <p:spPr bwMode="auto">
          <a:xfrm>
            <a:off x="4114800" y="2133600"/>
            <a:ext cx="4363935" cy="28956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a:bodyPr>
          <a:lstStyle/>
          <a:p>
            <a:r>
              <a:rPr lang="en-US">
                <a:solidFill>
                  <a:srgbClr val="F26631"/>
                </a:solidFill>
                <a:latin typeface="Calibri" pitchFamily="34" charset="0"/>
              </a:rPr>
              <a:t>Staff Training</a:t>
            </a:r>
            <a:endParaRPr lang="en-US">
              <a:solidFill>
                <a:srgbClr val="F26631"/>
              </a:solidFill>
            </a:endParaRPr>
          </a:p>
        </p:txBody>
      </p:sp>
      <p:sp>
        <p:nvSpPr>
          <p:cNvPr id="9" name="Content Placeholder 2"/>
          <p:cNvSpPr>
            <a:spLocks noGrp="1"/>
          </p:cNvSpPr>
          <p:nvPr>
            <p:ph sz="half" idx="1"/>
          </p:nvPr>
        </p:nvSpPr>
        <p:spPr>
          <a:xfrm>
            <a:off x="533400" y="1676400"/>
            <a:ext cx="7162800" cy="5410200"/>
          </a:xfrm>
        </p:spPr>
        <p:txBody>
          <a:bodyPr>
            <a:normAutofit fontScale="85000" lnSpcReduction="20000"/>
          </a:bodyPr>
          <a:lstStyle/>
          <a:p>
            <a:pPr marL="457200" indent="-457200">
              <a:buFont typeface="+mj-lt"/>
              <a:buAutoNum type="arabicPeriod"/>
            </a:pPr>
            <a:r>
              <a:rPr lang="en-US">
                <a:latin typeface="Calibri" pitchFamily="34" charset="0"/>
              </a:rPr>
              <a:t>Comprehensive – relevant law, organizational assessment, language access plan, relevant    policies, protocols and procedures and what            to do when an unexpected language is encountered.</a:t>
            </a:r>
          </a:p>
          <a:p>
            <a:pPr marL="514350" indent="-51435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Proper way to communicate with a survivor using an interpreter, and practice doing so.</a:t>
            </a:r>
          </a:p>
          <a:p>
            <a:pPr marL="457200" indent="-45720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Clear guidelines prohibiting the use of family members, children and other participants as interpreters.</a:t>
            </a:r>
          </a:p>
          <a:p>
            <a:pPr marL="514350" indent="-514350">
              <a:buFont typeface="+mj-lt"/>
              <a:buAutoNum type="arabicPeriod"/>
            </a:pPr>
            <a:endParaRPr lang="en-US">
              <a:latin typeface="Calibri" pitchFamily="34" charset="0"/>
            </a:endParaRPr>
          </a:p>
          <a:p>
            <a:pPr marL="457200" indent="-457200">
              <a:buFont typeface="+mj-lt"/>
              <a:buAutoNum type="arabicPeriod"/>
            </a:pPr>
            <a:r>
              <a:rPr lang="en-US">
                <a:latin typeface="Calibri" pitchFamily="34" charset="0"/>
              </a:rPr>
              <a:t>Mechanism for training new staff as they are hired, and refreshers as circumstances change or new tools or resources are identified.</a:t>
            </a:r>
          </a:p>
          <a:p>
            <a:pPr marL="457200" indent="-457200">
              <a:buNone/>
            </a:pPr>
            <a:endParaRPr lang="en-US">
              <a:latin typeface="Calibri" pitchFamily="34" charset="0"/>
            </a:endParaRPr>
          </a:p>
          <a:p>
            <a:pPr marL="457200" indent="-457200">
              <a:buNone/>
            </a:pPr>
            <a:endParaRPr lang="en-US">
              <a:latin typeface="Calibri" pitchFamily="34" charset="0"/>
            </a:endParaRPr>
          </a:p>
          <a:p>
            <a:pPr marL="457200" indent="-457200">
              <a:buFont typeface="+mj-lt"/>
              <a:buAutoNum type="arabicPeriod"/>
            </a:pPr>
            <a:endParaRPr lang="en-US">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442" name="Picture 2" descr="http://www.togetherwepass.co.za/wp-content/uploads/2013/04/unisa-study-tips-together-we-pass.jpg"/>
          <p:cNvPicPr>
            <a:picLocks noChangeAspect="1" noChangeArrowheads="1"/>
          </p:cNvPicPr>
          <p:nvPr/>
        </p:nvPicPr>
        <p:blipFill>
          <a:blip r:embed="rId3" cstate="print"/>
          <a:srcRect/>
          <a:stretch>
            <a:fillRect/>
          </a:stretch>
        </p:blipFill>
        <p:spPr bwMode="auto">
          <a:xfrm>
            <a:off x="7010400" y="381000"/>
            <a:ext cx="2133600" cy="229362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solidFill>
                  <a:srgbClr val="F26631"/>
                </a:solidFill>
                <a:latin typeface="Calibri"/>
                <a:cs typeface="Calibri"/>
              </a:rPr>
              <a:t>Reflection: Language Access Plans</a:t>
            </a:r>
            <a:endParaRPr lang="en-US">
              <a:latin typeface="Calibri"/>
              <a:cs typeface="Calibri"/>
            </a:endParaRPr>
          </a:p>
        </p:txBody>
      </p:sp>
      <p:sp>
        <p:nvSpPr>
          <p:cNvPr id="7" name="Content Placeholder 6"/>
          <p:cNvSpPr>
            <a:spLocks noGrp="1"/>
          </p:cNvSpPr>
          <p:nvPr>
            <p:ph idx="1"/>
          </p:nvPr>
        </p:nvSpPr>
        <p:spPr>
          <a:xfrm>
            <a:off x="457200" y="1524000"/>
            <a:ext cx="8229600" cy="5181600"/>
          </a:xfrm>
        </p:spPr>
        <p:txBody>
          <a:bodyPr>
            <a:normAutofit/>
          </a:bodyPr>
          <a:lstStyle/>
          <a:p>
            <a:pPr>
              <a:spcBef>
                <a:spcPts val="3072"/>
              </a:spcBef>
            </a:pPr>
            <a:r>
              <a:rPr lang="en-US" sz="2800">
                <a:latin typeface="Calibri"/>
                <a:cs typeface="Calibri"/>
              </a:rPr>
              <a:t>How have you worked to develop mutually beneficial partnerships with culturally specific organizations to enhance language access for survivors? How could these efforts be strengthened?</a:t>
            </a:r>
          </a:p>
          <a:p>
            <a:pPr>
              <a:spcBef>
                <a:spcPts val="3072"/>
              </a:spcBef>
            </a:pPr>
            <a:r>
              <a:rPr lang="en-US" sz="2800">
                <a:latin typeface="Calibri"/>
                <a:cs typeface="Calibri"/>
              </a:rPr>
              <a:t>Specifically, how do you and your partners measure progress? What are the benchmarks you’ve established? </a:t>
            </a:r>
          </a:p>
          <a:p>
            <a:pPr>
              <a:spcBef>
                <a:spcPts val="3072"/>
              </a:spcBef>
            </a:pPr>
            <a:r>
              <a:rPr lang="en-US" sz="2800">
                <a:latin typeface="Calibri"/>
                <a:cs typeface="Calibri"/>
              </a:rPr>
              <a:t>How are staff trained and supported to utilize the plan in their day-to-day work? How will you know if they are successful?</a:t>
            </a:r>
          </a:p>
          <a:p>
            <a:pPr marL="0" indent="0">
              <a:buNone/>
            </a:pPr>
            <a:endParaRPr lang="en-US"/>
          </a:p>
        </p:txBody>
      </p:sp>
      <p:sp>
        <p:nvSpPr>
          <p:cNvPr id="5" name="Slide Number Placeholder 4"/>
          <p:cNvSpPr>
            <a:spLocks noGrp="1"/>
          </p:cNvSpPr>
          <p:nvPr>
            <p:ph type="sldNum" sz="quarter" idx="12"/>
          </p:nvPr>
        </p:nvSpPr>
        <p:spPr/>
        <p:txBody>
          <a:bodyPr/>
          <a:lstStyle/>
          <a:p>
            <a:fld id="{3C238BBD-F00C-4855-B3EB-5BCEAA976F4C}" type="slidenum">
              <a:rPr lang="en-US" smtClean="0"/>
              <a:pPr/>
              <a:t>38</a:t>
            </a:fld>
            <a:endParaRPr lang="en-US"/>
          </a:p>
        </p:txBody>
      </p:sp>
    </p:spTree>
    <p:extLst>
      <p:ext uri="{BB962C8B-B14F-4D97-AF65-F5344CB8AC3E}">
        <p14:creationId xmlns:p14="http://schemas.microsoft.com/office/powerpoint/2010/main" val="7524671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a:bodyPr>
          <a:lstStyle/>
          <a:p>
            <a:r>
              <a:rPr lang="en-US">
                <a:solidFill>
                  <a:srgbClr val="F26631"/>
                </a:solidFill>
                <a:latin typeface="Calibri" pitchFamily="34" charset="0"/>
              </a:rPr>
              <a:t>Community Outreach</a:t>
            </a:r>
            <a:endParaRPr lang="en-US">
              <a:solidFill>
                <a:srgbClr val="F26631"/>
              </a:solidFill>
            </a:endParaRPr>
          </a:p>
        </p:txBody>
      </p:sp>
      <p:sp>
        <p:nvSpPr>
          <p:cNvPr id="12" name="Content Placeholder 2"/>
          <p:cNvSpPr>
            <a:spLocks noGrp="1"/>
          </p:cNvSpPr>
          <p:nvPr>
            <p:ph sz="half" idx="1"/>
          </p:nvPr>
        </p:nvSpPr>
        <p:spPr>
          <a:xfrm>
            <a:off x="457200" y="1676400"/>
            <a:ext cx="3124200" cy="5029200"/>
          </a:xfrm>
        </p:spPr>
        <p:txBody>
          <a:bodyPr>
            <a:normAutofit/>
          </a:bodyPr>
          <a:lstStyle/>
          <a:p>
            <a:pPr marL="457200" indent="-457200">
              <a:buNone/>
            </a:pPr>
            <a:endParaRPr lang="en-US" sz="2400" u="sng">
              <a:latin typeface="Calibri" pitchFamily="34" charset="0"/>
            </a:endParaRPr>
          </a:p>
          <a:p>
            <a:pPr marL="457200" indent="-457200">
              <a:buNone/>
            </a:pPr>
            <a:r>
              <a:rPr lang="en-US" sz="2400" u="sng">
                <a:latin typeface="Calibri" pitchFamily="34" charset="0"/>
              </a:rPr>
              <a:t>Step 10.</a:t>
            </a:r>
          </a:p>
          <a:p>
            <a:pPr marL="457200" indent="-457200">
              <a:buNone/>
            </a:pPr>
            <a:r>
              <a:rPr lang="en-US" sz="2400">
                <a:latin typeface="Calibri" pitchFamily="34" charset="0"/>
              </a:rPr>
              <a:t>How will you notify</a:t>
            </a:r>
          </a:p>
          <a:p>
            <a:pPr marL="457200" indent="-457200">
              <a:buNone/>
            </a:pPr>
            <a:r>
              <a:rPr lang="en-US" sz="2400">
                <a:latin typeface="Calibri" pitchFamily="34" charset="0"/>
              </a:rPr>
              <a:t>survivors with LEP </a:t>
            </a:r>
          </a:p>
          <a:p>
            <a:pPr marL="457200" indent="-457200">
              <a:buNone/>
            </a:pPr>
            <a:r>
              <a:rPr lang="en-US" sz="2400">
                <a:latin typeface="Calibri" pitchFamily="34" charset="0"/>
              </a:rPr>
              <a:t>of their rights </a:t>
            </a:r>
          </a:p>
          <a:p>
            <a:pPr marL="457200" indent="-457200">
              <a:buNone/>
            </a:pPr>
            <a:r>
              <a:rPr lang="en-US" sz="2400">
                <a:latin typeface="Calibri" pitchFamily="34" charset="0"/>
              </a:rPr>
              <a:t>to language access and </a:t>
            </a:r>
          </a:p>
          <a:p>
            <a:pPr marL="457200" indent="-457200">
              <a:buNone/>
            </a:pPr>
            <a:r>
              <a:rPr lang="en-US" sz="2400">
                <a:latin typeface="Calibri" pitchFamily="34" charset="0"/>
              </a:rPr>
              <a:t>the services you have </a:t>
            </a:r>
          </a:p>
          <a:p>
            <a:pPr marL="457200" indent="-457200">
              <a:buNone/>
            </a:pPr>
            <a:r>
              <a:rPr lang="en-US" sz="2400">
                <a:latin typeface="Calibri" pitchFamily="34" charset="0"/>
              </a:rPr>
              <a:t>available to them?</a:t>
            </a:r>
          </a:p>
          <a:p>
            <a:pPr marL="457200" indent="-457200">
              <a:buNone/>
            </a:pPr>
            <a:endParaRPr lang="en-US" sz="2400">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9090" name="AutoShape 2"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sp>
        <p:nvSpPr>
          <p:cNvPr id="89092" name="AutoShape 4"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pic>
        <p:nvPicPr>
          <p:cNvPr id="113666" name="Picture 2" descr="http://www.shorelinechurch.org/wp-content/uploads/2008/08/web_logo____background_gif.gif"/>
          <p:cNvPicPr>
            <a:picLocks noChangeAspect="1" noChangeArrowheads="1"/>
          </p:cNvPicPr>
          <p:nvPr/>
        </p:nvPicPr>
        <p:blipFill>
          <a:blip r:embed="rId3" cstate="print"/>
          <a:srcRect/>
          <a:stretch>
            <a:fillRect/>
          </a:stretch>
        </p:blipFill>
        <p:spPr bwMode="auto">
          <a:xfrm>
            <a:off x="3810000" y="2514600"/>
            <a:ext cx="5115522" cy="22860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FF6600"/>
                </a:solidFill>
                <a:latin typeface="Calibri" pitchFamily="34" charset="0"/>
              </a:rPr>
              <a:t>Why Provide Meaningful Language Access?</a:t>
            </a:r>
            <a:endParaRPr lang="es-PR">
              <a:latin typeface="Calibri" pitchFamily="34" charset="0"/>
            </a:endParaRPr>
          </a:p>
        </p:txBody>
      </p:sp>
      <p:sp>
        <p:nvSpPr>
          <p:cNvPr id="3" name="Content Placeholder 2"/>
          <p:cNvSpPr>
            <a:spLocks noGrp="1"/>
          </p:cNvSpPr>
          <p:nvPr>
            <p:ph idx="1"/>
          </p:nvPr>
        </p:nvSpPr>
        <p:spPr>
          <a:xfrm>
            <a:off x="228600" y="1676400"/>
            <a:ext cx="8915400" cy="3962400"/>
          </a:xfrm>
        </p:spPr>
        <p:txBody>
          <a:bodyPr>
            <a:noAutofit/>
          </a:bodyPr>
          <a:lstStyle/>
          <a:p>
            <a:pPr marL="457200" indent="-457200">
              <a:buNone/>
            </a:pPr>
            <a:r>
              <a:rPr lang="en-US" b="1">
                <a:latin typeface="Calibri" pitchFamily="34" charset="0"/>
              </a:rPr>
              <a:t>2.  The rise in immigration and the shift in U.S. settlement patterns:</a:t>
            </a:r>
          </a:p>
          <a:p>
            <a:pPr lvl="2"/>
            <a:r>
              <a:rPr lang="en-US" sz="2400">
                <a:latin typeface="Calibri" pitchFamily="34" charset="0"/>
              </a:rPr>
              <a:t>Approximately 25.2 million individuals with limited English proficiency (LEP) currently live in the U.S. </a:t>
            </a:r>
          </a:p>
          <a:p>
            <a:pPr lvl="2"/>
            <a:endParaRPr lang="en-US" sz="2400">
              <a:latin typeface="Calibri" pitchFamily="34" charset="0"/>
            </a:endParaRPr>
          </a:p>
          <a:p>
            <a:pPr lvl="2"/>
            <a:r>
              <a:rPr lang="en-US" sz="2400">
                <a:latin typeface="Calibri" pitchFamily="34" charset="0"/>
              </a:rPr>
              <a:t>The number of individuals with LEP living in the United States has increased by approximately 80 percent between 1990 and 2010</a:t>
            </a:r>
            <a:r>
              <a:rPr lang="en-US" sz="2400">
                <a:latin typeface="Myriad Pro"/>
              </a:rPr>
              <a:t>¹</a:t>
            </a:r>
            <a:r>
              <a:rPr lang="en-US" sz="2400">
                <a:latin typeface="Calibri" pitchFamily="34" charset="0"/>
              </a:rPr>
              <a:t>.  </a:t>
            </a:r>
          </a:p>
          <a:p>
            <a:pPr lvl="2"/>
            <a:endParaRPr lang="en-US" sz="2400">
              <a:latin typeface="Calibri" pitchFamily="34" charset="0"/>
            </a:endParaRPr>
          </a:p>
          <a:p>
            <a:pPr lvl="2"/>
            <a:r>
              <a:rPr lang="en-US" sz="2400">
                <a:latin typeface="Calibri" pitchFamily="34" charset="0"/>
              </a:rPr>
              <a:t>The languages spoken by this population with LEP are more diverse than ever.</a:t>
            </a:r>
          </a:p>
          <a:p>
            <a:pPr lvl="2">
              <a:buNone/>
            </a:pPr>
            <a:endParaRPr lang="en-US" sz="2400">
              <a:latin typeface="Calibri" pitchFamily="34" charset="0"/>
            </a:endParaRPr>
          </a:p>
          <a:p>
            <a:pPr>
              <a:buNone/>
            </a:pPr>
            <a:r>
              <a:rPr lang="es-PR" sz="1000">
                <a:latin typeface="Myriad Pro"/>
              </a:rPr>
              <a:t>¹</a:t>
            </a:r>
            <a:r>
              <a:rPr lang="en-US" sz="1000" i="1">
                <a:latin typeface="Calibri" pitchFamily="34" charset="0"/>
              </a:rPr>
              <a:t>Limited English Proficient Individuals in the United States: Number, Share, Growth, and Linguistic Diversity</a:t>
            </a:r>
            <a:r>
              <a:rPr lang="en-US" sz="1000">
                <a:latin typeface="Calibri" pitchFamily="34" charset="0"/>
              </a:rPr>
              <a:t>, Migration Policy Institute, December 2011.</a:t>
            </a:r>
            <a:endParaRPr lang="es-PR" sz="1000">
              <a:latin typeface="Calibri" pitchFamily="34" charset="0"/>
            </a:endParaRPr>
          </a:p>
        </p:txBody>
      </p:sp>
      <p:cxnSp>
        <p:nvCxnSpPr>
          <p:cNvPr id="4" name="Straight Connector 3"/>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3C238BBD-F00C-4855-B3EB-5BCEAA976F4C}" type="slidenum">
              <a:rPr lang="en-US" smtClean="0"/>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solidFill>
                  <a:srgbClr val="F26631"/>
                </a:solidFill>
                <a:latin typeface="Calibri" pitchFamily="34" charset="0"/>
              </a:rPr>
              <a:t>Community Outreach</a:t>
            </a:r>
            <a:endParaRPr lang="en-US">
              <a:solidFill>
                <a:srgbClr val="F26631"/>
              </a:solidFill>
            </a:endParaRPr>
          </a:p>
        </p:txBody>
      </p:sp>
      <p:sp>
        <p:nvSpPr>
          <p:cNvPr id="9" name="Content Placeholder 2"/>
          <p:cNvSpPr>
            <a:spLocks noGrp="1"/>
          </p:cNvSpPr>
          <p:nvPr>
            <p:ph sz="half" idx="1"/>
          </p:nvPr>
        </p:nvSpPr>
        <p:spPr>
          <a:xfrm>
            <a:off x="457200" y="1828800"/>
            <a:ext cx="4038600" cy="5638800"/>
          </a:xfrm>
        </p:spPr>
        <p:txBody>
          <a:bodyPr>
            <a:normAutofit fontScale="55000" lnSpcReduction="20000"/>
          </a:bodyPr>
          <a:lstStyle/>
          <a:p>
            <a:pPr marL="514350" indent="-514350">
              <a:buFont typeface="+mj-lt"/>
              <a:buAutoNum type="arabicPeriod"/>
            </a:pPr>
            <a:r>
              <a:rPr lang="en-US" sz="3800">
                <a:latin typeface="Calibri" pitchFamily="34" charset="0"/>
              </a:rPr>
              <a:t>Be inclusive. Invite culturally specific organizations to meet to discuss the services available and to assess the barriers to services for those communities.  </a:t>
            </a:r>
          </a:p>
          <a:p>
            <a:pPr marL="457200" indent="-457200">
              <a:buFont typeface="+mj-lt"/>
              <a:buAutoNum type="arabicPeriod"/>
            </a:pPr>
            <a:endParaRPr lang="en-US" sz="3800">
              <a:latin typeface="Calibri" pitchFamily="34" charset="0"/>
            </a:endParaRPr>
          </a:p>
          <a:p>
            <a:pPr marL="457200" indent="-457200">
              <a:buFont typeface="+mj-lt"/>
              <a:buAutoNum type="arabicPeriod"/>
            </a:pPr>
            <a:r>
              <a:rPr lang="en-US" sz="3800">
                <a:latin typeface="Calibri" pitchFamily="34" charset="0"/>
              </a:rPr>
              <a:t>Build relationships with allies in the community.</a:t>
            </a:r>
          </a:p>
          <a:p>
            <a:pPr marL="457200" indent="-457200">
              <a:buFont typeface="+mj-lt"/>
              <a:buAutoNum type="arabicPeriod"/>
            </a:pPr>
            <a:endParaRPr lang="en-US" sz="3800">
              <a:latin typeface="Calibri" pitchFamily="34" charset="0"/>
            </a:endParaRPr>
          </a:p>
          <a:p>
            <a:pPr marL="457200" indent="-457200">
              <a:buFont typeface="+mj-lt"/>
              <a:buAutoNum type="arabicPeriod"/>
            </a:pPr>
            <a:r>
              <a:rPr lang="en-US" sz="3800">
                <a:latin typeface="Calibri" pitchFamily="34" charset="0"/>
              </a:rPr>
              <a:t>Hold community informational workshops on topics important to community members, i.e. healthy relationships, legal remedies, healthy child development, etc.</a:t>
            </a:r>
          </a:p>
          <a:p>
            <a:pPr marL="457200" indent="-457200">
              <a:buFont typeface="+mj-lt"/>
              <a:buAutoNum type="arabicPeriod"/>
            </a:pPr>
            <a:endParaRPr lang="en-US" sz="3100">
              <a:latin typeface="Calibri" pitchFamily="34" charset="0"/>
            </a:endParaRPr>
          </a:p>
          <a:p>
            <a:pPr marL="457200" indent="-457200">
              <a:buFont typeface="+mj-lt"/>
              <a:buAutoNum type="arabicPeriod"/>
            </a:pPr>
            <a:endParaRPr lang="en-US" sz="1600">
              <a:latin typeface="Calibri" pitchFamily="34" charset="0"/>
            </a:endParaRPr>
          </a:p>
          <a:p>
            <a:pPr marL="457200" indent="-457200">
              <a:buNone/>
            </a:pPr>
            <a:endParaRPr lang="en-US" sz="1600">
              <a:latin typeface="Calibri" pitchFamily="34" charset="0"/>
            </a:endParaRPr>
          </a:p>
          <a:p>
            <a:pPr marL="457200" indent="-457200">
              <a:buNone/>
            </a:pPr>
            <a:endParaRPr lang="en-US" sz="1600">
              <a:latin typeface="Calibri" pitchFamily="34" charset="0"/>
            </a:endParaRPr>
          </a:p>
          <a:p>
            <a:pPr marL="457200" indent="-457200">
              <a:buFont typeface="+mj-lt"/>
              <a:buAutoNum type="arabicPeriod"/>
            </a:pPr>
            <a:endParaRPr lang="en-US" sz="1600">
              <a:latin typeface="Calibri" pitchFamily="34" charset="0"/>
            </a:endParaRPr>
          </a:p>
        </p:txBody>
      </p:sp>
      <p:sp>
        <p:nvSpPr>
          <p:cNvPr id="2" name="Content Placeholder 1"/>
          <p:cNvSpPr>
            <a:spLocks noGrp="1"/>
          </p:cNvSpPr>
          <p:nvPr>
            <p:ph sz="half" idx="2"/>
          </p:nvPr>
        </p:nvSpPr>
        <p:spPr>
          <a:xfrm>
            <a:off x="4648200" y="2590800"/>
            <a:ext cx="4038600" cy="4718304"/>
          </a:xfrm>
        </p:spPr>
        <p:txBody>
          <a:bodyPr>
            <a:normAutofit fontScale="55000" lnSpcReduction="20000"/>
          </a:bodyPr>
          <a:lstStyle/>
          <a:p>
            <a:pPr marL="514350" indent="-514350">
              <a:buFont typeface="+mj-lt"/>
              <a:buAutoNum type="arabicPeriod" startAt="4"/>
            </a:pPr>
            <a:r>
              <a:rPr lang="en-US" sz="3800">
                <a:latin typeface="Calibri" pitchFamily="34" charset="0"/>
              </a:rPr>
              <a:t>Create a PSA to be featured on culturally specific radio stations or public access stations.</a:t>
            </a:r>
          </a:p>
          <a:p>
            <a:pPr marL="457200" indent="-457200">
              <a:buFont typeface="+mj-lt"/>
              <a:buAutoNum type="arabicPeriod" startAt="4"/>
            </a:pPr>
            <a:endParaRPr lang="en-US" sz="3800">
              <a:latin typeface="Calibri" pitchFamily="34" charset="0"/>
            </a:endParaRPr>
          </a:p>
          <a:p>
            <a:pPr marL="457200" indent="-457200">
              <a:buFont typeface="+mj-lt"/>
              <a:buAutoNum type="arabicPeriod" startAt="4"/>
            </a:pPr>
            <a:r>
              <a:rPr lang="en-US" sz="3800">
                <a:latin typeface="Calibri" pitchFamily="34" charset="0"/>
              </a:rPr>
              <a:t>Go to where community members are:  churches, hair salons, </a:t>
            </a:r>
            <a:r>
              <a:rPr lang="en-US" sz="3800" err="1">
                <a:latin typeface="Calibri" pitchFamily="34" charset="0"/>
              </a:rPr>
              <a:t>laundromats</a:t>
            </a:r>
            <a:r>
              <a:rPr lang="en-US" sz="3800">
                <a:latin typeface="Calibri" pitchFamily="34" charset="0"/>
              </a:rPr>
              <a:t>, schools, community centers.</a:t>
            </a:r>
          </a:p>
          <a:p>
            <a:pPr marL="457200" indent="-457200">
              <a:buFont typeface="+mj-lt"/>
              <a:buAutoNum type="arabicPeriod" startAt="4"/>
            </a:pPr>
            <a:endParaRPr lang="en-US" sz="3800">
              <a:latin typeface="Calibri" pitchFamily="34" charset="0"/>
            </a:endParaRPr>
          </a:p>
          <a:p>
            <a:pPr marL="457200" indent="-457200">
              <a:buFont typeface="+mj-lt"/>
              <a:buAutoNum type="arabicPeriod" startAt="4"/>
            </a:pPr>
            <a:r>
              <a:rPr lang="en-US" sz="3800">
                <a:latin typeface="Calibri" pitchFamily="34" charset="0"/>
              </a:rPr>
              <a:t>GO TO WHERE THE COMMUNITY IS.  DON’T EXPECT THEM TO COME TO YOU.</a:t>
            </a:r>
          </a:p>
          <a:p>
            <a:endParaRPr lang="en-US"/>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442" name="Picture 2" descr="http://www.togetherwepass.co.za/wp-content/uploads/2013/04/unisa-study-tips-together-we-pass.jpg"/>
          <p:cNvPicPr>
            <a:picLocks noChangeAspect="1" noChangeArrowheads="1"/>
          </p:cNvPicPr>
          <p:nvPr/>
        </p:nvPicPr>
        <p:blipFill>
          <a:blip r:embed="rId3" cstate="print"/>
          <a:srcRect/>
          <a:stretch>
            <a:fillRect/>
          </a:stretch>
        </p:blipFill>
        <p:spPr bwMode="auto">
          <a:xfrm>
            <a:off x="6324600" y="381000"/>
            <a:ext cx="2133600" cy="2293620"/>
          </a:xfrm>
          <a:prstGeom prst="rect">
            <a:avLst/>
          </a:prstGeom>
          <a:noFill/>
        </p:spPr>
      </p:pic>
      <p:sp>
        <p:nvSpPr>
          <p:cNvPr id="3" name="Slide Number Placeholder 2"/>
          <p:cNvSpPr>
            <a:spLocks noGrp="1"/>
          </p:cNvSpPr>
          <p:nvPr>
            <p:ph type="sldNum" sz="quarter" idx="12"/>
          </p:nvPr>
        </p:nvSpPr>
        <p:spPr/>
        <p:txBody>
          <a:bodyPr/>
          <a:lstStyle/>
          <a:p>
            <a:fld id="{3C238BBD-F00C-4855-B3EB-5BCEAA976F4C}" type="slidenum">
              <a:rPr lang="en-US" smtClean="0"/>
              <a:pPr/>
              <a:t>40</a:t>
            </a:fld>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solidFill>
                  <a:srgbClr val="F26631"/>
                </a:solidFill>
                <a:latin typeface="Calibri"/>
                <a:cs typeface="Calibri"/>
              </a:rPr>
              <a:t>Reflection: Language Access Plans</a:t>
            </a:r>
            <a:endParaRPr lang="en-US"/>
          </a:p>
        </p:txBody>
      </p:sp>
      <p:sp>
        <p:nvSpPr>
          <p:cNvPr id="7" name="Content Placeholder 6"/>
          <p:cNvSpPr>
            <a:spLocks noGrp="1"/>
          </p:cNvSpPr>
          <p:nvPr>
            <p:ph idx="1"/>
          </p:nvPr>
        </p:nvSpPr>
        <p:spPr/>
        <p:txBody>
          <a:bodyPr>
            <a:normAutofit/>
          </a:bodyPr>
          <a:lstStyle/>
          <a:p>
            <a:r>
              <a:rPr lang="en-US">
                <a:latin typeface="Calibri"/>
                <a:cs typeface="Calibri"/>
              </a:rPr>
              <a:t>How do you help your partners provide accurate, consistent messages about help that is available to survivors with whom they interact? How do they help you do the same?</a:t>
            </a:r>
          </a:p>
          <a:p>
            <a:endParaRPr lang="en-US">
              <a:latin typeface="Calibri"/>
              <a:cs typeface="Calibri"/>
            </a:endParaRPr>
          </a:p>
          <a:p>
            <a:r>
              <a:rPr lang="en-US">
                <a:latin typeface="Calibri"/>
                <a:cs typeface="Calibri"/>
              </a:rPr>
              <a:t>How does the organization’s LAP reflect an understanding of where in the community survivors with LEP show up? How does it reflect your awareness of the unique challenges they face?</a:t>
            </a:r>
          </a:p>
          <a:p>
            <a:endParaRPr lang="en-US">
              <a:latin typeface="Calibri"/>
              <a:cs typeface="Calibri"/>
            </a:endParaRPr>
          </a:p>
          <a:p>
            <a:r>
              <a:rPr lang="en-US">
                <a:latin typeface="Calibri"/>
                <a:cs typeface="Calibri"/>
              </a:rPr>
              <a:t>How does the plan reflect an organizational commitment to being accountable to culturally specific groups for successful expansion of access to services and supports?</a:t>
            </a:r>
          </a:p>
          <a:p>
            <a:endParaRPr lang="en-US"/>
          </a:p>
          <a:p>
            <a:endParaRPr lang="en-US"/>
          </a:p>
        </p:txBody>
      </p:sp>
      <p:sp>
        <p:nvSpPr>
          <p:cNvPr id="5" name="Slide Number Placeholder 4"/>
          <p:cNvSpPr>
            <a:spLocks noGrp="1"/>
          </p:cNvSpPr>
          <p:nvPr>
            <p:ph type="sldNum" sz="quarter" idx="12"/>
          </p:nvPr>
        </p:nvSpPr>
        <p:spPr/>
        <p:txBody>
          <a:bodyPr/>
          <a:lstStyle/>
          <a:p>
            <a:fld id="{3C238BBD-F00C-4855-B3EB-5BCEAA976F4C}" type="slidenum">
              <a:rPr lang="en-US" smtClean="0"/>
              <a:pPr/>
              <a:t>41</a:t>
            </a:fld>
            <a:endParaRPr lang="en-US"/>
          </a:p>
        </p:txBody>
      </p:sp>
    </p:spTree>
    <p:extLst>
      <p:ext uri="{BB962C8B-B14F-4D97-AF65-F5344CB8AC3E}">
        <p14:creationId xmlns:p14="http://schemas.microsoft.com/office/powerpoint/2010/main" val="30547787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457200"/>
            <a:ext cx="8229600" cy="1143000"/>
          </a:xfrm>
        </p:spPr>
        <p:txBody>
          <a:bodyPr>
            <a:normAutofit/>
          </a:bodyPr>
          <a:lstStyle/>
          <a:p>
            <a:r>
              <a:rPr lang="en-US">
                <a:solidFill>
                  <a:srgbClr val="F26631"/>
                </a:solidFill>
                <a:latin typeface="Calibri" pitchFamily="34" charset="0"/>
              </a:rPr>
              <a:t>Monitoring and Compliance</a:t>
            </a:r>
            <a:endParaRPr lang="en-US">
              <a:solidFill>
                <a:srgbClr val="F26631"/>
              </a:solidFill>
            </a:endParaRPr>
          </a:p>
        </p:txBody>
      </p:sp>
      <p:sp>
        <p:nvSpPr>
          <p:cNvPr id="12" name="Content Placeholder 2"/>
          <p:cNvSpPr>
            <a:spLocks noGrp="1"/>
          </p:cNvSpPr>
          <p:nvPr>
            <p:ph sz="half" idx="1"/>
          </p:nvPr>
        </p:nvSpPr>
        <p:spPr>
          <a:xfrm>
            <a:off x="685800" y="1676400"/>
            <a:ext cx="4724400" cy="5029200"/>
          </a:xfrm>
        </p:spPr>
        <p:txBody>
          <a:bodyPr>
            <a:normAutofit lnSpcReduction="10000"/>
          </a:bodyPr>
          <a:lstStyle/>
          <a:p>
            <a:pPr marL="457200" indent="-457200">
              <a:buNone/>
            </a:pPr>
            <a:r>
              <a:rPr lang="en-US" sz="2400" u="sng">
                <a:latin typeface="Calibri" pitchFamily="34" charset="0"/>
              </a:rPr>
              <a:t>Step 11.</a:t>
            </a:r>
          </a:p>
          <a:p>
            <a:pPr marL="0" indent="-457200">
              <a:buNone/>
            </a:pPr>
            <a:r>
              <a:rPr lang="en-US" sz="2400">
                <a:latin typeface="Calibri" pitchFamily="34" charset="0"/>
              </a:rPr>
              <a:t>Now that you have a comprehensive plan to provide meaningful language access to survivors with LEP, follow up with a built-in plan to monitor the implementation.</a:t>
            </a:r>
          </a:p>
          <a:p>
            <a:pPr marL="0" indent="-457200">
              <a:buNone/>
            </a:pPr>
            <a:endParaRPr lang="en-US" sz="2400">
              <a:latin typeface="Calibri" pitchFamily="34" charset="0"/>
            </a:endParaRPr>
          </a:p>
          <a:p>
            <a:pPr marL="0" indent="-457200">
              <a:buNone/>
            </a:pPr>
            <a:r>
              <a:rPr lang="en-US" sz="2400">
                <a:latin typeface="Calibri" pitchFamily="34" charset="0"/>
              </a:rPr>
              <a:t>Involving culturally-specific organizations, community partners and survivors themselves will result in a deeper understanding of how successful you have been and where you want to go next.</a:t>
            </a:r>
          </a:p>
          <a:p>
            <a:pPr marL="457200" indent="-457200">
              <a:buNone/>
            </a:pPr>
            <a:endParaRPr lang="en-US" sz="2400">
              <a:latin typeface="Calibri" pitchFamily="34" charset="0"/>
            </a:endParaRPr>
          </a:p>
          <a:p>
            <a:pPr marL="457200" indent="-457200">
              <a:buNone/>
            </a:pPr>
            <a:endParaRPr lang="en-US" sz="2400">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9090" name="AutoShape 2"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sp>
        <p:nvSpPr>
          <p:cNvPr id="89092" name="AutoShape 4"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pic>
        <p:nvPicPr>
          <p:cNvPr id="117762" name="Picture 2" descr="http://idisaster.files.wordpress.com/2012/05/social-media-monitoring.jpg"/>
          <p:cNvPicPr>
            <a:picLocks noChangeAspect="1" noChangeArrowheads="1"/>
          </p:cNvPicPr>
          <p:nvPr/>
        </p:nvPicPr>
        <p:blipFill>
          <a:blip r:embed="rId3" cstate="print"/>
          <a:srcRect/>
          <a:stretch>
            <a:fillRect/>
          </a:stretch>
        </p:blipFill>
        <p:spPr bwMode="auto">
          <a:xfrm>
            <a:off x="5334000" y="2057400"/>
            <a:ext cx="3581400" cy="358140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a:solidFill>
                  <a:srgbClr val="F26631"/>
                </a:solidFill>
                <a:latin typeface="Calibri" pitchFamily="34" charset="0"/>
              </a:rPr>
              <a:t>Monitoring and Compliance</a:t>
            </a:r>
            <a:endParaRPr lang="en-US">
              <a:solidFill>
                <a:srgbClr val="F26631"/>
              </a:solidFill>
            </a:endParaRPr>
          </a:p>
        </p:txBody>
      </p:sp>
      <p:sp>
        <p:nvSpPr>
          <p:cNvPr id="9" name="Content Placeholder 2"/>
          <p:cNvSpPr>
            <a:spLocks noGrp="1"/>
          </p:cNvSpPr>
          <p:nvPr>
            <p:ph sz="half" idx="1"/>
          </p:nvPr>
        </p:nvSpPr>
        <p:spPr>
          <a:xfrm>
            <a:off x="228600" y="1673352"/>
            <a:ext cx="4572000" cy="5718048"/>
          </a:xfrm>
        </p:spPr>
        <p:txBody>
          <a:bodyPr>
            <a:normAutofit/>
          </a:bodyPr>
          <a:lstStyle/>
          <a:p>
            <a:pPr marL="514350" indent="-514350">
              <a:buFont typeface="+mj-lt"/>
              <a:buAutoNum type="arabicPeriod"/>
            </a:pPr>
            <a:r>
              <a:rPr lang="en-US" sz="2000">
                <a:latin typeface="Calibri"/>
                <a:cs typeface="Calibri"/>
              </a:rPr>
              <a:t>Establish an annual review of your plan.</a:t>
            </a:r>
          </a:p>
          <a:p>
            <a:pPr lvl="1">
              <a:buFont typeface="Arial"/>
              <a:buChar char="•"/>
            </a:pPr>
            <a:r>
              <a:rPr lang="en-US" sz="2000">
                <a:latin typeface="Calibri"/>
                <a:cs typeface="Calibri"/>
              </a:rPr>
              <a:t>How have demographics changed?</a:t>
            </a:r>
          </a:p>
          <a:p>
            <a:pPr lvl="1">
              <a:buFont typeface="Arial"/>
              <a:buChar char="•"/>
            </a:pPr>
            <a:r>
              <a:rPr lang="en-US" sz="2000">
                <a:latin typeface="Calibri"/>
                <a:cs typeface="Calibri"/>
              </a:rPr>
              <a:t>How has your plan affected services?</a:t>
            </a:r>
          </a:p>
          <a:p>
            <a:pPr lvl="1">
              <a:buFont typeface="Arial"/>
              <a:buChar char="•"/>
            </a:pPr>
            <a:r>
              <a:rPr lang="en-US" sz="2000">
                <a:latin typeface="Calibri"/>
                <a:cs typeface="Calibri"/>
              </a:rPr>
              <a:t>How did you respond to language needs as they arose?</a:t>
            </a:r>
          </a:p>
          <a:p>
            <a:pPr lvl="1">
              <a:buFont typeface="Arial"/>
              <a:buChar char="•"/>
            </a:pPr>
            <a:r>
              <a:rPr lang="en-US" sz="2000">
                <a:latin typeface="Calibri"/>
                <a:cs typeface="Calibri"/>
              </a:rPr>
              <a:t>How do you address unexpected languages?</a:t>
            </a:r>
          </a:p>
          <a:p>
            <a:pPr lvl="1">
              <a:buFont typeface="Arial"/>
              <a:buChar char="•"/>
            </a:pPr>
            <a:r>
              <a:rPr lang="en-US" sz="2000">
                <a:latin typeface="Calibri"/>
                <a:cs typeface="Calibri"/>
              </a:rPr>
              <a:t>What should you adapt or change for next year?</a:t>
            </a:r>
          </a:p>
          <a:p>
            <a:pPr lvl="1">
              <a:buFont typeface="Arial"/>
              <a:buChar char="•"/>
            </a:pPr>
            <a:r>
              <a:rPr lang="en-US" sz="2000">
                <a:latin typeface="Calibri"/>
                <a:cs typeface="Calibri"/>
              </a:rPr>
              <a:t>How are you building capacity in the long-term, i.e. fundraising, participation satisfaction, staff hiring and training, etc.?</a:t>
            </a:r>
          </a:p>
          <a:p>
            <a:pPr marL="1005840" lvl="2" indent="-457200"/>
            <a:endParaRPr lang="en-US">
              <a:latin typeface="Calibri" pitchFamily="34" charset="0"/>
            </a:endParaRPr>
          </a:p>
          <a:p>
            <a:pPr marL="1005840" lvl="2" indent="-457200">
              <a:buNone/>
            </a:pPr>
            <a:endParaRPr lang="en-US">
              <a:latin typeface="Calibri" pitchFamily="34" charset="0"/>
            </a:endParaRPr>
          </a:p>
          <a:p>
            <a:pPr marL="457200" indent="-457200">
              <a:buNone/>
            </a:pPr>
            <a:endParaRPr lang="en-US" sz="2000">
              <a:latin typeface="Calibri" pitchFamily="34" charset="0"/>
            </a:endParaRPr>
          </a:p>
          <a:p>
            <a:pPr marL="457200" indent="-457200">
              <a:buNone/>
            </a:pPr>
            <a:endParaRPr lang="en-US" sz="2000">
              <a:latin typeface="Calibri" pitchFamily="34" charset="0"/>
            </a:endParaRPr>
          </a:p>
          <a:p>
            <a:pPr marL="457200" indent="-457200">
              <a:buNone/>
            </a:pPr>
            <a:endParaRPr lang="en-US" sz="2000">
              <a:latin typeface="Calibri" pitchFamily="34" charset="0"/>
            </a:endParaRPr>
          </a:p>
          <a:p>
            <a:pPr marL="457200" indent="-457200">
              <a:buFont typeface="+mj-lt"/>
              <a:buAutoNum type="arabicPeriod"/>
            </a:pPr>
            <a:endParaRPr lang="en-US" sz="2000">
              <a:latin typeface="Calibri" pitchFamily="34" charset="0"/>
            </a:endParaRPr>
          </a:p>
        </p:txBody>
      </p:sp>
      <p:sp>
        <p:nvSpPr>
          <p:cNvPr id="2" name="Content Placeholder 1"/>
          <p:cNvSpPr>
            <a:spLocks noGrp="1"/>
          </p:cNvSpPr>
          <p:nvPr>
            <p:ph sz="half" idx="2"/>
          </p:nvPr>
        </p:nvSpPr>
        <p:spPr>
          <a:xfrm>
            <a:off x="4800600" y="3276600"/>
            <a:ext cx="4191000" cy="3886200"/>
          </a:xfrm>
        </p:spPr>
        <p:txBody>
          <a:bodyPr>
            <a:noAutofit/>
          </a:bodyPr>
          <a:lstStyle/>
          <a:p>
            <a:pPr marL="457200" indent="-457200">
              <a:buFont typeface="+mj-lt"/>
              <a:buAutoNum type="arabicPeriod" startAt="2"/>
            </a:pPr>
            <a:r>
              <a:rPr lang="en-US" sz="2000">
                <a:latin typeface="Calibri" pitchFamily="34" charset="0"/>
              </a:rPr>
              <a:t>Utilize listening sessions, surveys, interviews and other feedback tools to gather information on how LEP survivors feel about the services they received and their ability to fully access those services.</a:t>
            </a:r>
          </a:p>
          <a:p>
            <a:endParaRPr lang="en-US"/>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442" name="Picture 2" descr="http://www.togetherwepass.co.za/wp-content/uploads/2013/04/unisa-study-tips-together-we-pass.jpg"/>
          <p:cNvPicPr>
            <a:picLocks noChangeAspect="1" noChangeArrowheads="1"/>
          </p:cNvPicPr>
          <p:nvPr/>
        </p:nvPicPr>
        <p:blipFill>
          <a:blip r:embed="rId3" cstate="print"/>
          <a:srcRect/>
          <a:stretch>
            <a:fillRect/>
          </a:stretch>
        </p:blipFill>
        <p:spPr bwMode="auto">
          <a:xfrm>
            <a:off x="6324600" y="381000"/>
            <a:ext cx="2422451" cy="2604135"/>
          </a:xfrm>
          <a:prstGeom prst="rect">
            <a:avLst/>
          </a:prstGeom>
          <a:noFill/>
        </p:spPr>
      </p:pic>
      <p:sp>
        <p:nvSpPr>
          <p:cNvPr id="3" name="Slide Number Placeholder 2"/>
          <p:cNvSpPr>
            <a:spLocks noGrp="1"/>
          </p:cNvSpPr>
          <p:nvPr>
            <p:ph type="sldNum" sz="quarter" idx="12"/>
          </p:nvPr>
        </p:nvSpPr>
        <p:spPr/>
        <p:txBody>
          <a:bodyPr/>
          <a:lstStyle/>
          <a:p>
            <a:fld id="{3C238BBD-F00C-4855-B3EB-5BCEAA976F4C}"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990600"/>
          </a:xfrm>
        </p:spPr>
        <p:txBody>
          <a:bodyPr>
            <a:normAutofit fontScale="90000"/>
          </a:bodyPr>
          <a:lstStyle/>
          <a:p>
            <a:r>
              <a:rPr lang="en-US" sz="4400">
                <a:solidFill>
                  <a:srgbClr val="FF6600"/>
                </a:solidFill>
                <a:latin typeface="Calibri"/>
                <a:cs typeface="Calibri"/>
              </a:rPr>
              <a:t>(Part 3) Working with Interpreters and Promising Models</a:t>
            </a:r>
            <a:br>
              <a:rPr lang="en-US" sz="4400">
                <a:solidFill>
                  <a:srgbClr val="FF6600"/>
                </a:solidFill>
                <a:latin typeface="Calibri"/>
                <a:cs typeface="Calibri"/>
              </a:rPr>
            </a:br>
            <a:r>
              <a:rPr lang="en-US" sz="3600">
                <a:solidFill>
                  <a:srgbClr val="FF6600"/>
                </a:solidFill>
                <a:latin typeface="Calibri"/>
                <a:cs typeface="Calibri"/>
              </a:rPr>
              <a:t>Learning Objectives -- Participants will: </a:t>
            </a:r>
          </a:p>
        </p:txBody>
      </p:sp>
      <p:sp>
        <p:nvSpPr>
          <p:cNvPr id="3" name="Content Placeholder 2"/>
          <p:cNvSpPr>
            <a:spLocks noGrp="1"/>
          </p:cNvSpPr>
          <p:nvPr>
            <p:ph idx="1"/>
          </p:nvPr>
        </p:nvSpPr>
        <p:spPr>
          <a:xfrm>
            <a:off x="457200" y="2743200"/>
            <a:ext cx="8229600" cy="4876800"/>
          </a:xfrm>
        </p:spPr>
        <p:txBody>
          <a:bodyPr>
            <a:normAutofit/>
          </a:bodyPr>
          <a:lstStyle/>
          <a:p>
            <a:pPr lvl="0">
              <a:spcBef>
                <a:spcPts val="1872"/>
              </a:spcBef>
            </a:pPr>
            <a:r>
              <a:rPr lang="en-US" sz="2800">
                <a:latin typeface="Calibri"/>
                <a:cs typeface="Calibri"/>
              </a:rPr>
              <a:t>Work effectively with interpreters.</a:t>
            </a:r>
          </a:p>
          <a:p>
            <a:pPr lvl="0">
              <a:spcBef>
                <a:spcPts val="1872"/>
              </a:spcBef>
            </a:pPr>
            <a:r>
              <a:rPr lang="en-US" sz="2800">
                <a:latin typeface="Calibri"/>
                <a:cs typeface="Calibri"/>
              </a:rPr>
              <a:t>Describe promising practices for creating language accessible programs.</a:t>
            </a:r>
            <a:endParaRPr lang="en-US"/>
          </a:p>
        </p:txBody>
      </p:sp>
      <p:cxnSp>
        <p:nvCxnSpPr>
          <p:cNvPr id="4" name="Straight Connector 3"/>
          <p:cNvCxnSpPr/>
          <p:nvPr/>
        </p:nvCxnSpPr>
        <p:spPr>
          <a:xfrm>
            <a:off x="533400" y="23622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C238BBD-F00C-4855-B3EB-5BCEAA976F4C}" type="slidenum">
              <a:rPr lang="en-US" smtClean="0"/>
              <a:pPr/>
              <a:t>44</a:t>
            </a:fld>
            <a:endParaRPr lang="en-US"/>
          </a:p>
        </p:txBody>
      </p:sp>
    </p:spTree>
    <p:extLst>
      <p:ext uri="{BB962C8B-B14F-4D97-AF65-F5344CB8AC3E}">
        <p14:creationId xmlns:p14="http://schemas.microsoft.com/office/powerpoint/2010/main" val="350783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990600"/>
          </a:xfrm>
        </p:spPr>
        <p:txBody>
          <a:bodyPr>
            <a:normAutofit fontScale="90000"/>
          </a:bodyPr>
          <a:lstStyle/>
          <a:p>
            <a:r>
              <a:rPr lang="en-US">
                <a:solidFill>
                  <a:srgbClr val="FF6600"/>
                </a:solidFill>
                <a:latin typeface="Calibri"/>
                <a:cs typeface="Calibri"/>
              </a:rPr>
              <a:t>Working with Interpreters</a:t>
            </a:r>
            <a:br>
              <a:rPr lang="en-US">
                <a:solidFill>
                  <a:srgbClr val="FF6600"/>
                </a:solidFill>
                <a:latin typeface="Calibri"/>
                <a:cs typeface="Calibri"/>
              </a:rPr>
            </a:br>
            <a:endParaRPr lang="en-US" sz="2700">
              <a:solidFill>
                <a:schemeClr val="tx1"/>
              </a:solidFill>
              <a:latin typeface="Calibri"/>
              <a:cs typeface="Calibri"/>
            </a:endParaRPr>
          </a:p>
        </p:txBody>
      </p:sp>
      <p:pic>
        <p:nvPicPr>
          <p:cNvPr id="4" name="Picture 3"/>
          <p:cNvPicPr>
            <a:picLocks noChangeAspect="1"/>
          </p:cNvPicPr>
          <p:nvPr/>
        </p:nvPicPr>
        <p:blipFill>
          <a:blip r:embed="rId2"/>
          <a:stretch>
            <a:fillRect/>
          </a:stretch>
        </p:blipFill>
        <p:spPr>
          <a:xfrm>
            <a:off x="1524000" y="2514600"/>
            <a:ext cx="5867400" cy="4165854"/>
          </a:xfrm>
          <a:prstGeom prst="rect">
            <a:avLst/>
          </a:prstGeom>
        </p:spPr>
      </p:pic>
      <p:cxnSp>
        <p:nvCxnSpPr>
          <p:cNvPr id="5" name="Straight Connector 4"/>
          <p:cNvCxnSpPr/>
          <p:nvPr/>
        </p:nvCxnSpPr>
        <p:spPr>
          <a:xfrm>
            <a:off x="533400" y="22098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3C238BBD-F00C-4855-B3EB-5BCEAA976F4C}" type="slidenum">
              <a:rPr lang="en-US" smtClean="0"/>
              <a:pPr/>
              <a:t>45</a:t>
            </a:fld>
            <a:endParaRPr lang="en-US"/>
          </a:p>
        </p:txBody>
      </p:sp>
    </p:spTree>
    <p:extLst>
      <p:ext uri="{BB962C8B-B14F-4D97-AF65-F5344CB8AC3E}">
        <p14:creationId xmlns:p14="http://schemas.microsoft.com/office/powerpoint/2010/main" val="27081706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latin typeface="Calibri"/>
                <a:cs typeface="Calibri"/>
              </a:rPr>
              <a:t>Modes of Interpretation</a:t>
            </a:r>
          </a:p>
        </p:txBody>
      </p:sp>
      <p:sp>
        <p:nvSpPr>
          <p:cNvPr id="3" name="Content Placeholder 2"/>
          <p:cNvSpPr>
            <a:spLocks noGrp="1"/>
          </p:cNvSpPr>
          <p:nvPr>
            <p:ph idx="1"/>
          </p:nvPr>
        </p:nvSpPr>
        <p:spPr/>
        <p:txBody>
          <a:bodyPr/>
          <a:lstStyle/>
          <a:p>
            <a:r>
              <a:rPr lang="en-US"/>
              <a:t>Simultaneous – The process of orally rendering one language into another language virtually at the same time that the speaker is speaking.</a:t>
            </a:r>
          </a:p>
          <a:p>
            <a:pPr marL="0" indent="0">
              <a:buNone/>
            </a:pPr>
            <a:endParaRPr lang="en-US"/>
          </a:p>
          <a:p>
            <a:r>
              <a:rPr lang="en-US"/>
              <a:t>Consecutive – The process of orally rendering one language into another language after the speaker has completed a statement or question.</a:t>
            </a:r>
          </a:p>
          <a:p>
            <a:endParaRPr lang="en-US"/>
          </a:p>
          <a:p>
            <a:r>
              <a:rPr lang="en-US"/>
              <a:t>Sight Translation – The rendering of material written in one language into spoken speech in another language</a:t>
            </a:r>
          </a:p>
        </p:txBody>
      </p:sp>
      <p:cxnSp>
        <p:nvCxnSpPr>
          <p:cNvPr id="4" name="Straight Connector 3"/>
          <p:cNvCxnSpPr/>
          <p:nvPr/>
        </p:nvCxnSpPr>
        <p:spPr>
          <a:xfrm>
            <a:off x="533400" y="14478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C238BBD-F00C-4855-B3EB-5BCEAA976F4C}" type="slidenum">
              <a:rPr lang="en-US" smtClean="0"/>
              <a:pPr/>
              <a:t>46</a:t>
            </a:fld>
            <a:endParaRPr lang="en-US"/>
          </a:p>
        </p:txBody>
      </p:sp>
    </p:spTree>
    <p:extLst>
      <p:ext uri="{BB962C8B-B14F-4D97-AF65-F5344CB8AC3E}">
        <p14:creationId xmlns:p14="http://schemas.microsoft.com/office/powerpoint/2010/main" val="23165457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latin typeface="Calibri"/>
                <a:cs typeface="Calibri"/>
              </a:rPr>
              <a:t>Bilingual staff and interpreters</a:t>
            </a:r>
          </a:p>
        </p:txBody>
      </p:sp>
      <p:sp>
        <p:nvSpPr>
          <p:cNvPr id="5" name="Text Placeholder 4"/>
          <p:cNvSpPr>
            <a:spLocks noGrp="1"/>
          </p:cNvSpPr>
          <p:nvPr>
            <p:ph type="body" idx="1"/>
          </p:nvPr>
        </p:nvSpPr>
        <p:spPr/>
        <p:txBody>
          <a:bodyPr>
            <a:normAutofit/>
          </a:bodyPr>
          <a:lstStyle/>
          <a:p>
            <a:r>
              <a:rPr lang="en-US" sz="2800"/>
              <a:t>Bilingual staff</a:t>
            </a:r>
          </a:p>
        </p:txBody>
      </p:sp>
      <p:sp>
        <p:nvSpPr>
          <p:cNvPr id="3" name="Content Placeholder 2"/>
          <p:cNvSpPr>
            <a:spLocks noGrp="1"/>
          </p:cNvSpPr>
          <p:nvPr>
            <p:ph sz="half" idx="2"/>
          </p:nvPr>
        </p:nvSpPr>
        <p:spPr/>
        <p:txBody>
          <a:bodyPr>
            <a:normAutofit/>
          </a:bodyPr>
          <a:lstStyle/>
          <a:p>
            <a:pPr marL="582930" indent="-457200"/>
            <a:r>
              <a:rPr lang="en-US">
                <a:latin typeface="Calibri"/>
                <a:cs typeface="Calibri"/>
              </a:rPr>
              <a:t>Fluent in English and native language</a:t>
            </a:r>
          </a:p>
          <a:p>
            <a:pPr marL="582930" indent="-457200"/>
            <a:r>
              <a:rPr lang="en-US">
                <a:latin typeface="Calibri"/>
                <a:cs typeface="Calibri"/>
              </a:rPr>
              <a:t>Not a conduit or neutral party</a:t>
            </a:r>
          </a:p>
          <a:p>
            <a:pPr marL="582930" indent="-457200"/>
            <a:r>
              <a:rPr lang="en-US">
                <a:latin typeface="Calibri"/>
                <a:cs typeface="Calibri"/>
              </a:rPr>
              <a:t>No government standard, but recommends assessment </a:t>
            </a:r>
          </a:p>
          <a:p>
            <a:endParaRPr lang="en-US"/>
          </a:p>
        </p:txBody>
      </p:sp>
      <p:sp>
        <p:nvSpPr>
          <p:cNvPr id="6" name="Text Placeholder 5"/>
          <p:cNvSpPr>
            <a:spLocks noGrp="1"/>
          </p:cNvSpPr>
          <p:nvPr>
            <p:ph type="body" sz="quarter" idx="3"/>
          </p:nvPr>
        </p:nvSpPr>
        <p:spPr/>
        <p:txBody>
          <a:bodyPr>
            <a:normAutofit/>
          </a:bodyPr>
          <a:lstStyle/>
          <a:p>
            <a:r>
              <a:rPr lang="en-US" sz="2800"/>
              <a:t>Interpreters</a:t>
            </a:r>
          </a:p>
        </p:txBody>
      </p:sp>
      <p:sp>
        <p:nvSpPr>
          <p:cNvPr id="4" name="Content Placeholder 3"/>
          <p:cNvSpPr>
            <a:spLocks noGrp="1"/>
          </p:cNvSpPr>
          <p:nvPr>
            <p:ph sz="quarter" idx="4"/>
          </p:nvPr>
        </p:nvSpPr>
        <p:spPr/>
        <p:txBody>
          <a:bodyPr>
            <a:normAutofit/>
          </a:bodyPr>
          <a:lstStyle/>
          <a:p>
            <a:pPr marL="582930" indent="-457200"/>
            <a:r>
              <a:rPr lang="en-US">
                <a:latin typeface="Calibri"/>
                <a:cs typeface="Calibri"/>
              </a:rPr>
              <a:t>Spoken language from one language to another</a:t>
            </a:r>
          </a:p>
          <a:p>
            <a:pPr marL="582930" indent="-457200"/>
            <a:r>
              <a:rPr lang="en-US">
                <a:latin typeface="Calibri"/>
                <a:cs typeface="Calibri"/>
              </a:rPr>
              <a:t>Training</a:t>
            </a:r>
          </a:p>
          <a:p>
            <a:pPr marL="582930" indent="-457200"/>
            <a:r>
              <a:rPr lang="en-US">
                <a:latin typeface="Calibri"/>
                <a:cs typeface="Calibri"/>
              </a:rPr>
              <a:t>Neutral party</a:t>
            </a:r>
          </a:p>
          <a:p>
            <a:pPr marL="582930" indent="-457200"/>
            <a:r>
              <a:rPr lang="en-US">
                <a:latin typeface="Calibri"/>
                <a:cs typeface="Calibri"/>
              </a:rPr>
              <a:t>Fluency in English and native language</a:t>
            </a:r>
          </a:p>
          <a:p>
            <a:pPr marL="582930" indent="-457200"/>
            <a:r>
              <a:rPr lang="en-US">
                <a:latin typeface="Calibri"/>
                <a:cs typeface="Calibri"/>
              </a:rPr>
              <a:t>Conduit to communicate</a:t>
            </a:r>
          </a:p>
          <a:p>
            <a:pPr marL="582930" indent="-457200"/>
            <a:r>
              <a:rPr lang="en-US">
                <a:latin typeface="Calibri"/>
                <a:cs typeface="Calibri"/>
              </a:rPr>
              <a:t>In-person</a:t>
            </a:r>
          </a:p>
          <a:p>
            <a:pPr marL="582930" indent="-457200"/>
            <a:r>
              <a:rPr lang="en-US">
                <a:latin typeface="Calibri"/>
                <a:cs typeface="Calibri"/>
              </a:rPr>
              <a:t>Telephonic </a:t>
            </a:r>
          </a:p>
          <a:p>
            <a:endParaRPr lang="en-US"/>
          </a:p>
        </p:txBody>
      </p:sp>
      <p:sp>
        <p:nvSpPr>
          <p:cNvPr id="7" name="Slide Number Placeholder 6"/>
          <p:cNvSpPr>
            <a:spLocks noGrp="1"/>
          </p:cNvSpPr>
          <p:nvPr>
            <p:ph type="sldNum" sz="quarter" idx="12"/>
          </p:nvPr>
        </p:nvSpPr>
        <p:spPr/>
        <p:txBody>
          <a:bodyPr/>
          <a:lstStyle/>
          <a:p>
            <a:fld id="{3C238BBD-F00C-4855-B3EB-5BCEAA976F4C}" type="slidenum">
              <a:rPr lang="en-US" smtClean="0"/>
              <a:pPr/>
              <a:t>47</a:t>
            </a:fld>
            <a:endParaRPr lang="en-US"/>
          </a:p>
        </p:txBody>
      </p:sp>
    </p:spTree>
    <p:extLst>
      <p:ext uri="{BB962C8B-B14F-4D97-AF65-F5344CB8AC3E}">
        <p14:creationId xmlns:p14="http://schemas.microsoft.com/office/powerpoint/2010/main" val="3671263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81000"/>
            <a:ext cx="8229600" cy="990600"/>
          </a:xfrm>
        </p:spPr>
        <p:txBody>
          <a:bodyPr/>
          <a:lstStyle/>
          <a:p>
            <a:r>
              <a:rPr lang="en-US">
                <a:solidFill>
                  <a:srgbClr val="FF6600"/>
                </a:solidFill>
                <a:latin typeface="Calibri"/>
                <a:cs typeface="Calibri"/>
              </a:rPr>
              <a:t>Bilingual Staff as Interpreters</a:t>
            </a:r>
          </a:p>
        </p:txBody>
      </p:sp>
      <p:sp>
        <p:nvSpPr>
          <p:cNvPr id="5" name="Content Placeholder 4"/>
          <p:cNvSpPr>
            <a:spLocks noGrp="1"/>
          </p:cNvSpPr>
          <p:nvPr>
            <p:ph sz="half" idx="1"/>
          </p:nvPr>
        </p:nvSpPr>
        <p:spPr>
          <a:xfrm>
            <a:off x="0" y="1524000"/>
            <a:ext cx="4495800" cy="5334000"/>
          </a:xfrm>
        </p:spPr>
        <p:txBody>
          <a:bodyPr>
            <a:normAutofit fontScale="25000" lnSpcReduction="20000"/>
          </a:bodyPr>
          <a:lstStyle/>
          <a:p>
            <a:pPr marL="552450" indent="-274320">
              <a:lnSpc>
                <a:spcPct val="120000"/>
              </a:lnSpc>
              <a:spcBef>
                <a:spcPts val="0"/>
              </a:spcBef>
              <a:spcAft>
                <a:spcPts val="1800"/>
              </a:spcAft>
              <a:buFont typeface="Wingdings" pitchFamily="2" charset="2"/>
              <a:buAutoNum type="arabicPeriod"/>
            </a:pPr>
            <a:r>
              <a:rPr lang="en-US" sz="6800">
                <a:latin typeface="Calibri"/>
                <a:cs typeface="Calibri"/>
              </a:rPr>
              <a:t>Are you fluent in English and the foreign language?</a:t>
            </a:r>
          </a:p>
          <a:p>
            <a:pPr marL="552450" indent="-274320">
              <a:lnSpc>
                <a:spcPct val="120000"/>
              </a:lnSpc>
              <a:spcBef>
                <a:spcPts val="0"/>
              </a:spcBef>
              <a:spcAft>
                <a:spcPts val="1800"/>
              </a:spcAft>
              <a:buFont typeface="Wingdings" pitchFamily="2" charset="2"/>
              <a:buAutoNum type="arabicPeriod"/>
            </a:pPr>
            <a:r>
              <a:rPr lang="en-US" sz="6800">
                <a:latin typeface="Calibri"/>
                <a:cs typeface="Calibri"/>
              </a:rPr>
              <a:t>Are you able to interpret in the consecutive or simultaneous mode accurately?</a:t>
            </a:r>
          </a:p>
          <a:p>
            <a:pPr marL="552450" indent="-274320">
              <a:lnSpc>
                <a:spcPct val="120000"/>
              </a:lnSpc>
              <a:spcBef>
                <a:spcPts val="0"/>
              </a:spcBef>
              <a:spcAft>
                <a:spcPts val="1800"/>
              </a:spcAft>
              <a:buFont typeface="Wingdings" pitchFamily="2" charset="2"/>
              <a:buAutoNum type="arabicPeriod"/>
            </a:pPr>
            <a:r>
              <a:rPr lang="en-US" sz="6800">
                <a:latin typeface="Calibri"/>
                <a:cs typeface="Calibri"/>
              </a:rPr>
              <a:t>Are you familiar with legal terminology and specialized terminology of domestic violence &amp; sexual assault in the source language?</a:t>
            </a:r>
          </a:p>
          <a:p>
            <a:pPr marL="552450" indent="-274320">
              <a:lnSpc>
                <a:spcPct val="120000"/>
              </a:lnSpc>
              <a:spcBef>
                <a:spcPts val="0"/>
              </a:spcBef>
              <a:spcAft>
                <a:spcPts val="1800"/>
              </a:spcAft>
              <a:buFont typeface="Wingdings" pitchFamily="2" charset="2"/>
              <a:buAutoNum type="arabicPeriod"/>
            </a:pPr>
            <a:r>
              <a:rPr lang="en-US" sz="6800">
                <a:latin typeface="Calibri"/>
                <a:cs typeface="Calibri"/>
              </a:rPr>
              <a:t>Can you avoid a conflict of interest or the appearance of a conflict of interest between you and your client?	</a:t>
            </a:r>
          </a:p>
          <a:p>
            <a:pPr marL="552450" indent="-274320">
              <a:lnSpc>
                <a:spcPct val="120000"/>
              </a:lnSpc>
              <a:spcBef>
                <a:spcPts val="0"/>
              </a:spcBef>
              <a:spcAft>
                <a:spcPts val="1800"/>
              </a:spcAft>
              <a:buFont typeface="Wingdings" pitchFamily="2" charset="2"/>
              <a:buAutoNum type="arabicPeriod"/>
            </a:pPr>
            <a:r>
              <a:rPr lang="en-US" sz="6800">
                <a:latin typeface="Calibri"/>
                <a:cs typeface="Calibri"/>
              </a:rPr>
              <a:t>Can you stay in the interpreter’s role and avoid functioning in the advocate’s role?</a:t>
            </a:r>
          </a:p>
          <a:p>
            <a:endParaRPr lang="en-US"/>
          </a:p>
        </p:txBody>
      </p:sp>
      <p:sp>
        <p:nvSpPr>
          <p:cNvPr id="6" name="Content Placeholder 5"/>
          <p:cNvSpPr>
            <a:spLocks noGrp="1"/>
          </p:cNvSpPr>
          <p:nvPr>
            <p:ph sz="half" idx="2"/>
          </p:nvPr>
        </p:nvSpPr>
        <p:spPr>
          <a:xfrm>
            <a:off x="4495800" y="1524000"/>
            <a:ext cx="4419600" cy="5184648"/>
          </a:xfrm>
        </p:spPr>
        <p:txBody>
          <a:bodyPr>
            <a:noAutofit/>
          </a:bodyPr>
          <a:lstStyle/>
          <a:p>
            <a:pPr marL="552450" indent="-274320">
              <a:lnSpc>
                <a:spcPct val="120000"/>
              </a:lnSpc>
              <a:spcBef>
                <a:spcPts val="0"/>
              </a:spcBef>
              <a:spcAft>
                <a:spcPts val="1200"/>
              </a:spcAft>
              <a:buFont typeface="+mj-lt"/>
              <a:buAutoNum type="arabicPeriod" startAt="6"/>
            </a:pPr>
            <a:r>
              <a:rPr lang="en-US" sz="1700">
                <a:latin typeface="Calibri"/>
                <a:cs typeface="Calibri"/>
              </a:rPr>
              <a:t>Will the client/judge be confused by your change of roles?</a:t>
            </a:r>
          </a:p>
          <a:p>
            <a:pPr marL="552450" indent="-274320">
              <a:lnSpc>
                <a:spcPct val="120000"/>
              </a:lnSpc>
              <a:spcBef>
                <a:spcPts val="0"/>
              </a:spcBef>
              <a:spcAft>
                <a:spcPts val="1200"/>
              </a:spcAft>
              <a:buFont typeface="+mj-lt"/>
              <a:buAutoNum type="arabicPeriod" startAt="6"/>
            </a:pPr>
            <a:r>
              <a:rPr lang="en-US" sz="1700">
                <a:latin typeface="Calibri"/>
                <a:cs typeface="Calibri"/>
              </a:rPr>
              <a:t>Could you be a potential witness in the case? 	</a:t>
            </a:r>
          </a:p>
          <a:p>
            <a:pPr marL="552450" indent="-274320">
              <a:lnSpc>
                <a:spcPct val="120000"/>
              </a:lnSpc>
              <a:spcBef>
                <a:spcPts val="0"/>
              </a:spcBef>
              <a:spcAft>
                <a:spcPts val="1200"/>
              </a:spcAft>
              <a:buFont typeface="+mj-lt"/>
              <a:buAutoNum type="arabicPeriod" startAt="6"/>
            </a:pPr>
            <a:r>
              <a:rPr lang="en-US" sz="1700">
                <a:latin typeface="Calibri"/>
                <a:cs typeface="Calibri"/>
              </a:rPr>
              <a:t>Will you be interpreting for your client and not the batterer? 	</a:t>
            </a:r>
          </a:p>
          <a:p>
            <a:pPr marL="552450" indent="-274320">
              <a:lnSpc>
                <a:spcPct val="120000"/>
              </a:lnSpc>
              <a:spcBef>
                <a:spcPts val="0"/>
              </a:spcBef>
              <a:spcAft>
                <a:spcPts val="1200"/>
              </a:spcAft>
              <a:buFont typeface="+mj-lt"/>
              <a:buAutoNum type="arabicPeriod" startAt="6"/>
            </a:pPr>
            <a:r>
              <a:rPr lang="en-US" sz="1700">
                <a:latin typeface="Calibri"/>
                <a:cs typeface="Calibri"/>
              </a:rPr>
              <a:t>Will interpretation by bilingual advocate void the attorney-client privilege?</a:t>
            </a:r>
          </a:p>
          <a:p>
            <a:pPr marL="552450" indent="-274320">
              <a:lnSpc>
                <a:spcPct val="120000"/>
              </a:lnSpc>
              <a:spcBef>
                <a:spcPts val="0"/>
              </a:spcBef>
              <a:spcAft>
                <a:spcPts val="1200"/>
              </a:spcAft>
              <a:buFont typeface="+mj-lt"/>
              <a:buAutoNum type="arabicPeriod" startAt="6"/>
            </a:pPr>
            <a:r>
              <a:rPr lang="en-US" sz="1700">
                <a:latin typeface="Calibri"/>
                <a:cs typeface="Calibri"/>
              </a:rPr>
              <a:t>Will waiting for a qualified interpreter negatively affect a victim’s immediate safety?</a:t>
            </a:r>
          </a:p>
          <a:p>
            <a:pPr marL="552450" indent="-274320">
              <a:lnSpc>
                <a:spcPct val="120000"/>
              </a:lnSpc>
              <a:spcBef>
                <a:spcPts val="0"/>
              </a:spcBef>
              <a:spcAft>
                <a:spcPts val="1200"/>
              </a:spcAft>
              <a:buFont typeface="+mj-lt"/>
              <a:buAutoNum type="arabicPeriod" startAt="6"/>
            </a:pPr>
            <a:r>
              <a:rPr lang="en-US" sz="1700">
                <a:latin typeface="Calibri"/>
                <a:cs typeface="Calibri"/>
              </a:rPr>
              <a:t>Will your safety be jeopardized?</a:t>
            </a:r>
          </a:p>
        </p:txBody>
      </p:sp>
      <p:cxnSp>
        <p:nvCxnSpPr>
          <p:cNvPr id="7" name="Straight Connector 6"/>
          <p:cNvCxnSpPr/>
          <p:nvPr/>
        </p:nvCxnSpPr>
        <p:spPr>
          <a:xfrm>
            <a:off x="533400" y="12954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C238BBD-F00C-4855-B3EB-5BCEAA976F4C}" type="slidenum">
              <a:rPr lang="en-US" smtClean="0"/>
              <a:pPr/>
              <a:t>48</a:t>
            </a:fld>
            <a:endParaRPr lang="en-US"/>
          </a:p>
        </p:txBody>
      </p:sp>
    </p:spTree>
    <p:extLst>
      <p:ext uri="{BB962C8B-B14F-4D97-AF65-F5344CB8AC3E}">
        <p14:creationId xmlns:p14="http://schemas.microsoft.com/office/powerpoint/2010/main" val="29284355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solidFill>
                  <a:srgbClr val="FF6600"/>
                </a:solidFill>
                <a:latin typeface="Calibri"/>
                <a:cs typeface="Calibri"/>
              </a:rPr>
              <a:t>Bilingual staff -- assessing fluency</a:t>
            </a:r>
          </a:p>
        </p:txBody>
      </p:sp>
      <p:sp>
        <p:nvSpPr>
          <p:cNvPr id="8" name="Content Placeholder 7"/>
          <p:cNvSpPr>
            <a:spLocks noGrp="1"/>
          </p:cNvSpPr>
          <p:nvPr>
            <p:ph idx="1"/>
          </p:nvPr>
        </p:nvSpPr>
        <p:spPr>
          <a:xfrm>
            <a:off x="457200" y="1676400"/>
            <a:ext cx="8229600" cy="4876800"/>
          </a:xfrm>
        </p:spPr>
        <p:txBody>
          <a:bodyPr/>
          <a:lstStyle/>
          <a:p>
            <a:pPr>
              <a:lnSpc>
                <a:spcPct val="90000"/>
              </a:lnSpc>
              <a:defRPr/>
            </a:pPr>
            <a:r>
              <a:rPr lang="en-US">
                <a:latin typeface="Univers LT 47 CondensedLt" charset="0"/>
              </a:rPr>
              <a:t>Interagency language roundtable self assessment</a:t>
            </a:r>
          </a:p>
          <a:p>
            <a:pPr>
              <a:lnSpc>
                <a:spcPct val="90000"/>
              </a:lnSpc>
              <a:defRPr/>
            </a:pPr>
            <a:endParaRPr lang="en-US">
              <a:latin typeface="Univers LT 47 CondensedLt" charset="0"/>
            </a:endParaRPr>
          </a:p>
          <a:p>
            <a:pPr>
              <a:lnSpc>
                <a:spcPct val="90000"/>
              </a:lnSpc>
              <a:defRPr/>
            </a:pPr>
            <a:r>
              <a:rPr lang="en-US">
                <a:latin typeface="Univers LT 47 CondensedLt" charset="0"/>
              </a:rPr>
              <a:t>Having other bilingual staff or partners assess</a:t>
            </a:r>
          </a:p>
          <a:p>
            <a:pPr>
              <a:lnSpc>
                <a:spcPct val="90000"/>
              </a:lnSpc>
              <a:defRPr/>
            </a:pPr>
            <a:endParaRPr lang="en-US">
              <a:latin typeface="Univers LT 47 CondensedLt" charset="0"/>
            </a:endParaRPr>
          </a:p>
          <a:p>
            <a:pPr>
              <a:lnSpc>
                <a:spcPct val="90000"/>
              </a:lnSpc>
              <a:defRPr/>
            </a:pPr>
            <a:r>
              <a:rPr lang="en-US">
                <a:latin typeface="Univers LT 47 CondensedLt" charset="0"/>
              </a:rPr>
              <a:t>Using glossaries and dictionaries</a:t>
            </a:r>
          </a:p>
          <a:p>
            <a:pPr>
              <a:lnSpc>
                <a:spcPct val="90000"/>
              </a:lnSpc>
              <a:defRPr/>
            </a:pPr>
            <a:endParaRPr lang="en-US">
              <a:latin typeface="Univers LT 47 CondensedLt" charset="0"/>
            </a:endParaRPr>
          </a:p>
          <a:p>
            <a:pPr>
              <a:lnSpc>
                <a:spcPct val="90000"/>
              </a:lnSpc>
              <a:defRPr/>
            </a:pPr>
            <a:r>
              <a:rPr lang="en-US">
                <a:latin typeface="Univers LT 47 CondensedLt" charset="0"/>
              </a:rPr>
              <a:t>Using articles and texts in the target language</a:t>
            </a:r>
          </a:p>
          <a:p>
            <a:pPr>
              <a:lnSpc>
                <a:spcPct val="90000"/>
              </a:lnSpc>
              <a:defRPr/>
            </a:pPr>
            <a:endParaRPr lang="en-US">
              <a:latin typeface="Univers LT 47 CondensedLt" charset="0"/>
            </a:endParaRPr>
          </a:p>
          <a:p>
            <a:pPr>
              <a:lnSpc>
                <a:spcPct val="90000"/>
              </a:lnSpc>
              <a:defRPr/>
            </a:pPr>
            <a:r>
              <a:rPr lang="en-US">
                <a:latin typeface="Univers LT 47 CondensedLt" charset="0"/>
              </a:rPr>
              <a:t>Paying for a professional assessment</a:t>
            </a:r>
          </a:p>
          <a:p>
            <a:pPr marL="0" indent="0">
              <a:buNone/>
            </a:pPr>
            <a:endParaRPr lang="en-US"/>
          </a:p>
        </p:txBody>
      </p:sp>
      <p:sp>
        <p:nvSpPr>
          <p:cNvPr id="2" name="Slide Number Placeholder 1"/>
          <p:cNvSpPr>
            <a:spLocks noGrp="1"/>
          </p:cNvSpPr>
          <p:nvPr>
            <p:ph type="sldNum" sz="quarter" idx="12"/>
          </p:nvPr>
        </p:nvSpPr>
        <p:spPr/>
        <p:txBody>
          <a:bodyPr/>
          <a:lstStyle/>
          <a:p>
            <a:fld id="{3C238BBD-F00C-4855-B3EB-5BCEAA976F4C}" type="slidenum">
              <a:rPr lang="en-US" smtClean="0"/>
              <a:pPr/>
              <a:t>49</a:t>
            </a:fld>
            <a:endParaRPr lang="en-US"/>
          </a:p>
        </p:txBody>
      </p:sp>
    </p:spTree>
    <p:extLst>
      <p:ext uri="{BB962C8B-B14F-4D97-AF65-F5344CB8AC3E}">
        <p14:creationId xmlns:p14="http://schemas.microsoft.com/office/powerpoint/2010/main" val="448804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normAutofit/>
          </a:bodyPr>
          <a:lstStyle/>
          <a:p>
            <a:pPr fontAlgn="auto">
              <a:spcAft>
                <a:spcPts val="0"/>
              </a:spcAft>
              <a:defRPr/>
            </a:pPr>
            <a:r>
              <a:rPr lang="en-US">
                <a:solidFill>
                  <a:srgbClr val="E94F11"/>
                </a:solidFill>
                <a:latin typeface="Calibri" pitchFamily="34" charset="0"/>
              </a:rPr>
              <a:t>Who are Individuals with LEP?</a:t>
            </a:r>
          </a:p>
        </p:txBody>
      </p:sp>
      <p:sp>
        <p:nvSpPr>
          <p:cNvPr id="13315" name="Content Placeholder 2"/>
          <p:cNvSpPr>
            <a:spLocks noGrp="1"/>
          </p:cNvSpPr>
          <p:nvPr>
            <p:ph idx="1"/>
          </p:nvPr>
        </p:nvSpPr>
        <p:spPr>
          <a:xfrm>
            <a:off x="457200" y="1676400"/>
            <a:ext cx="8229600" cy="4953000"/>
          </a:xfrm>
        </p:spPr>
        <p:txBody>
          <a:bodyPr>
            <a:noAutofit/>
          </a:bodyPr>
          <a:lstStyle/>
          <a:p>
            <a:r>
              <a:rPr lang="en-US">
                <a:latin typeface="Calibri" pitchFamily="34" charset="0"/>
              </a:rPr>
              <a:t>Individuals with LEP are those </a:t>
            </a:r>
            <a:r>
              <a:rPr lang="en-US" b="1" i="1">
                <a:latin typeface="Calibri" pitchFamily="34" charset="0"/>
              </a:rPr>
              <a:t>individuals who do not speak English as their primary language</a:t>
            </a:r>
            <a:r>
              <a:rPr lang="en-US">
                <a:latin typeface="Calibri" pitchFamily="34" charset="0"/>
              </a:rPr>
              <a:t> and have a limited ability to read, write, speak or understand English.</a:t>
            </a:r>
          </a:p>
          <a:p>
            <a:endParaRPr lang="en-US">
              <a:latin typeface="Calibri" pitchFamily="34" charset="0"/>
            </a:endParaRPr>
          </a:p>
          <a:p>
            <a:r>
              <a:rPr lang="en-US">
                <a:latin typeface="Calibri"/>
                <a:cs typeface="Calibri"/>
              </a:rPr>
              <a:t>Deaf (upper case ‘D’) refers to an identity with its own culture, language, and diverse communities </a:t>
            </a:r>
          </a:p>
          <a:p>
            <a:pPr lvl="1"/>
            <a:r>
              <a:rPr lang="en-US" sz="2400">
                <a:latin typeface="Calibri"/>
                <a:cs typeface="Calibri"/>
              </a:rPr>
              <a:t>‘deaf’ refers to a physical condition/ impairment</a:t>
            </a:r>
          </a:p>
          <a:p>
            <a:pPr lvl="1"/>
            <a:r>
              <a:rPr lang="en-US" sz="2400">
                <a:latin typeface="Calibri"/>
                <a:cs typeface="Calibri"/>
              </a:rPr>
              <a:t>Deaf and hard of hearing often understood as a disability issue, but is also a language issue. </a:t>
            </a:r>
          </a:p>
          <a:p>
            <a:pPr marL="0" indent="0">
              <a:buNone/>
            </a:pPr>
            <a:endParaRPr lang="en-US">
              <a:latin typeface="Calibri" pitchFamily="34" charset="0"/>
            </a:endParaRPr>
          </a:p>
          <a:p>
            <a:pPr>
              <a:buFontTx/>
              <a:buNone/>
            </a:pPr>
            <a:endParaRPr lang="en-US">
              <a:latin typeface="Calibri" pitchFamily="34" charset="0"/>
            </a:endParaRPr>
          </a:p>
          <a:p>
            <a:pPr>
              <a:buNone/>
            </a:pPr>
            <a:endParaRPr lang="en-US">
              <a:latin typeface="Calibri" pitchFamily="34" charset="0"/>
            </a:endParaRPr>
          </a:p>
          <a:p>
            <a:endParaRPr lang="en-US">
              <a:latin typeface="Calibri" pitchFamily="34" charset="0"/>
            </a:endParaRPr>
          </a:p>
          <a:p>
            <a:pPr>
              <a:buNone/>
            </a:pPr>
            <a:endParaRPr lang="en-US">
              <a:latin typeface="Calibri" pitchFamily="34" charset="0"/>
            </a:endParaRPr>
          </a:p>
        </p:txBody>
      </p:sp>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3C238BBD-F00C-4855-B3EB-5BCEAA976F4C}"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latin typeface="Calibri"/>
                <a:cs typeface="Calibri"/>
              </a:rPr>
              <a:t>Fluency Assessment</a:t>
            </a:r>
          </a:p>
        </p:txBody>
      </p:sp>
      <p:sp>
        <p:nvSpPr>
          <p:cNvPr id="3" name="Content Placeholder 2"/>
          <p:cNvSpPr>
            <a:spLocks noGrp="1"/>
          </p:cNvSpPr>
          <p:nvPr>
            <p:ph idx="1"/>
          </p:nvPr>
        </p:nvSpPr>
        <p:spPr/>
        <p:txBody>
          <a:bodyPr>
            <a:normAutofit fontScale="92500" lnSpcReduction="20000"/>
          </a:bodyPr>
          <a:lstStyle/>
          <a:p>
            <a:pPr>
              <a:lnSpc>
                <a:spcPct val="110000"/>
              </a:lnSpc>
            </a:pPr>
            <a:r>
              <a:rPr lang="en-US" b="1">
                <a:latin typeface="Calibri"/>
                <a:cs typeface="Calibri"/>
              </a:rPr>
              <a:t>Listening 3 (General Professional Proficiency)</a:t>
            </a:r>
            <a:r>
              <a:rPr lang="en-US">
                <a:latin typeface="Calibri"/>
                <a:cs typeface="Calibri"/>
              </a:rPr>
              <a:t> Able to understand the essentials of all speech in a standard dialect including technical discussions within a special field. Has effective understanding of face-to-face speech, delivered with normal clarity and speed in a standard dialect on general topics and areas of special interest; understands hypothesizing and supported opinions. Has broad enough vocabulary that rarely has to ask for paraphrasing or explanation. Can follow accurately the essentials of conversations between educated native speakers, reasonably clear telephone calls, radio broadcasts, news stories similar to wire service reports, oral reports, some oral technical reports and public addresses on non-technical subjects; can understand without difficulty all forms of standard speech concerning a special professional field. Does not understand native speakers if they speak very quickly or use some slang or dialect. Can often detect emotional overtones. Can understand implications.</a:t>
            </a:r>
          </a:p>
          <a:p>
            <a:endParaRPr lang="en-US"/>
          </a:p>
        </p:txBody>
      </p:sp>
      <p:sp>
        <p:nvSpPr>
          <p:cNvPr id="4" name="Slide Number Placeholder 3"/>
          <p:cNvSpPr>
            <a:spLocks noGrp="1"/>
          </p:cNvSpPr>
          <p:nvPr>
            <p:ph type="sldNum" sz="quarter" idx="12"/>
          </p:nvPr>
        </p:nvSpPr>
        <p:spPr/>
        <p:txBody>
          <a:bodyPr/>
          <a:lstStyle/>
          <a:p>
            <a:fld id="{3C238BBD-F00C-4855-B3EB-5BCEAA976F4C}" type="slidenum">
              <a:rPr lang="en-US" smtClean="0"/>
              <a:pPr/>
              <a:t>50</a:t>
            </a:fld>
            <a:endParaRPr lang="en-US"/>
          </a:p>
        </p:txBody>
      </p:sp>
    </p:spTree>
    <p:extLst>
      <p:ext uri="{BB962C8B-B14F-4D97-AF65-F5344CB8AC3E}">
        <p14:creationId xmlns:p14="http://schemas.microsoft.com/office/powerpoint/2010/main" val="39764596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FF6600"/>
                </a:solidFill>
                <a:latin typeface="Calibri"/>
                <a:cs typeface="Calibri"/>
              </a:rPr>
              <a:t>Interagency Language Roundtable </a:t>
            </a:r>
            <a:br>
              <a:rPr lang="en-US">
                <a:solidFill>
                  <a:srgbClr val="FF6600"/>
                </a:solidFill>
                <a:latin typeface="Calibri"/>
                <a:cs typeface="Calibri"/>
              </a:rPr>
            </a:br>
            <a:r>
              <a:rPr lang="en-US">
                <a:solidFill>
                  <a:srgbClr val="FF6600"/>
                </a:solidFill>
                <a:latin typeface="Calibri"/>
                <a:cs typeface="Calibri"/>
              </a:rPr>
              <a:t>Self-Assessment </a:t>
            </a:r>
          </a:p>
        </p:txBody>
      </p:sp>
      <p:sp>
        <p:nvSpPr>
          <p:cNvPr id="3" name="Content Placeholder 2"/>
          <p:cNvSpPr>
            <a:spLocks noGrp="1"/>
          </p:cNvSpPr>
          <p:nvPr>
            <p:ph idx="1"/>
          </p:nvPr>
        </p:nvSpPr>
        <p:spPr>
          <a:xfrm>
            <a:off x="457200" y="1981200"/>
            <a:ext cx="8229600" cy="4876800"/>
          </a:xfrm>
        </p:spPr>
        <p:txBody>
          <a:bodyPr/>
          <a:lstStyle/>
          <a:p>
            <a:pPr marL="400050" indent="-400050">
              <a:buFont typeface="Wingdings" pitchFamily="2" charset="2"/>
              <a:buAutoNum type="arabicPeriod"/>
            </a:pPr>
            <a:r>
              <a:rPr lang="en-US">
                <a:latin typeface="Calibri"/>
                <a:cs typeface="Calibri"/>
              </a:rPr>
              <a:t>I can understand basic directions and instructions, such as how to get to a local store.</a:t>
            </a:r>
          </a:p>
          <a:p>
            <a:pPr marL="400050" indent="-400050">
              <a:buFont typeface="Wingdings" pitchFamily="2" charset="2"/>
              <a:buAutoNum type="arabicPeriod"/>
            </a:pPr>
            <a:r>
              <a:rPr lang="en-US">
                <a:latin typeface="Calibri"/>
                <a:cs typeface="Calibri"/>
              </a:rPr>
              <a:t>I can understand uncomplicated stories about current, past and future events. 	</a:t>
            </a:r>
          </a:p>
          <a:p>
            <a:pPr marL="400050" indent="-400050">
              <a:buFont typeface="Wingdings" pitchFamily="2" charset="2"/>
              <a:buAutoNum type="arabicPeriod"/>
            </a:pPr>
            <a:r>
              <a:rPr lang="en-US">
                <a:latin typeface="Calibri"/>
                <a:cs typeface="Calibri"/>
              </a:rPr>
              <a:t>I can accurately follow all conversations among native speakers who are speaking at a normal rate of speech. </a:t>
            </a:r>
          </a:p>
          <a:p>
            <a:pPr marL="400050" indent="-400050">
              <a:buFont typeface="Wingdings" pitchFamily="2" charset="2"/>
              <a:buAutoNum type="arabicPeriod"/>
            </a:pPr>
            <a:r>
              <a:rPr lang="en-US">
                <a:latin typeface="Calibri"/>
                <a:cs typeface="Calibri"/>
              </a:rPr>
              <a:t>I can carry out any job assignment as effectively as if in my native language.</a:t>
            </a:r>
          </a:p>
          <a:p>
            <a:pPr marL="400050" indent="-400050">
              <a:buFont typeface="Wingdings" pitchFamily="2" charset="2"/>
              <a:buAutoNum type="arabicPeriod"/>
            </a:pPr>
            <a:r>
              <a:rPr lang="en-US">
                <a:latin typeface="Calibri"/>
                <a:cs typeface="Calibri"/>
              </a:rPr>
              <a:t>I can fully understand all forms and styles of speech. This includes slang, jokes and puns.</a:t>
            </a:r>
          </a:p>
          <a:p>
            <a:pPr marL="0" indent="0">
              <a:buNone/>
            </a:pPr>
            <a:endParaRPr lang="en-US"/>
          </a:p>
        </p:txBody>
      </p:sp>
      <p:sp>
        <p:nvSpPr>
          <p:cNvPr id="4" name="Slide Number Placeholder 3"/>
          <p:cNvSpPr>
            <a:spLocks noGrp="1"/>
          </p:cNvSpPr>
          <p:nvPr>
            <p:ph type="sldNum" sz="quarter" idx="12"/>
          </p:nvPr>
        </p:nvSpPr>
        <p:spPr/>
        <p:txBody>
          <a:bodyPr/>
          <a:lstStyle/>
          <a:p>
            <a:fld id="{3C238BBD-F00C-4855-B3EB-5BCEAA976F4C}" type="slidenum">
              <a:rPr lang="en-US" smtClean="0"/>
              <a:pPr/>
              <a:t>51</a:t>
            </a:fld>
            <a:endParaRPr lang="en-US"/>
          </a:p>
        </p:txBody>
      </p:sp>
    </p:spTree>
    <p:extLst>
      <p:ext uri="{BB962C8B-B14F-4D97-AF65-F5344CB8AC3E}">
        <p14:creationId xmlns:p14="http://schemas.microsoft.com/office/powerpoint/2010/main" val="23449727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solidFill>
                  <a:srgbClr val="FF6600"/>
                </a:solidFill>
                <a:latin typeface="Calibri"/>
                <a:cs typeface="Calibri"/>
              </a:rPr>
              <a:t>Qualified Interpreter</a:t>
            </a:r>
          </a:p>
        </p:txBody>
      </p:sp>
      <p:sp>
        <p:nvSpPr>
          <p:cNvPr id="8" name="Content Placeholder 7"/>
          <p:cNvSpPr>
            <a:spLocks noGrp="1"/>
          </p:cNvSpPr>
          <p:nvPr>
            <p:ph sz="half" idx="1"/>
          </p:nvPr>
        </p:nvSpPr>
        <p:spPr>
          <a:xfrm>
            <a:off x="457200" y="1673352"/>
            <a:ext cx="4038600" cy="5184648"/>
          </a:xfrm>
        </p:spPr>
        <p:txBody>
          <a:bodyPr>
            <a:normAutofit fontScale="92500" lnSpcReduction="10000"/>
          </a:bodyPr>
          <a:lstStyle/>
          <a:p>
            <a:pPr marL="525780" indent="-342900">
              <a:buFont typeface="+mj-lt"/>
              <a:buAutoNum type="arabicPeriod"/>
            </a:pPr>
            <a:r>
              <a:rPr lang="en-US" sz="2200">
                <a:latin typeface="Calibri"/>
                <a:cs typeface="Calibri"/>
              </a:rPr>
              <a:t>Proficiency in English and interpreted language</a:t>
            </a:r>
          </a:p>
          <a:p>
            <a:pPr marL="525780" indent="-342900">
              <a:buFont typeface="+mj-lt"/>
              <a:buAutoNum type="arabicPeriod"/>
            </a:pPr>
            <a:endParaRPr lang="en-US" sz="2200">
              <a:latin typeface="Calibri"/>
              <a:cs typeface="Calibri"/>
            </a:endParaRPr>
          </a:p>
          <a:p>
            <a:pPr marL="525780" indent="-342900">
              <a:buFont typeface="+mj-lt"/>
              <a:buAutoNum type="arabicPeriod"/>
            </a:pPr>
            <a:r>
              <a:rPr lang="en-US" sz="2200">
                <a:latin typeface="Calibri"/>
                <a:cs typeface="Calibri"/>
              </a:rPr>
              <a:t>Can interpret using either the consecutive or simultaneous modes of interpretation</a:t>
            </a:r>
          </a:p>
          <a:p>
            <a:pPr marL="525780" indent="-342900">
              <a:buFont typeface="+mj-lt"/>
              <a:buAutoNum type="arabicPeriod"/>
            </a:pPr>
            <a:endParaRPr lang="en-US" sz="2200">
              <a:latin typeface="Calibri"/>
              <a:cs typeface="Calibri"/>
            </a:endParaRPr>
          </a:p>
          <a:p>
            <a:pPr marL="525780" indent="-342900">
              <a:buFont typeface="+mj-lt"/>
              <a:buAutoNum type="arabicPeriod"/>
            </a:pPr>
            <a:r>
              <a:rPr lang="en-US" altLang="zh-CN" sz="2200">
                <a:latin typeface="Calibri"/>
                <a:ea typeface="宋体" pitchFamily="2" charset="-122"/>
                <a:cs typeface="Calibri"/>
              </a:rPr>
              <a:t>Knowledge and use of a broad range of vocabulary, subject-specific terminology, and slang</a:t>
            </a:r>
          </a:p>
          <a:p>
            <a:pPr marL="525780" indent="-342900">
              <a:buFont typeface="+mj-lt"/>
              <a:buAutoNum type="arabicPeriod"/>
            </a:pPr>
            <a:endParaRPr lang="en-US" altLang="zh-CN" sz="2200">
              <a:latin typeface="Calibri"/>
              <a:ea typeface="宋体" pitchFamily="2" charset="-122"/>
              <a:cs typeface="Calibri"/>
            </a:endParaRPr>
          </a:p>
          <a:p>
            <a:pPr marL="525780" indent="-342900">
              <a:buFont typeface="+mj-lt"/>
              <a:buAutoNum type="arabicPeriod"/>
            </a:pPr>
            <a:r>
              <a:rPr lang="en-US" altLang="zh-CN" sz="2200">
                <a:latin typeface="Calibri"/>
                <a:ea typeface="宋体" pitchFamily="2" charset="-122"/>
                <a:cs typeface="Calibri"/>
              </a:rPr>
              <a:t>Knowledge and use of cultural nuances, regional variations, idiomatic expressions, and colloquialisms in all working languages</a:t>
            </a:r>
          </a:p>
          <a:p>
            <a:endParaRPr lang="en-US"/>
          </a:p>
        </p:txBody>
      </p:sp>
      <p:sp>
        <p:nvSpPr>
          <p:cNvPr id="9" name="Content Placeholder 8"/>
          <p:cNvSpPr>
            <a:spLocks noGrp="1"/>
          </p:cNvSpPr>
          <p:nvPr>
            <p:ph sz="half" idx="2"/>
          </p:nvPr>
        </p:nvSpPr>
        <p:spPr>
          <a:xfrm>
            <a:off x="4648200" y="1524000"/>
            <a:ext cx="4038600" cy="4718304"/>
          </a:xfrm>
        </p:spPr>
        <p:txBody>
          <a:bodyPr>
            <a:normAutofit fontScale="92500" lnSpcReduction="10000"/>
          </a:bodyPr>
          <a:lstStyle/>
          <a:p>
            <a:pPr marL="697230" indent="-514350">
              <a:spcBef>
                <a:spcPts val="1776"/>
              </a:spcBef>
              <a:buFont typeface="+mj-lt"/>
              <a:buAutoNum type="arabicPeriod" startAt="5"/>
            </a:pPr>
            <a:r>
              <a:rPr lang="en-US" altLang="zh-CN" sz="2200">
                <a:latin typeface="Calibri"/>
                <a:ea typeface="宋体" pitchFamily="2" charset="-122"/>
                <a:cs typeface="Calibri"/>
              </a:rPr>
              <a:t>Speak with proper pronunciation, diction, and intonation in all working languages</a:t>
            </a:r>
          </a:p>
          <a:p>
            <a:pPr marL="697230" indent="-514350">
              <a:spcBef>
                <a:spcPts val="1776"/>
              </a:spcBef>
              <a:buFont typeface="+mj-lt"/>
              <a:buAutoNum type="arabicPeriod" startAt="5"/>
            </a:pPr>
            <a:r>
              <a:rPr lang="en-US" altLang="zh-CN" sz="2200">
                <a:latin typeface="Calibri"/>
                <a:ea typeface="宋体" pitchFamily="2" charset="-122"/>
                <a:cs typeface="Calibri"/>
              </a:rPr>
              <a:t>Ability to listen to and comprehend various regional accents and/or dialectical differences in all working languages</a:t>
            </a:r>
          </a:p>
          <a:p>
            <a:pPr marL="697230" indent="-514350">
              <a:spcBef>
                <a:spcPts val="1776"/>
              </a:spcBef>
              <a:buFont typeface="+mj-lt"/>
              <a:buAutoNum type="arabicPeriod" startAt="5"/>
            </a:pPr>
            <a:r>
              <a:rPr lang="en-US" altLang="zh-CN" sz="2200">
                <a:latin typeface="Calibri"/>
                <a:ea typeface="宋体" pitchFamily="2" charset="-122"/>
                <a:cs typeface="Calibri"/>
              </a:rPr>
              <a:t>Following interpreter ethical standards</a:t>
            </a:r>
            <a:endParaRPr lang="en-US" sz="2200">
              <a:latin typeface="Calibri"/>
              <a:cs typeface="Calibri"/>
            </a:endParaRPr>
          </a:p>
          <a:p>
            <a:endParaRPr lang="en-US"/>
          </a:p>
        </p:txBody>
      </p:sp>
      <p:sp>
        <p:nvSpPr>
          <p:cNvPr id="2" name="Slide Number Placeholder 1"/>
          <p:cNvSpPr>
            <a:spLocks noGrp="1"/>
          </p:cNvSpPr>
          <p:nvPr>
            <p:ph type="sldNum" sz="quarter" idx="12"/>
          </p:nvPr>
        </p:nvSpPr>
        <p:spPr/>
        <p:txBody>
          <a:bodyPr/>
          <a:lstStyle/>
          <a:p>
            <a:fld id="{3C238BBD-F00C-4855-B3EB-5BCEAA976F4C}" type="slidenum">
              <a:rPr lang="en-US" smtClean="0"/>
              <a:pPr/>
              <a:t>52</a:t>
            </a:fld>
            <a:endParaRPr lang="en-US"/>
          </a:p>
        </p:txBody>
      </p:sp>
    </p:spTree>
    <p:extLst>
      <p:ext uri="{BB962C8B-B14F-4D97-AF65-F5344CB8AC3E}">
        <p14:creationId xmlns:p14="http://schemas.microsoft.com/office/powerpoint/2010/main" val="33502150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a:solidFill>
                  <a:srgbClr val="FF6600"/>
                </a:solidFill>
                <a:latin typeface="Calibri"/>
                <a:cs typeface="Calibri"/>
              </a:rPr>
              <a:t>Code of Ethics and Professional Conduct</a:t>
            </a:r>
          </a:p>
        </p:txBody>
      </p:sp>
      <p:sp>
        <p:nvSpPr>
          <p:cNvPr id="6" name="Content Placeholder 5"/>
          <p:cNvSpPr>
            <a:spLocks noGrp="1"/>
          </p:cNvSpPr>
          <p:nvPr>
            <p:ph idx="1"/>
          </p:nvPr>
        </p:nvSpPr>
        <p:spPr/>
        <p:txBody>
          <a:bodyPr/>
          <a:lstStyle/>
          <a:p>
            <a:pPr marL="552450" indent="-552450">
              <a:lnSpc>
                <a:spcPct val="90000"/>
              </a:lnSpc>
              <a:buFont typeface="Wingdings" pitchFamily="2" charset="2"/>
              <a:buAutoNum type="arabicPeriod"/>
            </a:pPr>
            <a:r>
              <a:rPr lang="en-US">
                <a:latin typeface="Calibri"/>
                <a:cs typeface="Calibri"/>
              </a:rPr>
              <a:t>Accuracy and Completeness</a:t>
            </a:r>
          </a:p>
          <a:p>
            <a:pPr marL="552450" indent="-552450">
              <a:lnSpc>
                <a:spcPct val="90000"/>
              </a:lnSpc>
              <a:buFont typeface="Wingdings" pitchFamily="2" charset="2"/>
              <a:buAutoNum type="arabicPeriod"/>
            </a:pPr>
            <a:r>
              <a:rPr lang="en-US">
                <a:latin typeface="Calibri"/>
                <a:cs typeface="Calibri"/>
              </a:rPr>
              <a:t>Representation of Qualifications</a:t>
            </a:r>
          </a:p>
          <a:p>
            <a:pPr marL="552450" indent="-552450">
              <a:lnSpc>
                <a:spcPct val="90000"/>
              </a:lnSpc>
              <a:buFont typeface="Wingdings" pitchFamily="2" charset="2"/>
              <a:buAutoNum type="arabicPeriod"/>
            </a:pPr>
            <a:r>
              <a:rPr lang="en-US">
                <a:latin typeface="Calibri"/>
                <a:cs typeface="Calibri"/>
              </a:rPr>
              <a:t>Impartiality and Avoidance of Conflict of Interest</a:t>
            </a:r>
          </a:p>
          <a:p>
            <a:pPr marL="552450" indent="-552450">
              <a:lnSpc>
                <a:spcPct val="90000"/>
              </a:lnSpc>
              <a:buFont typeface="Wingdings" pitchFamily="2" charset="2"/>
              <a:buAutoNum type="arabicPeriod"/>
            </a:pPr>
            <a:r>
              <a:rPr lang="en-US">
                <a:latin typeface="Calibri"/>
                <a:cs typeface="Calibri"/>
              </a:rPr>
              <a:t>Professional Demeanor</a:t>
            </a:r>
          </a:p>
          <a:p>
            <a:pPr marL="552450" indent="-552450">
              <a:lnSpc>
                <a:spcPct val="90000"/>
              </a:lnSpc>
              <a:buFont typeface="Wingdings" pitchFamily="2" charset="2"/>
              <a:buAutoNum type="arabicPeriod"/>
            </a:pPr>
            <a:r>
              <a:rPr lang="en-US">
                <a:latin typeface="Calibri"/>
                <a:cs typeface="Calibri"/>
              </a:rPr>
              <a:t>Confidentiality</a:t>
            </a:r>
          </a:p>
          <a:p>
            <a:pPr marL="552450" indent="-552450">
              <a:lnSpc>
                <a:spcPct val="90000"/>
              </a:lnSpc>
              <a:buFont typeface="Wingdings" pitchFamily="2" charset="2"/>
              <a:buAutoNum type="arabicPeriod"/>
            </a:pPr>
            <a:r>
              <a:rPr lang="en-US">
                <a:latin typeface="Calibri"/>
                <a:cs typeface="Calibri"/>
              </a:rPr>
              <a:t>Restriction of Public Comment</a:t>
            </a:r>
          </a:p>
          <a:p>
            <a:pPr marL="552450" indent="-552450">
              <a:lnSpc>
                <a:spcPct val="90000"/>
              </a:lnSpc>
              <a:buFont typeface="Wingdings" pitchFamily="2" charset="2"/>
              <a:buAutoNum type="arabicPeriod"/>
            </a:pPr>
            <a:r>
              <a:rPr lang="en-US">
                <a:latin typeface="Calibri"/>
                <a:cs typeface="Calibri"/>
              </a:rPr>
              <a:t>Scope of Practice</a:t>
            </a:r>
          </a:p>
          <a:p>
            <a:pPr marL="552450" indent="-552450">
              <a:lnSpc>
                <a:spcPct val="90000"/>
              </a:lnSpc>
              <a:buFont typeface="Wingdings" pitchFamily="2" charset="2"/>
              <a:buAutoNum type="arabicPeriod"/>
            </a:pPr>
            <a:r>
              <a:rPr lang="en-US">
                <a:latin typeface="Calibri"/>
                <a:cs typeface="Calibri"/>
              </a:rPr>
              <a:t>Assessing and Reporting                                           Impediments to Compliance</a:t>
            </a:r>
          </a:p>
          <a:p>
            <a:pPr marL="552450" indent="-552450">
              <a:lnSpc>
                <a:spcPct val="90000"/>
              </a:lnSpc>
              <a:buFont typeface="Wingdings" pitchFamily="2" charset="2"/>
              <a:buAutoNum type="arabicPeriod"/>
            </a:pPr>
            <a:r>
              <a:rPr lang="en-US">
                <a:latin typeface="Calibri"/>
                <a:cs typeface="Calibri"/>
              </a:rPr>
              <a:t>Duty to Report Ethical Violations</a:t>
            </a:r>
          </a:p>
          <a:p>
            <a:pPr marL="552450" indent="-552450">
              <a:lnSpc>
                <a:spcPct val="90000"/>
              </a:lnSpc>
              <a:buFont typeface="Wingdings" pitchFamily="2" charset="2"/>
              <a:buAutoNum type="arabicPeriod"/>
            </a:pPr>
            <a:r>
              <a:rPr lang="en-US">
                <a:latin typeface="Calibri"/>
                <a:cs typeface="Calibri"/>
              </a:rPr>
              <a:t>Professional Development</a:t>
            </a:r>
          </a:p>
          <a:p>
            <a:endParaRPr lang="en-US"/>
          </a:p>
        </p:txBody>
      </p:sp>
      <p:pic>
        <p:nvPicPr>
          <p:cNvPr id="2" name="Picture 1"/>
          <p:cNvPicPr>
            <a:picLocks noChangeAspect="1"/>
          </p:cNvPicPr>
          <p:nvPr/>
        </p:nvPicPr>
        <p:blipFill>
          <a:blip r:embed="rId2"/>
          <a:stretch>
            <a:fillRect/>
          </a:stretch>
        </p:blipFill>
        <p:spPr>
          <a:xfrm>
            <a:off x="5334000" y="3250642"/>
            <a:ext cx="3556000" cy="2375888"/>
          </a:xfrm>
          <a:prstGeom prst="rect">
            <a:avLst/>
          </a:prstGeom>
        </p:spPr>
      </p:pic>
      <p:cxnSp>
        <p:nvCxnSpPr>
          <p:cNvPr id="7" name="Straight Connector 6"/>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3C238BBD-F00C-4855-B3EB-5BCEAA976F4C}" type="slidenum">
              <a:rPr lang="en-US" smtClean="0"/>
              <a:pPr/>
              <a:t>53</a:t>
            </a:fld>
            <a:endParaRPr lang="en-US"/>
          </a:p>
        </p:txBody>
      </p:sp>
    </p:spTree>
    <p:extLst>
      <p:ext uri="{BB962C8B-B14F-4D97-AF65-F5344CB8AC3E}">
        <p14:creationId xmlns:p14="http://schemas.microsoft.com/office/powerpoint/2010/main" val="40736097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latin typeface="Calibri"/>
                <a:cs typeface="Calibri"/>
              </a:rPr>
              <a:t>Assessing Interpretation Ability</a:t>
            </a:r>
          </a:p>
        </p:txBody>
      </p:sp>
      <p:sp>
        <p:nvSpPr>
          <p:cNvPr id="3" name="Content Placeholder 2"/>
          <p:cNvSpPr>
            <a:spLocks noGrp="1"/>
          </p:cNvSpPr>
          <p:nvPr>
            <p:ph idx="1"/>
          </p:nvPr>
        </p:nvSpPr>
        <p:spPr>
          <a:xfrm>
            <a:off x="457200" y="1828800"/>
            <a:ext cx="5257800" cy="4876800"/>
          </a:xfrm>
        </p:spPr>
        <p:txBody>
          <a:bodyPr/>
          <a:lstStyle/>
          <a:p>
            <a:pPr>
              <a:lnSpc>
                <a:spcPct val="90000"/>
              </a:lnSpc>
            </a:pPr>
            <a:r>
              <a:rPr lang="en-US">
                <a:latin typeface="Calibri"/>
                <a:cs typeface="Calibri"/>
              </a:rPr>
              <a:t>Certification or registration?</a:t>
            </a:r>
          </a:p>
          <a:p>
            <a:pPr>
              <a:lnSpc>
                <a:spcPct val="90000"/>
              </a:lnSpc>
            </a:pPr>
            <a:r>
              <a:rPr lang="en-US">
                <a:latin typeface="Calibri"/>
                <a:cs typeface="Calibri"/>
              </a:rPr>
              <a:t>Records of community trainings or volunteer trainings?</a:t>
            </a:r>
          </a:p>
          <a:p>
            <a:pPr>
              <a:lnSpc>
                <a:spcPct val="90000"/>
              </a:lnSpc>
            </a:pPr>
            <a:r>
              <a:rPr lang="en-US">
                <a:latin typeface="Calibri"/>
                <a:cs typeface="Calibri"/>
              </a:rPr>
              <a:t>Assessing the interpretation skill without certification</a:t>
            </a:r>
          </a:p>
          <a:p>
            <a:pPr lvl="2">
              <a:lnSpc>
                <a:spcPct val="90000"/>
              </a:lnSpc>
            </a:pPr>
            <a:r>
              <a:rPr lang="en-US" sz="2400">
                <a:latin typeface="Calibri"/>
                <a:cs typeface="Calibri"/>
              </a:rPr>
              <a:t>Identify the skill level needed</a:t>
            </a:r>
          </a:p>
          <a:p>
            <a:pPr lvl="2">
              <a:lnSpc>
                <a:spcPct val="90000"/>
              </a:lnSpc>
            </a:pPr>
            <a:r>
              <a:rPr lang="en-US" sz="2400">
                <a:latin typeface="Calibri"/>
                <a:cs typeface="Calibri"/>
              </a:rPr>
              <a:t>Have bilingual staff assess</a:t>
            </a:r>
          </a:p>
          <a:p>
            <a:pPr lvl="2">
              <a:lnSpc>
                <a:spcPct val="90000"/>
              </a:lnSpc>
            </a:pPr>
            <a:r>
              <a:rPr lang="en-US" sz="2400">
                <a:latin typeface="Calibri"/>
                <a:cs typeface="Calibri"/>
              </a:rPr>
              <a:t>Use glossaries and dictionaries</a:t>
            </a:r>
          </a:p>
          <a:p>
            <a:pPr lvl="2">
              <a:lnSpc>
                <a:spcPct val="90000"/>
              </a:lnSpc>
            </a:pPr>
            <a:r>
              <a:rPr lang="en-US" sz="2400">
                <a:latin typeface="Calibri"/>
                <a:cs typeface="Calibri"/>
              </a:rPr>
              <a:t>Use articles and texts in the target language</a:t>
            </a:r>
          </a:p>
          <a:p>
            <a:pPr lvl="2">
              <a:lnSpc>
                <a:spcPct val="90000"/>
              </a:lnSpc>
            </a:pPr>
            <a:r>
              <a:rPr lang="en-US" sz="2400">
                <a:latin typeface="Calibri"/>
                <a:cs typeface="Calibri"/>
              </a:rPr>
              <a:t>Pay for a professional assessment</a:t>
            </a:r>
          </a:p>
          <a:p>
            <a:endParaRPr lang="en-US"/>
          </a:p>
        </p:txBody>
      </p:sp>
      <p:pic>
        <p:nvPicPr>
          <p:cNvPr id="4" name="Picture 3"/>
          <p:cNvPicPr>
            <a:picLocks noChangeAspect="1"/>
          </p:cNvPicPr>
          <p:nvPr/>
        </p:nvPicPr>
        <p:blipFill>
          <a:blip r:embed="rId2"/>
          <a:stretch>
            <a:fillRect/>
          </a:stretch>
        </p:blipFill>
        <p:spPr>
          <a:xfrm>
            <a:off x="5867400" y="2057400"/>
            <a:ext cx="3086100" cy="3086100"/>
          </a:xfrm>
          <a:prstGeom prst="rect">
            <a:avLst/>
          </a:prstGeom>
        </p:spPr>
      </p:pic>
      <p:cxnSp>
        <p:nvCxnSpPr>
          <p:cNvPr id="5" name="Straight Connector 4"/>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3C238BBD-F00C-4855-B3EB-5BCEAA976F4C}" type="slidenum">
              <a:rPr lang="en-US" smtClean="0"/>
              <a:pPr/>
              <a:t>54</a:t>
            </a:fld>
            <a:endParaRPr lang="en-US"/>
          </a:p>
        </p:txBody>
      </p:sp>
    </p:spTree>
    <p:extLst>
      <p:ext uri="{BB962C8B-B14F-4D97-AF65-F5344CB8AC3E}">
        <p14:creationId xmlns:p14="http://schemas.microsoft.com/office/powerpoint/2010/main" val="3526931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latin typeface="Calibri"/>
                <a:cs typeface="Calibri"/>
              </a:rPr>
              <a:t>Vetting and Preparing the Interpreter</a:t>
            </a:r>
          </a:p>
        </p:txBody>
      </p:sp>
      <p:sp>
        <p:nvSpPr>
          <p:cNvPr id="3" name="Content Placeholder 2"/>
          <p:cNvSpPr>
            <a:spLocks noGrp="1"/>
          </p:cNvSpPr>
          <p:nvPr>
            <p:ph idx="1"/>
          </p:nvPr>
        </p:nvSpPr>
        <p:spPr>
          <a:xfrm>
            <a:off x="304800" y="1600200"/>
            <a:ext cx="8534400" cy="5257800"/>
          </a:xfrm>
        </p:spPr>
        <p:txBody>
          <a:bodyPr>
            <a:normAutofit fontScale="92500" lnSpcReduction="10000"/>
          </a:bodyPr>
          <a:lstStyle/>
          <a:p>
            <a:pPr marL="659130" indent="-457200">
              <a:lnSpc>
                <a:spcPct val="110000"/>
              </a:lnSpc>
              <a:spcBef>
                <a:spcPts val="0"/>
              </a:spcBef>
              <a:spcAft>
                <a:spcPts val="1200"/>
              </a:spcAft>
              <a:defRPr/>
            </a:pPr>
            <a:r>
              <a:rPr lang="en-US" sz="2200">
                <a:latin typeface="Calibri"/>
                <a:cs typeface="Calibri"/>
              </a:rPr>
              <a:t>Organizational Qualifying Questions and experience, credentials and references</a:t>
            </a:r>
          </a:p>
          <a:p>
            <a:pPr marL="659130" indent="-457200">
              <a:lnSpc>
                <a:spcPct val="110000"/>
              </a:lnSpc>
              <a:spcBef>
                <a:spcPts val="0"/>
              </a:spcBef>
              <a:spcAft>
                <a:spcPts val="1200"/>
              </a:spcAft>
              <a:defRPr/>
            </a:pPr>
            <a:r>
              <a:rPr lang="en-US" sz="2200">
                <a:latin typeface="Calibri"/>
                <a:cs typeface="Calibri"/>
              </a:rPr>
              <a:t>Get a sense of their ability to absorb new material and to respond to potential problems </a:t>
            </a:r>
          </a:p>
          <a:p>
            <a:pPr marL="659130" indent="-457200">
              <a:lnSpc>
                <a:spcPct val="110000"/>
              </a:lnSpc>
              <a:spcBef>
                <a:spcPts val="0"/>
              </a:spcBef>
              <a:spcAft>
                <a:spcPts val="1200"/>
              </a:spcAft>
              <a:defRPr/>
            </a:pPr>
            <a:r>
              <a:rPr lang="en-US" sz="2200">
                <a:latin typeface="Calibri"/>
                <a:cs typeface="Calibri"/>
              </a:rPr>
              <a:t>Is the person educated in both languages? Have they worked in both languages? In what circumstances?</a:t>
            </a:r>
          </a:p>
          <a:p>
            <a:pPr marL="659130" indent="-457200">
              <a:lnSpc>
                <a:spcPct val="110000"/>
              </a:lnSpc>
              <a:spcBef>
                <a:spcPts val="0"/>
              </a:spcBef>
              <a:spcAft>
                <a:spcPts val="1200"/>
              </a:spcAft>
              <a:defRPr/>
            </a:pPr>
            <a:r>
              <a:rPr lang="en-US" sz="2200">
                <a:latin typeface="Calibri"/>
                <a:cs typeface="Calibri"/>
              </a:rPr>
              <a:t>Review interpreter role, ethics, protocols, note-taking, dictionary, oath</a:t>
            </a:r>
          </a:p>
          <a:p>
            <a:pPr marL="659130" indent="-457200">
              <a:lnSpc>
                <a:spcPct val="110000"/>
              </a:lnSpc>
              <a:spcBef>
                <a:spcPts val="0"/>
              </a:spcBef>
              <a:spcAft>
                <a:spcPts val="1200"/>
              </a:spcAft>
              <a:defRPr/>
            </a:pPr>
            <a:r>
              <a:rPr lang="en-US" sz="2200">
                <a:latin typeface="Calibri"/>
                <a:cs typeface="Calibri"/>
              </a:rPr>
              <a:t>What mode will be needed for that event?  Are there any forms that they will need to sight translate?</a:t>
            </a:r>
          </a:p>
          <a:p>
            <a:pPr marL="659130" indent="-457200">
              <a:lnSpc>
                <a:spcPct val="110000"/>
              </a:lnSpc>
              <a:spcBef>
                <a:spcPts val="0"/>
              </a:spcBef>
              <a:spcAft>
                <a:spcPts val="1200"/>
              </a:spcAft>
              <a:defRPr/>
            </a:pPr>
            <a:r>
              <a:rPr lang="en-US" sz="2200">
                <a:latin typeface="Calibri"/>
                <a:cs typeface="Calibri"/>
              </a:rPr>
              <a:t>Relay interpreting </a:t>
            </a:r>
          </a:p>
          <a:p>
            <a:pPr marL="659130" indent="-457200">
              <a:lnSpc>
                <a:spcPct val="110000"/>
              </a:lnSpc>
              <a:spcBef>
                <a:spcPts val="0"/>
              </a:spcBef>
              <a:spcAft>
                <a:spcPts val="1200"/>
              </a:spcAft>
              <a:defRPr/>
            </a:pPr>
            <a:r>
              <a:rPr lang="en-US" sz="2200">
                <a:latin typeface="Calibri"/>
                <a:cs typeface="Calibri"/>
              </a:rPr>
              <a:t>Observe any first time interpreter even they are certified. Debrief after with the interpreter. Get feedback from the judge or attorneys or advocates. Give feedback to the Interpreter Coordinator.</a:t>
            </a:r>
          </a:p>
          <a:p>
            <a:endParaRPr lang="en-US"/>
          </a:p>
        </p:txBody>
      </p:sp>
      <p:cxnSp>
        <p:nvCxnSpPr>
          <p:cNvPr id="4" name="Straight Connector 3"/>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C238BBD-F00C-4855-B3EB-5BCEAA976F4C}" type="slidenum">
              <a:rPr lang="en-US" smtClean="0"/>
              <a:pPr/>
              <a:t>55</a:t>
            </a:fld>
            <a:endParaRPr lang="en-US"/>
          </a:p>
        </p:txBody>
      </p:sp>
    </p:spTree>
    <p:extLst>
      <p:ext uri="{BB962C8B-B14F-4D97-AF65-F5344CB8AC3E}">
        <p14:creationId xmlns:p14="http://schemas.microsoft.com/office/powerpoint/2010/main" val="4286004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FF6600"/>
                </a:solidFill>
                <a:latin typeface="Calibri"/>
                <a:cs typeface="Calibri"/>
              </a:rPr>
              <a:t>Qualifying an Interpreter is an Ongoing Process: Spotting a Bad Interpreter</a:t>
            </a:r>
          </a:p>
        </p:txBody>
      </p:sp>
      <p:sp>
        <p:nvSpPr>
          <p:cNvPr id="3" name="Content Placeholder 2"/>
          <p:cNvSpPr>
            <a:spLocks noGrp="1"/>
          </p:cNvSpPr>
          <p:nvPr>
            <p:ph idx="1"/>
          </p:nvPr>
        </p:nvSpPr>
        <p:spPr>
          <a:xfrm>
            <a:off x="457200" y="1944914"/>
            <a:ext cx="8229600" cy="4876800"/>
          </a:xfrm>
        </p:spPr>
        <p:txBody>
          <a:bodyPr/>
          <a:lstStyle/>
          <a:p>
            <a:pPr>
              <a:defRPr/>
            </a:pPr>
            <a:r>
              <a:rPr lang="en-US">
                <a:latin typeface="Calibri"/>
                <a:cs typeface="Calibri"/>
              </a:rPr>
              <a:t>Can you understand the interpreter?</a:t>
            </a:r>
          </a:p>
          <a:p>
            <a:pPr>
              <a:buFont typeface="Arial"/>
              <a:buChar char="•"/>
              <a:defRPr/>
            </a:pPr>
            <a:r>
              <a:rPr lang="en-US">
                <a:latin typeface="Calibri"/>
                <a:cs typeface="Calibri"/>
              </a:rPr>
              <a:t>Does the client look confused?</a:t>
            </a:r>
          </a:p>
          <a:p>
            <a:pPr>
              <a:buFont typeface="Arial"/>
              <a:buChar char="•"/>
              <a:defRPr/>
            </a:pPr>
            <a:r>
              <a:rPr lang="en-US">
                <a:latin typeface="Calibri"/>
                <a:cs typeface="Calibri"/>
              </a:rPr>
              <a:t>Does the interpreter appear confused?</a:t>
            </a:r>
          </a:p>
          <a:p>
            <a:pPr>
              <a:buFont typeface="Arial"/>
              <a:buChar char="•"/>
              <a:defRPr/>
            </a:pPr>
            <a:r>
              <a:rPr lang="en-US">
                <a:latin typeface="Calibri"/>
                <a:cs typeface="Calibri"/>
              </a:rPr>
              <a:t>Is the interpreter engaging in side conversations?</a:t>
            </a:r>
          </a:p>
          <a:p>
            <a:pPr>
              <a:buFont typeface="Arial"/>
              <a:buChar char="•"/>
              <a:defRPr/>
            </a:pPr>
            <a:r>
              <a:rPr lang="en-US">
                <a:latin typeface="Calibri"/>
                <a:cs typeface="Calibri"/>
              </a:rPr>
              <a:t>Is the interpreter engaging in conversations with the client before/after the interpretation meeting?</a:t>
            </a:r>
          </a:p>
          <a:p>
            <a:pPr>
              <a:buFont typeface="Arial"/>
              <a:buChar char="•"/>
              <a:defRPr/>
            </a:pPr>
            <a:r>
              <a:rPr lang="en-US">
                <a:latin typeface="Calibri"/>
                <a:cs typeface="Calibri"/>
              </a:rPr>
              <a:t>Is the interpreter summarizing?</a:t>
            </a:r>
          </a:p>
          <a:p>
            <a:pPr>
              <a:buFont typeface="Arial"/>
              <a:buChar char="•"/>
              <a:defRPr/>
            </a:pPr>
            <a:r>
              <a:rPr lang="en-US">
                <a:latin typeface="Calibri"/>
                <a:cs typeface="Calibri"/>
              </a:rPr>
              <a:t>Is everything being interpreted?</a:t>
            </a:r>
          </a:p>
          <a:p>
            <a:pPr>
              <a:buFont typeface="Arial"/>
              <a:buChar char="•"/>
              <a:defRPr/>
            </a:pPr>
            <a:r>
              <a:rPr lang="en-US">
                <a:latin typeface="Calibri"/>
                <a:cs typeface="Calibri"/>
              </a:rPr>
              <a:t>Is there a change in your clients demeanor?</a:t>
            </a:r>
          </a:p>
          <a:p>
            <a:endParaRPr lang="en-US"/>
          </a:p>
        </p:txBody>
      </p:sp>
      <p:cxnSp>
        <p:nvCxnSpPr>
          <p:cNvPr id="4" name="Straight Connector 3"/>
          <p:cNvCxnSpPr/>
          <p:nvPr/>
        </p:nvCxnSpPr>
        <p:spPr>
          <a:xfrm>
            <a:off x="533400" y="17526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C238BBD-F00C-4855-B3EB-5BCEAA976F4C}" type="slidenum">
              <a:rPr lang="en-US" smtClean="0"/>
              <a:pPr/>
              <a:t>56</a:t>
            </a:fld>
            <a:endParaRPr lang="en-US"/>
          </a:p>
        </p:txBody>
      </p:sp>
    </p:spTree>
    <p:extLst>
      <p:ext uri="{BB962C8B-B14F-4D97-AF65-F5344CB8AC3E}">
        <p14:creationId xmlns:p14="http://schemas.microsoft.com/office/powerpoint/2010/main" val="168092560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latin typeface="Calibri"/>
                <a:cs typeface="Calibri"/>
              </a:rPr>
              <a:t>Promising Models</a:t>
            </a:r>
          </a:p>
        </p:txBody>
      </p:sp>
      <p:sp>
        <p:nvSpPr>
          <p:cNvPr id="6" name="Content Placeholder 5"/>
          <p:cNvSpPr>
            <a:spLocks noGrp="1"/>
          </p:cNvSpPr>
          <p:nvPr>
            <p:ph idx="1"/>
          </p:nvPr>
        </p:nvSpPr>
        <p:spPr/>
        <p:txBody>
          <a:bodyPr/>
          <a:lstStyle/>
          <a:p>
            <a:pPr marL="0" indent="0">
              <a:buNone/>
            </a:pPr>
            <a:r>
              <a:rPr lang="en-US" sz="3200">
                <a:solidFill>
                  <a:srgbClr val="F26631"/>
                </a:solidFill>
                <a:latin typeface="Calibri"/>
                <a:cs typeface="Calibri"/>
              </a:rPr>
              <a:t>Multilingual Advocate Model</a:t>
            </a:r>
          </a:p>
          <a:p>
            <a:pPr marL="0" indent="0">
              <a:lnSpc>
                <a:spcPct val="80000"/>
              </a:lnSpc>
              <a:buNone/>
            </a:pPr>
            <a:r>
              <a:rPr lang="en-US" sz="1800">
                <a:latin typeface="Calibri"/>
                <a:cs typeface="Calibri"/>
              </a:rPr>
              <a:t>	</a:t>
            </a:r>
          </a:p>
          <a:p>
            <a:pPr marL="0" indent="0">
              <a:buNone/>
            </a:pPr>
            <a:r>
              <a:rPr lang="en-US" sz="2800">
                <a:latin typeface="Calibri"/>
                <a:cs typeface="Calibri"/>
              </a:rPr>
              <a:t>The Asian Women’s Shelter supplements the language capacity of staff by recruiting bilingual women in the community as language advocates. These advocates are provided with an initial 42-hour training as well as additional ongoing trainings, support, and supervision. They are paid $15/hour and work together with staff and clients as a team, depending on the language needs at the shelter.</a:t>
            </a:r>
          </a:p>
          <a:p>
            <a:endParaRPr lang="en-US">
              <a:solidFill>
                <a:srgbClr val="F26631"/>
              </a:solidFill>
            </a:endParaRPr>
          </a:p>
          <a:p>
            <a:endParaRPr lang="en-US">
              <a:solidFill>
                <a:srgbClr val="F26631"/>
              </a:solidFill>
            </a:endParaRPr>
          </a:p>
          <a:p>
            <a:endParaRPr lang="en-US">
              <a:solidFill>
                <a:srgbClr val="F26631"/>
              </a:solidFill>
            </a:endParaRPr>
          </a:p>
        </p:txBody>
      </p:sp>
      <p:sp>
        <p:nvSpPr>
          <p:cNvPr id="5" name="Slide Number Placeholder 4"/>
          <p:cNvSpPr>
            <a:spLocks noGrp="1"/>
          </p:cNvSpPr>
          <p:nvPr>
            <p:ph type="sldNum" sz="quarter" idx="12"/>
          </p:nvPr>
        </p:nvSpPr>
        <p:spPr/>
        <p:txBody>
          <a:bodyPr/>
          <a:lstStyle/>
          <a:p>
            <a:fld id="{3C238BBD-F00C-4855-B3EB-5BCEAA976F4C}" type="slidenum">
              <a:rPr lang="en-US" smtClean="0"/>
              <a:pPr/>
              <a:t>57</a:t>
            </a:fld>
            <a:endParaRPr lang="en-US"/>
          </a:p>
        </p:txBody>
      </p:sp>
      <p:cxnSp>
        <p:nvCxnSpPr>
          <p:cNvPr id="4" name="Straight Connector 3"/>
          <p:cNvCxnSpPr/>
          <p:nvPr/>
        </p:nvCxnSpPr>
        <p:spPr>
          <a:xfrm>
            <a:off x="533400" y="14478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8279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latin typeface="Calibri"/>
                <a:cs typeface="Calibri"/>
              </a:rPr>
              <a:t>Promising Models</a:t>
            </a:r>
            <a:endParaRPr lang="en-US"/>
          </a:p>
        </p:txBody>
      </p:sp>
      <p:sp>
        <p:nvSpPr>
          <p:cNvPr id="3" name="Content Placeholder 2"/>
          <p:cNvSpPr>
            <a:spLocks noGrp="1"/>
          </p:cNvSpPr>
          <p:nvPr>
            <p:ph idx="1"/>
          </p:nvPr>
        </p:nvSpPr>
        <p:spPr/>
        <p:txBody>
          <a:bodyPr/>
          <a:lstStyle/>
          <a:p>
            <a:pPr marL="0" indent="0">
              <a:buNone/>
            </a:pPr>
            <a:r>
              <a:rPr lang="en-US" sz="3200">
                <a:solidFill>
                  <a:srgbClr val="F26631"/>
                </a:solidFill>
                <a:latin typeface="Calibri"/>
                <a:cs typeface="Calibri"/>
              </a:rPr>
              <a:t>Minnesota </a:t>
            </a:r>
            <a:r>
              <a:rPr lang="en-US" sz="3200" err="1">
                <a:solidFill>
                  <a:srgbClr val="F26631"/>
                </a:solidFill>
                <a:latin typeface="Calibri"/>
                <a:cs typeface="Calibri"/>
              </a:rPr>
              <a:t>Dept</a:t>
            </a:r>
            <a:r>
              <a:rPr lang="en-US" sz="3200">
                <a:solidFill>
                  <a:srgbClr val="F26631"/>
                </a:solidFill>
                <a:latin typeface="Calibri"/>
                <a:cs typeface="Calibri"/>
              </a:rPr>
              <a:t> of Human Services “I Speak” cards</a:t>
            </a:r>
          </a:p>
          <a:p>
            <a:endParaRPr lang="en-US">
              <a:solidFill>
                <a:srgbClr val="F26631"/>
              </a:solidFill>
            </a:endParaRPr>
          </a:p>
          <a:p>
            <a:endParaRPr lang="en-US">
              <a:solidFill>
                <a:srgbClr val="F26631"/>
              </a:solidFill>
            </a:endParaRPr>
          </a:p>
        </p:txBody>
      </p:sp>
      <p:sp>
        <p:nvSpPr>
          <p:cNvPr id="4" name="Slide Number Placeholder 3"/>
          <p:cNvSpPr>
            <a:spLocks noGrp="1"/>
          </p:cNvSpPr>
          <p:nvPr>
            <p:ph type="sldNum" sz="quarter" idx="12"/>
          </p:nvPr>
        </p:nvSpPr>
        <p:spPr/>
        <p:txBody>
          <a:bodyPr/>
          <a:lstStyle/>
          <a:p>
            <a:fld id="{3C238BBD-F00C-4855-B3EB-5BCEAA976F4C}" type="slidenum">
              <a:rPr lang="en-US" smtClean="0"/>
              <a:pPr/>
              <a:t>58</a:t>
            </a:fld>
            <a:endParaRPr lang="en-US"/>
          </a:p>
        </p:txBody>
      </p:sp>
      <p:cxnSp>
        <p:nvCxnSpPr>
          <p:cNvPr id="5" name="Straight Connector 4"/>
          <p:cNvCxnSpPr/>
          <p:nvPr/>
        </p:nvCxnSpPr>
        <p:spPr>
          <a:xfrm>
            <a:off x="533400" y="14478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819400"/>
            <a:ext cx="7596336" cy="3891228"/>
          </a:xfrm>
          <a:prstGeom prst="rect">
            <a:avLst/>
          </a:prstGeom>
        </p:spPr>
      </p:pic>
    </p:spTree>
    <p:extLst>
      <p:ext uri="{BB962C8B-B14F-4D97-AF65-F5344CB8AC3E}">
        <p14:creationId xmlns:p14="http://schemas.microsoft.com/office/powerpoint/2010/main" val="5067407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26631"/>
                </a:solidFill>
                <a:latin typeface="Calibri"/>
                <a:cs typeface="Calibri"/>
              </a:rPr>
              <a:t>Promising Models</a:t>
            </a:r>
          </a:p>
        </p:txBody>
      </p:sp>
      <p:sp>
        <p:nvSpPr>
          <p:cNvPr id="3" name="Content Placeholder 2"/>
          <p:cNvSpPr>
            <a:spLocks noGrp="1"/>
          </p:cNvSpPr>
          <p:nvPr>
            <p:ph idx="1"/>
          </p:nvPr>
        </p:nvSpPr>
        <p:spPr>
          <a:xfrm>
            <a:off x="457200" y="1600200"/>
            <a:ext cx="8077200" cy="4876800"/>
          </a:xfrm>
        </p:spPr>
        <p:txBody>
          <a:bodyPr/>
          <a:lstStyle/>
          <a:p>
            <a:pPr marL="0" indent="0">
              <a:buNone/>
            </a:pPr>
            <a:r>
              <a:rPr lang="en-US" sz="3200">
                <a:solidFill>
                  <a:srgbClr val="F26631"/>
                </a:solidFill>
                <a:latin typeface="Calibri"/>
                <a:cs typeface="Calibri"/>
              </a:rPr>
              <a:t>Building Interpreter and Translator Pools</a:t>
            </a:r>
          </a:p>
          <a:p>
            <a:endParaRPr lang="en-US">
              <a:solidFill>
                <a:srgbClr val="F26631"/>
              </a:solidFill>
            </a:endParaRPr>
          </a:p>
          <a:p>
            <a:r>
              <a:rPr lang="en-US" sz="2800">
                <a:latin typeface="Calibri"/>
                <a:cs typeface="Calibri"/>
              </a:rPr>
              <a:t>Grantees have had success by recruiting and </a:t>
            </a:r>
            <a:r>
              <a:rPr lang="en-US" sz="2800" u="sng">
                <a:latin typeface="Calibri"/>
                <a:cs typeface="Calibri"/>
              </a:rPr>
              <a:t>training</a:t>
            </a:r>
            <a:r>
              <a:rPr lang="en-US" sz="2800">
                <a:latin typeface="Calibri"/>
                <a:cs typeface="Calibri"/>
              </a:rPr>
              <a:t> bilingual individuals from the community to work as interpreters and translators, including students, medical interpreters, language instructors, and individuals looking for career opportunities.</a:t>
            </a:r>
          </a:p>
          <a:p>
            <a:endParaRPr lang="en-US">
              <a:solidFill>
                <a:srgbClr val="F26631"/>
              </a:solidFill>
            </a:endParaRPr>
          </a:p>
        </p:txBody>
      </p:sp>
      <p:sp>
        <p:nvSpPr>
          <p:cNvPr id="4" name="Slide Number Placeholder 3"/>
          <p:cNvSpPr>
            <a:spLocks noGrp="1"/>
          </p:cNvSpPr>
          <p:nvPr>
            <p:ph type="sldNum" sz="quarter" idx="12"/>
          </p:nvPr>
        </p:nvSpPr>
        <p:spPr/>
        <p:txBody>
          <a:bodyPr/>
          <a:lstStyle/>
          <a:p>
            <a:fld id="{3C238BBD-F00C-4855-B3EB-5BCEAA976F4C}" type="slidenum">
              <a:rPr lang="en-US" smtClean="0"/>
              <a:pPr/>
              <a:t>59</a:t>
            </a:fld>
            <a:endParaRPr lang="en-US"/>
          </a:p>
        </p:txBody>
      </p:sp>
      <p:cxnSp>
        <p:nvCxnSpPr>
          <p:cNvPr id="5" name="Straight Connector 4"/>
          <p:cNvCxnSpPr/>
          <p:nvPr/>
        </p:nvCxnSpPr>
        <p:spPr>
          <a:xfrm>
            <a:off x="533400" y="14478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6664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FF6600"/>
                </a:solidFill>
                <a:latin typeface="Calibri" pitchFamily="34" charset="0"/>
              </a:rPr>
              <a:t>Why Provide Meaningful Language Access?</a:t>
            </a:r>
            <a:endParaRPr lang="es-PR">
              <a:latin typeface="Calibri" pitchFamily="34" charset="0"/>
            </a:endParaRPr>
          </a:p>
        </p:txBody>
      </p:sp>
      <p:sp>
        <p:nvSpPr>
          <p:cNvPr id="3" name="Content Placeholder 2"/>
          <p:cNvSpPr>
            <a:spLocks noGrp="1"/>
          </p:cNvSpPr>
          <p:nvPr>
            <p:ph idx="1"/>
          </p:nvPr>
        </p:nvSpPr>
        <p:spPr>
          <a:xfrm>
            <a:off x="381000" y="1600200"/>
            <a:ext cx="8305800" cy="4648200"/>
          </a:xfrm>
        </p:spPr>
        <p:txBody>
          <a:bodyPr>
            <a:noAutofit/>
          </a:bodyPr>
          <a:lstStyle/>
          <a:p>
            <a:pPr>
              <a:buNone/>
            </a:pPr>
            <a:r>
              <a:rPr lang="en-US" b="1">
                <a:latin typeface="Calibri" pitchFamily="34" charset="0"/>
              </a:rPr>
              <a:t>3.  Language access improves services and enhances outcomes.</a:t>
            </a:r>
          </a:p>
          <a:p>
            <a:pPr lvl="2"/>
            <a:r>
              <a:rPr lang="en-US" sz="2400">
                <a:latin typeface="Calibri" pitchFamily="34" charset="0"/>
              </a:rPr>
              <a:t>Research shows that domestic violence survivors with LEP were more likely to seek out services if those services were provided in their language. </a:t>
            </a:r>
          </a:p>
          <a:p>
            <a:pPr lvl="1"/>
            <a:endParaRPr lang="en-US" sz="2400">
              <a:latin typeface="Calibri" pitchFamily="34" charset="0"/>
            </a:endParaRPr>
          </a:p>
          <a:p>
            <a:pPr lvl="2"/>
            <a:r>
              <a:rPr lang="en-US" sz="2400">
                <a:latin typeface="Calibri" pitchFamily="34" charset="0"/>
              </a:rPr>
              <a:t>Language access clearly enhances safety if you consider that without it, the survivor cannot interact fluently with an advocate, other service providers and systems.</a:t>
            </a:r>
          </a:p>
          <a:p>
            <a:pPr lvl="2"/>
            <a:endParaRPr lang="en-US" sz="2400">
              <a:latin typeface="Calibri" pitchFamily="34" charset="0"/>
            </a:endParaRPr>
          </a:p>
          <a:p>
            <a:pPr lvl="2"/>
            <a:r>
              <a:rPr lang="en-US" sz="2400">
                <a:latin typeface="Calibri" pitchFamily="34" charset="0"/>
              </a:rPr>
              <a:t>Research in the domestic violence and sexual assault fields shows that survivors appreciate and feel more supported when language access services are provided. </a:t>
            </a:r>
          </a:p>
          <a:p>
            <a:pPr>
              <a:buNone/>
            </a:pPr>
            <a:endParaRPr lang="en-US">
              <a:latin typeface="Calibri" pitchFamily="34" charset="0"/>
            </a:endParaRPr>
          </a:p>
          <a:p>
            <a:endParaRPr lang="es-PR">
              <a:latin typeface="Calibri" pitchFamily="34" charset="0"/>
            </a:endParaRPr>
          </a:p>
        </p:txBody>
      </p:sp>
      <p:cxnSp>
        <p:nvCxnSpPr>
          <p:cNvPr id="4" name="Straight Connector 3"/>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3C238BBD-F00C-4855-B3EB-5BCEAA976F4C}" type="slidenum">
              <a:rPr lang="en-US" smtClean="0"/>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26631"/>
                </a:solidFill>
                <a:latin typeface="Calibri"/>
                <a:cs typeface="Calibri"/>
              </a:rPr>
              <a:t>Promising Models</a:t>
            </a:r>
          </a:p>
        </p:txBody>
      </p:sp>
      <p:sp>
        <p:nvSpPr>
          <p:cNvPr id="3" name="Content Placeholder 2"/>
          <p:cNvSpPr>
            <a:spLocks noGrp="1"/>
          </p:cNvSpPr>
          <p:nvPr>
            <p:ph idx="1"/>
          </p:nvPr>
        </p:nvSpPr>
        <p:spPr/>
        <p:txBody>
          <a:bodyPr/>
          <a:lstStyle/>
          <a:p>
            <a:pPr marL="0" indent="0">
              <a:buNone/>
            </a:pPr>
            <a:r>
              <a:rPr lang="en-US" sz="3200">
                <a:solidFill>
                  <a:srgbClr val="F26631"/>
                </a:solidFill>
                <a:latin typeface="Calibri"/>
                <a:cs typeface="Calibri"/>
              </a:rPr>
              <a:t>Community Legal Interpreter Bank</a:t>
            </a:r>
          </a:p>
          <a:p>
            <a:endParaRPr lang="en-US">
              <a:latin typeface="Calibri"/>
              <a:cs typeface="Calibri"/>
            </a:endParaRPr>
          </a:p>
          <a:p>
            <a:r>
              <a:rPr lang="en-US" sz="2800" err="1">
                <a:latin typeface="Calibri"/>
                <a:cs typeface="Calibri"/>
              </a:rPr>
              <a:t>Ayuda’s</a:t>
            </a:r>
            <a:r>
              <a:rPr lang="en-US" sz="2800">
                <a:latin typeface="Calibri"/>
                <a:cs typeface="Calibri"/>
              </a:rPr>
              <a:t> Community Legal Interpreter Bank provides affordable legal interpreters for the DC legal services community. It identifies experienced interpreters and trains them in skills needed for legal interpretation in the attorney-client setting. Interpreters are then tested to ensure their competence in the fields of their language skills, understanding of the legal system, and adherence to ethical standards.</a:t>
            </a:r>
          </a:p>
          <a:p>
            <a:endParaRPr lang="en-US"/>
          </a:p>
          <a:p>
            <a:endParaRPr lang="en-US"/>
          </a:p>
          <a:p>
            <a:endParaRPr lang="en-US"/>
          </a:p>
        </p:txBody>
      </p:sp>
      <p:sp>
        <p:nvSpPr>
          <p:cNvPr id="4" name="Slide Number Placeholder 3"/>
          <p:cNvSpPr>
            <a:spLocks noGrp="1"/>
          </p:cNvSpPr>
          <p:nvPr>
            <p:ph type="sldNum" sz="quarter" idx="12"/>
          </p:nvPr>
        </p:nvSpPr>
        <p:spPr/>
        <p:txBody>
          <a:bodyPr/>
          <a:lstStyle/>
          <a:p>
            <a:fld id="{3C238BBD-F00C-4855-B3EB-5BCEAA976F4C}" type="slidenum">
              <a:rPr lang="en-US" smtClean="0"/>
              <a:pPr/>
              <a:t>60</a:t>
            </a:fld>
            <a:endParaRPr lang="en-US"/>
          </a:p>
        </p:txBody>
      </p:sp>
      <p:cxnSp>
        <p:nvCxnSpPr>
          <p:cNvPr id="5" name="Straight Connector 4"/>
          <p:cNvCxnSpPr/>
          <p:nvPr/>
        </p:nvCxnSpPr>
        <p:spPr>
          <a:xfrm>
            <a:off x="533400" y="14478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72237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26631"/>
                </a:solidFill>
                <a:latin typeface="Calibri"/>
                <a:cs typeface="Calibri"/>
              </a:rPr>
              <a:t>Promising Models</a:t>
            </a:r>
          </a:p>
        </p:txBody>
      </p:sp>
      <p:sp>
        <p:nvSpPr>
          <p:cNvPr id="3" name="Content Placeholder 2"/>
          <p:cNvSpPr>
            <a:spLocks noGrp="1"/>
          </p:cNvSpPr>
          <p:nvPr>
            <p:ph idx="1"/>
          </p:nvPr>
        </p:nvSpPr>
        <p:spPr/>
        <p:txBody>
          <a:bodyPr>
            <a:normAutofit/>
          </a:bodyPr>
          <a:lstStyle/>
          <a:p>
            <a:pPr marL="0" indent="0">
              <a:buNone/>
            </a:pPr>
            <a:r>
              <a:rPr lang="en-US" sz="3200">
                <a:solidFill>
                  <a:srgbClr val="F26631"/>
                </a:solidFill>
                <a:latin typeface="Calibri"/>
                <a:cs typeface="Calibri"/>
              </a:rPr>
              <a:t>Mobile Language Interpretation Project</a:t>
            </a:r>
          </a:p>
          <a:p>
            <a:pPr marL="0" indent="0">
              <a:buNone/>
            </a:pPr>
            <a:endParaRPr lang="en-US" sz="2800">
              <a:solidFill>
                <a:srgbClr val="F26631"/>
              </a:solidFill>
              <a:latin typeface="Calibri"/>
              <a:cs typeface="Calibri"/>
            </a:endParaRPr>
          </a:p>
          <a:p>
            <a:r>
              <a:rPr lang="en-US" sz="2800">
                <a:latin typeface="Calibri"/>
                <a:cs typeface="Calibri"/>
              </a:rPr>
              <a:t>AT&amp;T donated phones to the San Francisco's Police Department that directly connect with Language Line Services. If an English-speaking Police Officer responds to a domestic violence call and discovers that the victim does not speak English, she or he will be able to use the phone to immediately access a telephonic interpreter.</a:t>
            </a:r>
          </a:p>
          <a:p>
            <a:endParaRPr lang="en-US" sz="3200">
              <a:solidFill>
                <a:srgbClr val="F26631"/>
              </a:solidFill>
              <a:latin typeface="Calibri"/>
              <a:cs typeface="Calibri"/>
            </a:endParaRPr>
          </a:p>
        </p:txBody>
      </p:sp>
      <p:sp>
        <p:nvSpPr>
          <p:cNvPr id="4" name="Slide Number Placeholder 3"/>
          <p:cNvSpPr>
            <a:spLocks noGrp="1"/>
          </p:cNvSpPr>
          <p:nvPr>
            <p:ph type="sldNum" sz="quarter" idx="12"/>
          </p:nvPr>
        </p:nvSpPr>
        <p:spPr/>
        <p:txBody>
          <a:bodyPr/>
          <a:lstStyle/>
          <a:p>
            <a:fld id="{3C238BBD-F00C-4855-B3EB-5BCEAA976F4C}" type="slidenum">
              <a:rPr lang="en-US" smtClean="0"/>
              <a:pPr/>
              <a:t>61</a:t>
            </a:fld>
            <a:endParaRPr lang="en-US"/>
          </a:p>
        </p:txBody>
      </p:sp>
      <p:cxnSp>
        <p:nvCxnSpPr>
          <p:cNvPr id="5" name="Straight Connector 4"/>
          <p:cNvCxnSpPr/>
          <p:nvPr/>
        </p:nvCxnSpPr>
        <p:spPr>
          <a:xfrm>
            <a:off x="533400" y="14478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5171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26631"/>
                </a:solidFill>
                <a:latin typeface="Calibri"/>
                <a:cs typeface="Calibri"/>
              </a:rPr>
              <a:t>Promising Models</a:t>
            </a:r>
          </a:p>
        </p:txBody>
      </p:sp>
      <p:sp>
        <p:nvSpPr>
          <p:cNvPr id="3" name="Content Placeholder 2"/>
          <p:cNvSpPr>
            <a:spLocks noGrp="1"/>
          </p:cNvSpPr>
          <p:nvPr>
            <p:ph idx="1"/>
          </p:nvPr>
        </p:nvSpPr>
        <p:spPr/>
        <p:txBody>
          <a:bodyPr>
            <a:normAutofit fontScale="92500" lnSpcReduction="10000"/>
          </a:bodyPr>
          <a:lstStyle/>
          <a:p>
            <a:pPr marL="0" indent="0">
              <a:buNone/>
            </a:pPr>
            <a:r>
              <a:rPr lang="en-US" sz="3200">
                <a:solidFill>
                  <a:srgbClr val="F26631"/>
                </a:solidFill>
                <a:latin typeface="Calibri"/>
                <a:cs typeface="Calibri"/>
              </a:rPr>
              <a:t>United Nations Victim Translation Assistance Tool</a:t>
            </a:r>
          </a:p>
          <a:p>
            <a:pPr marL="0" indent="0">
              <a:buNone/>
            </a:pPr>
            <a:endParaRPr lang="en-US" sz="3200">
              <a:solidFill>
                <a:srgbClr val="F26631"/>
              </a:solidFill>
              <a:latin typeface="Calibri"/>
              <a:cs typeface="Calibri"/>
            </a:endParaRPr>
          </a:p>
          <a:p>
            <a:pPr marL="0" indent="0">
              <a:buNone/>
            </a:pPr>
            <a:r>
              <a:rPr lang="en-US" sz="2800">
                <a:latin typeface="Calibri"/>
                <a:cs typeface="Calibri"/>
              </a:rPr>
              <a:t>VITA is a tool created by the United Nations using audio messages that allows law enforcement officials to provide a level of basic assistance to victims of human trafficking. </a:t>
            </a:r>
          </a:p>
          <a:p>
            <a:pPr marL="0" indent="0">
              <a:buNone/>
            </a:pPr>
            <a:r>
              <a:rPr lang="en-US" sz="2800">
                <a:latin typeface="Calibri"/>
                <a:cs typeface="Calibri"/>
              </a:rPr>
              <a:t>This audio tool, consisting of key encounter messages, was developed to facilitate the identification of a trafficked person and the launch of a criminal investigation. Thirty-five basic questions and messages have been recorded and translated into 40 languages, taking into account special questions for children.</a:t>
            </a:r>
          </a:p>
          <a:p>
            <a:pPr marL="0" indent="0">
              <a:buNone/>
            </a:pPr>
            <a:r>
              <a:rPr lang="en-US" sz="2800">
                <a:latin typeface="Calibri"/>
                <a:cs typeface="Calibri"/>
                <a:hlinkClick r:id="rId2"/>
              </a:rPr>
              <a:t>http://ungift.org/knowledgehub/en/tools/vita.html</a:t>
            </a:r>
            <a:endParaRPr lang="en-US" sz="2800">
              <a:latin typeface="Calibri"/>
              <a:cs typeface="Calibri"/>
            </a:endParaRPr>
          </a:p>
          <a:p>
            <a:pPr marL="0" indent="0">
              <a:buNone/>
            </a:pPr>
            <a:endParaRPr lang="en-US" sz="3200">
              <a:solidFill>
                <a:srgbClr val="F26631"/>
              </a:solidFill>
              <a:latin typeface="Calibri"/>
              <a:cs typeface="Calibri"/>
            </a:endParaRPr>
          </a:p>
        </p:txBody>
      </p:sp>
      <p:sp>
        <p:nvSpPr>
          <p:cNvPr id="4" name="Slide Number Placeholder 3"/>
          <p:cNvSpPr>
            <a:spLocks noGrp="1"/>
          </p:cNvSpPr>
          <p:nvPr>
            <p:ph type="sldNum" sz="quarter" idx="12"/>
          </p:nvPr>
        </p:nvSpPr>
        <p:spPr/>
        <p:txBody>
          <a:bodyPr/>
          <a:lstStyle/>
          <a:p>
            <a:fld id="{3C238BBD-F00C-4855-B3EB-5BCEAA976F4C}" type="slidenum">
              <a:rPr lang="en-US" smtClean="0"/>
              <a:pPr/>
              <a:t>62</a:t>
            </a:fld>
            <a:endParaRPr lang="en-US"/>
          </a:p>
        </p:txBody>
      </p:sp>
    </p:spTree>
    <p:extLst>
      <p:ext uri="{BB962C8B-B14F-4D97-AF65-F5344CB8AC3E}">
        <p14:creationId xmlns:p14="http://schemas.microsoft.com/office/powerpoint/2010/main" val="24903620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ctrTitle"/>
          </p:nvPr>
        </p:nvSpPr>
        <p:spPr/>
        <p:txBody>
          <a:bodyPr/>
          <a:lstStyle/>
          <a:p>
            <a:pPr eaLnBrk="1" hangingPunct="1"/>
            <a:r>
              <a:rPr lang="en-US" sz="2400"/>
              <a:t>Victim Translation Assistance Tool</a:t>
            </a:r>
            <a:br>
              <a:rPr lang="en-US" sz="2400"/>
            </a:br>
            <a:r>
              <a:rPr lang="en-US" sz="2400"/>
              <a:t>United Nations</a:t>
            </a:r>
            <a:endParaRPr lang="en-US" sz="2400">
              <a:latin typeface="Weiss-Bold" charset="0"/>
            </a:endParaRPr>
          </a:p>
        </p:txBody>
      </p:sp>
      <p:sp>
        <p:nvSpPr>
          <p:cNvPr id="28674" name="Rectangle 3"/>
          <p:cNvSpPr>
            <a:spLocks noGrp="1"/>
          </p:cNvSpPr>
          <p:nvPr>
            <p:ph type="subTitle" idx="1"/>
          </p:nvPr>
        </p:nvSpPr>
        <p:spPr/>
        <p:txBody>
          <a:bodyPr/>
          <a:lstStyle/>
          <a:p>
            <a:pPr marL="0" indent="0" eaLnBrk="1" hangingPunct="1">
              <a:lnSpc>
                <a:spcPct val="80000"/>
              </a:lnSpc>
              <a:buNone/>
            </a:pPr>
            <a:r>
              <a:rPr lang="en-US" sz="1800"/>
              <a:t>	</a:t>
            </a:r>
            <a:endParaRPr lang="en-US" sz="200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5" y="0"/>
            <a:ext cx="9137010" cy="6858000"/>
          </a:xfrm>
          <a:prstGeom prst="rect">
            <a:avLst/>
          </a:prstGeom>
        </p:spPr>
      </p:pic>
    </p:spTree>
    <p:extLst>
      <p:ext uri="{BB962C8B-B14F-4D97-AF65-F5344CB8AC3E}">
        <p14:creationId xmlns:p14="http://schemas.microsoft.com/office/powerpoint/2010/main" val="245257871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ctrTitle"/>
          </p:nvPr>
        </p:nvSpPr>
        <p:spPr/>
        <p:txBody>
          <a:bodyPr/>
          <a:lstStyle/>
          <a:p>
            <a:pPr eaLnBrk="1" hangingPunct="1"/>
            <a:r>
              <a:rPr lang="en-US" sz="2400"/>
              <a:t>Victim Translation Assistance Tool</a:t>
            </a:r>
            <a:br>
              <a:rPr lang="en-US" sz="2400"/>
            </a:br>
            <a:r>
              <a:rPr lang="en-US" sz="2400"/>
              <a:t>United Nations</a:t>
            </a:r>
            <a:endParaRPr lang="en-US" sz="2400">
              <a:latin typeface="Weiss-Bold" charset="0"/>
            </a:endParaRPr>
          </a:p>
        </p:txBody>
      </p:sp>
      <p:sp>
        <p:nvSpPr>
          <p:cNvPr id="28674" name="Rectangle 3"/>
          <p:cNvSpPr>
            <a:spLocks noGrp="1"/>
          </p:cNvSpPr>
          <p:nvPr>
            <p:ph type="subTitle" idx="1"/>
          </p:nvPr>
        </p:nvSpPr>
        <p:spPr/>
        <p:txBody>
          <a:bodyPr/>
          <a:lstStyle/>
          <a:p>
            <a:pPr marL="0" indent="0" eaLnBrk="1" hangingPunct="1">
              <a:lnSpc>
                <a:spcPct val="80000"/>
              </a:lnSpc>
              <a:buNone/>
            </a:pPr>
            <a:r>
              <a:rPr lang="en-US" sz="1800"/>
              <a:t>	</a:t>
            </a:r>
            <a:endParaRPr lang="en-US" sz="20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9125"/>
            <a:ext cx="9144000" cy="6079750"/>
          </a:xfrm>
          <a:prstGeom prst="rect">
            <a:avLst/>
          </a:prstGeom>
        </p:spPr>
      </p:pic>
    </p:spTree>
    <p:extLst>
      <p:ext uri="{BB962C8B-B14F-4D97-AF65-F5344CB8AC3E}">
        <p14:creationId xmlns:p14="http://schemas.microsoft.com/office/powerpoint/2010/main" val="3989300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ctrTitle"/>
          </p:nvPr>
        </p:nvSpPr>
        <p:spPr/>
        <p:txBody>
          <a:bodyPr/>
          <a:lstStyle/>
          <a:p>
            <a:pPr eaLnBrk="1" hangingPunct="1"/>
            <a:r>
              <a:rPr lang="en-US" sz="2400"/>
              <a:t>Victim Translation Assistance Tool</a:t>
            </a:r>
            <a:br>
              <a:rPr lang="en-US" sz="2400"/>
            </a:br>
            <a:r>
              <a:rPr lang="en-US" sz="2400"/>
              <a:t>United Nations</a:t>
            </a:r>
            <a:endParaRPr lang="en-US" sz="2400">
              <a:latin typeface="Weiss-Bold" charset="0"/>
            </a:endParaRPr>
          </a:p>
        </p:txBody>
      </p:sp>
      <p:sp>
        <p:nvSpPr>
          <p:cNvPr id="28674" name="Rectangle 3"/>
          <p:cNvSpPr>
            <a:spLocks noGrp="1"/>
          </p:cNvSpPr>
          <p:nvPr>
            <p:ph type="subTitle" idx="1"/>
          </p:nvPr>
        </p:nvSpPr>
        <p:spPr/>
        <p:txBody>
          <a:bodyPr/>
          <a:lstStyle/>
          <a:p>
            <a:pPr marL="0" indent="0" eaLnBrk="1" hangingPunct="1">
              <a:lnSpc>
                <a:spcPct val="80000"/>
              </a:lnSpc>
              <a:buNone/>
            </a:pPr>
            <a:r>
              <a:rPr lang="en-US" sz="1800"/>
              <a:t>	</a:t>
            </a:r>
            <a:endParaRPr lang="en-US" sz="20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1984"/>
            <a:ext cx="9144000" cy="6274032"/>
          </a:xfrm>
          <a:prstGeom prst="rect">
            <a:avLst/>
          </a:prstGeom>
        </p:spPr>
      </p:pic>
    </p:spTree>
    <p:extLst>
      <p:ext uri="{BB962C8B-B14F-4D97-AF65-F5344CB8AC3E}">
        <p14:creationId xmlns:p14="http://schemas.microsoft.com/office/powerpoint/2010/main" val="3206768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p:cNvSpPr>
          <p:nvPr>
            <p:ph type="ctrTitle"/>
          </p:nvPr>
        </p:nvSpPr>
        <p:spPr/>
        <p:txBody>
          <a:bodyPr/>
          <a:lstStyle/>
          <a:p>
            <a:pPr eaLnBrk="1" hangingPunct="1"/>
            <a:r>
              <a:rPr lang="en-US" sz="2400"/>
              <a:t>Victim Translation Assistance Tool</a:t>
            </a:r>
            <a:br>
              <a:rPr lang="en-US" sz="2400"/>
            </a:br>
            <a:r>
              <a:rPr lang="en-US" sz="2400"/>
              <a:t>United Nations</a:t>
            </a:r>
            <a:endParaRPr lang="en-US" sz="2400">
              <a:latin typeface="Weiss-Bold" charset="0"/>
            </a:endParaRPr>
          </a:p>
        </p:txBody>
      </p:sp>
      <p:sp>
        <p:nvSpPr>
          <p:cNvPr id="28674" name="Rectangle 3"/>
          <p:cNvSpPr>
            <a:spLocks noGrp="1"/>
          </p:cNvSpPr>
          <p:nvPr>
            <p:ph type="subTitle" idx="1"/>
          </p:nvPr>
        </p:nvSpPr>
        <p:spPr/>
        <p:txBody>
          <a:bodyPr/>
          <a:lstStyle/>
          <a:p>
            <a:pPr marL="0" indent="0" eaLnBrk="1" hangingPunct="1">
              <a:lnSpc>
                <a:spcPct val="80000"/>
              </a:lnSpc>
              <a:buNone/>
            </a:pPr>
            <a:r>
              <a:rPr lang="en-US" sz="1800"/>
              <a:t>	</a:t>
            </a:r>
            <a:endParaRPr lang="en-US" sz="200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9125"/>
            <a:ext cx="9144000" cy="60797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4223"/>
            <a:ext cx="9144000" cy="6309554"/>
          </a:xfrm>
          <a:prstGeom prst="rect">
            <a:avLst/>
          </a:prstGeom>
        </p:spPr>
      </p:pic>
    </p:spTree>
    <p:extLst>
      <p:ext uri="{BB962C8B-B14F-4D97-AF65-F5344CB8AC3E}">
        <p14:creationId xmlns:p14="http://schemas.microsoft.com/office/powerpoint/2010/main" val="26701772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990600"/>
          </a:xfrm>
        </p:spPr>
        <p:txBody>
          <a:bodyPr>
            <a:noAutofit/>
          </a:bodyPr>
          <a:lstStyle/>
          <a:p>
            <a:r>
              <a:rPr lang="en-US">
                <a:solidFill>
                  <a:srgbClr val="FF6600"/>
                </a:solidFill>
                <a:latin typeface="Calibri"/>
                <a:cs typeface="Calibri"/>
              </a:rPr>
              <a:t>(Part 4) Systems Advocacy</a:t>
            </a:r>
            <a:br>
              <a:rPr lang="en-US">
                <a:solidFill>
                  <a:srgbClr val="FF6600"/>
                </a:solidFill>
                <a:latin typeface="Calibri"/>
                <a:cs typeface="Calibri"/>
              </a:rPr>
            </a:br>
            <a:r>
              <a:rPr lang="en-US" sz="3200">
                <a:solidFill>
                  <a:srgbClr val="FF6600"/>
                </a:solidFill>
                <a:latin typeface="Calibri"/>
                <a:cs typeface="Calibri"/>
              </a:rPr>
              <a:t>Learning Objective -- Participants will:</a:t>
            </a:r>
          </a:p>
        </p:txBody>
      </p:sp>
      <p:sp>
        <p:nvSpPr>
          <p:cNvPr id="3" name="Content Placeholder 2"/>
          <p:cNvSpPr>
            <a:spLocks noGrp="1"/>
          </p:cNvSpPr>
          <p:nvPr>
            <p:ph idx="1"/>
          </p:nvPr>
        </p:nvSpPr>
        <p:spPr>
          <a:xfrm>
            <a:off x="457200" y="2514600"/>
            <a:ext cx="5105400" cy="4876800"/>
          </a:xfrm>
        </p:spPr>
        <p:txBody>
          <a:bodyPr/>
          <a:lstStyle/>
          <a:p>
            <a:pPr lvl="0"/>
            <a:r>
              <a:rPr lang="en-US" sz="3200">
                <a:latin typeface="Calibri"/>
                <a:cs typeface="Calibri"/>
              </a:rPr>
              <a:t>Advocate effectively for language access for survivors with other systems.</a:t>
            </a:r>
          </a:p>
          <a:p>
            <a:endParaRPr lang="en-US"/>
          </a:p>
        </p:txBody>
      </p:sp>
      <p:cxnSp>
        <p:nvCxnSpPr>
          <p:cNvPr id="4" name="Straight Connector 3"/>
          <p:cNvCxnSpPr/>
          <p:nvPr/>
        </p:nvCxnSpPr>
        <p:spPr>
          <a:xfrm>
            <a:off x="533400" y="24384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3"/>
          <a:stretch>
            <a:fillRect/>
          </a:stretch>
        </p:blipFill>
        <p:spPr>
          <a:xfrm>
            <a:off x="5410200" y="3048000"/>
            <a:ext cx="3104674" cy="3473761"/>
          </a:xfrm>
          <a:prstGeom prst="rect">
            <a:avLst/>
          </a:prstGeom>
        </p:spPr>
      </p:pic>
      <p:pic>
        <p:nvPicPr>
          <p:cNvPr id="8" name="Picture 7"/>
          <p:cNvPicPr>
            <a:picLocks noChangeAspect="1"/>
          </p:cNvPicPr>
          <p:nvPr/>
        </p:nvPicPr>
        <p:blipFill>
          <a:blip r:embed="rId4"/>
          <a:stretch>
            <a:fillRect/>
          </a:stretch>
        </p:blipFill>
        <p:spPr>
          <a:xfrm>
            <a:off x="685800" y="4876800"/>
            <a:ext cx="3866827" cy="1629591"/>
          </a:xfrm>
          <a:prstGeom prst="rect">
            <a:avLst/>
          </a:prstGeom>
        </p:spPr>
      </p:pic>
      <p:sp>
        <p:nvSpPr>
          <p:cNvPr id="6" name="Slide Number Placeholder 5"/>
          <p:cNvSpPr>
            <a:spLocks noGrp="1"/>
          </p:cNvSpPr>
          <p:nvPr>
            <p:ph type="sldNum" sz="quarter" idx="12"/>
          </p:nvPr>
        </p:nvSpPr>
        <p:spPr/>
        <p:txBody>
          <a:bodyPr/>
          <a:lstStyle/>
          <a:p>
            <a:fld id="{3C238BBD-F00C-4855-B3EB-5BCEAA976F4C}" type="slidenum">
              <a:rPr lang="en-US" smtClean="0"/>
              <a:pPr/>
              <a:t>67</a:t>
            </a:fld>
            <a:endParaRPr lang="en-US"/>
          </a:p>
        </p:txBody>
      </p:sp>
    </p:spTree>
    <p:extLst>
      <p:ext uri="{BB962C8B-B14F-4D97-AF65-F5344CB8AC3E}">
        <p14:creationId xmlns:p14="http://schemas.microsoft.com/office/powerpoint/2010/main" val="17491318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solidFill>
                  <a:srgbClr val="FF6600"/>
                </a:solidFill>
                <a:latin typeface="Calibri"/>
                <a:cs typeface="Calibri"/>
              </a:rPr>
              <a:t>Systems Advocacy</a:t>
            </a:r>
          </a:p>
        </p:txBody>
      </p:sp>
      <p:sp>
        <p:nvSpPr>
          <p:cNvPr id="10" name="TextBox 9"/>
          <p:cNvSpPr txBox="1"/>
          <p:nvPr/>
        </p:nvSpPr>
        <p:spPr>
          <a:xfrm>
            <a:off x="457200" y="1600200"/>
            <a:ext cx="4800600" cy="3539431"/>
          </a:xfrm>
          <a:prstGeom prst="rect">
            <a:avLst/>
          </a:prstGeom>
          <a:noFill/>
        </p:spPr>
        <p:txBody>
          <a:bodyPr wrap="square" rtlCol="0">
            <a:spAutoFit/>
          </a:bodyPr>
          <a:lstStyle/>
          <a:p>
            <a:pPr marL="457200" indent="-457200">
              <a:buFont typeface="Arial"/>
              <a:buChar char="•"/>
            </a:pPr>
            <a:r>
              <a:rPr lang="en-US" sz="2800">
                <a:latin typeface="Calibri"/>
                <a:cs typeface="Calibri"/>
              </a:rPr>
              <a:t>In the systems advocacy work that you are already doing, what have you learned that can be applied to advocacy efforts for ensuring language access for survivors?</a:t>
            </a:r>
          </a:p>
          <a:p>
            <a:endParaRPr lang="en-US" sz="2800">
              <a:latin typeface="Calibri"/>
              <a:cs typeface="Calibri"/>
            </a:endParaRPr>
          </a:p>
        </p:txBody>
      </p:sp>
      <p:pic>
        <p:nvPicPr>
          <p:cNvPr id="12" name="Picture 11"/>
          <p:cNvPicPr>
            <a:picLocks noChangeAspect="1"/>
          </p:cNvPicPr>
          <p:nvPr/>
        </p:nvPicPr>
        <p:blipFill>
          <a:blip r:embed="rId3"/>
          <a:stretch>
            <a:fillRect/>
          </a:stretch>
        </p:blipFill>
        <p:spPr>
          <a:xfrm>
            <a:off x="5486400" y="1066800"/>
            <a:ext cx="3396343" cy="2547257"/>
          </a:xfrm>
          <a:prstGeom prst="rect">
            <a:avLst/>
          </a:prstGeom>
        </p:spPr>
      </p:pic>
      <p:sp>
        <p:nvSpPr>
          <p:cNvPr id="2" name="Slide Number Placeholder 1"/>
          <p:cNvSpPr>
            <a:spLocks noGrp="1"/>
          </p:cNvSpPr>
          <p:nvPr>
            <p:ph type="sldNum" sz="quarter" idx="12"/>
          </p:nvPr>
        </p:nvSpPr>
        <p:spPr/>
        <p:txBody>
          <a:bodyPr/>
          <a:lstStyle/>
          <a:p>
            <a:fld id="{3C238BBD-F00C-4855-B3EB-5BCEAA976F4C}" type="slidenum">
              <a:rPr lang="en-US" smtClean="0"/>
              <a:pPr/>
              <a:t>68</a:t>
            </a:fld>
            <a:endParaRPr lang="en-US"/>
          </a:p>
        </p:txBody>
      </p:sp>
      <p:sp>
        <p:nvSpPr>
          <p:cNvPr id="3" name="TextBox 2"/>
          <p:cNvSpPr txBox="1"/>
          <p:nvPr/>
        </p:nvSpPr>
        <p:spPr>
          <a:xfrm>
            <a:off x="533400" y="5029200"/>
            <a:ext cx="8229600" cy="1384995"/>
          </a:xfrm>
          <a:prstGeom prst="rect">
            <a:avLst/>
          </a:prstGeom>
          <a:noFill/>
        </p:spPr>
        <p:txBody>
          <a:bodyPr wrap="square" rtlCol="0">
            <a:spAutoFit/>
          </a:bodyPr>
          <a:lstStyle/>
          <a:p>
            <a:pPr marL="457200" indent="-457200">
              <a:buFont typeface="Arial"/>
              <a:buChar char="•"/>
            </a:pPr>
            <a:r>
              <a:rPr lang="en-US" sz="2800">
                <a:latin typeface="Calibri"/>
                <a:cs typeface="Calibri"/>
              </a:rPr>
              <a:t>What do you anticipate may be unique about systems advocacy efforts to create meaningful access for survivors with LEP?</a:t>
            </a:r>
          </a:p>
        </p:txBody>
      </p:sp>
    </p:spTree>
    <p:extLst>
      <p:ext uri="{BB962C8B-B14F-4D97-AF65-F5344CB8AC3E}">
        <p14:creationId xmlns:p14="http://schemas.microsoft.com/office/powerpoint/2010/main" val="2874469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latin typeface="Calibri"/>
                <a:cs typeface="Calibri"/>
              </a:rPr>
              <a:t>Rationale </a:t>
            </a:r>
            <a:endParaRPr lang="en-US"/>
          </a:p>
        </p:txBody>
      </p:sp>
      <p:sp>
        <p:nvSpPr>
          <p:cNvPr id="3" name="Slide Number Placeholder 2"/>
          <p:cNvSpPr>
            <a:spLocks noGrp="1"/>
          </p:cNvSpPr>
          <p:nvPr>
            <p:ph type="sldNum" sz="quarter" idx="12"/>
          </p:nvPr>
        </p:nvSpPr>
        <p:spPr/>
        <p:txBody>
          <a:bodyPr/>
          <a:lstStyle/>
          <a:p>
            <a:fld id="{3C238BBD-F00C-4855-B3EB-5BCEAA976F4C}" type="slidenum">
              <a:rPr lang="en-US" smtClean="0"/>
              <a:pPr/>
              <a:t>69</a:t>
            </a:fld>
            <a:endParaRPr lang="en-US"/>
          </a:p>
        </p:txBody>
      </p:sp>
      <p:sp>
        <p:nvSpPr>
          <p:cNvPr id="4" name="Content Placeholder 3"/>
          <p:cNvSpPr txBox="1">
            <a:spLocks/>
          </p:cNvSpPr>
          <p:nvPr/>
        </p:nvSpPr>
        <p:spPr>
          <a:xfrm>
            <a:off x="457200" y="1600200"/>
            <a:ext cx="8229600" cy="4876800"/>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3200">
                <a:latin typeface="Calibri"/>
                <a:cs typeface="Calibri"/>
              </a:rPr>
              <a:t>Our work happens within contexts.</a:t>
            </a:r>
          </a:p>
          <a:p>
            <a:r>
              <a:rPr lang="en-US" sz="3200">
                <a:latin typeface="Calibri"/>
                <a:cs typeface="Calibri"/>
              </a:rPr>
              <a:t>Needs of survivors are multifaceted, which means they </a:t>
            </a:r>
            <a:r>
              <a:rPr lang="en-US" sz="3200" i="1">
                <a:latin typeface="Calibri"/>
                <a:cs typeface="Calibri"/>
              </a:rPr>
              <a:t>will </a:t>
            </a:r>
            <a:r>
              <a:rPr lang="en-US" sz="3200">
                <a:latin typeface="Calibri"/>
                <a:cs typeface="Calibri"/>
              </a:rPr>
              <a:t>encounter different agencies.</a:t>
            </a:r>
          </a:p>
          <a:p>
            <a:r>
              <a:rPr lang="en-US" sz="3200">
                <a:latin typeface="Calibri"/>
                <a:cs typeface="Calibri"/>
              </a:rPr>
              <a:t>Advocates cannot effectively do their job if they operate in systems that are not accessible.</a:t>
            </a:r>
          </a:p>
          <a:p>
            <a:r>
              <a:rPr lang="en-US" sz="3200">
                <a:latin typeface="Calibri"/>
                <a:cs typeface="Calibri"/>
              </a:rPr>
              <a:t>By committing your organization to systems advocacy, you will not only provide better services but also build your staff’s capacity. </a:t>
            </a:r>
          </a:p>
          <a:p>
            <a:endParaRPr lang="en-US" sz="3200">
              <a:latin typeface="Calibri"/>
              <a:cs typeface="Calibri"/>
            </a:endParaRPr>
          </a:p>
        </p:txBody>
      </p:sp>
    </p:spTree>
    <p:extLst>
      <p:ext uri="{BB962C8B-B14F-4D97-AF65-F5344CB8AC3E}">
        <p14:creationId xmlns:p14="http://schemas.microsoft.com/office/powerpoint/2010/main" val="1545560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400">
                <a:solidFill>
                  <a:srgbClr val="FF6600"/>
                </a:solidFill>
                <a:latin typeface="Calibri" pitchFamily="34" charset="0"/>
              </a:rPr>
              <a:t>Why Provide Meaningful Language Access?</a:t>
            </a:r>
            <a:endParaRPr lang="es-PR" sz="3400">
              <a:latin typeface="Calibri" pitchFamily="34" charset="0"/>
            </a:endParaRPr>
          </a:p>
        </p:txBody>
      </p:sp>
      <p:sp>
        <p:nvSpPr>
          <p:cNvPr id="3" name="Content Placeholder 2"/>
          <p:cNvSpPr>
            <a:spLocks noGrp="1"/>
          </p:cNvSpPr>
          <p:nvPr>
            <p:ph idx="1"/>
          </p:nvPr>
        </p:nvSpPr>
        <p:spPr>
          <a:xfrm>
            <a:off x="457200" y="1600200"/>
            <a:ext cx="8001000" cy="4648200"/>
          </a:xfrm>
        </p:spPr>
        <p:txBody>
          <a:bodyPr>
            <a:noAutofit/>
          </a:bodyPr>
          <a:lstStyle/>
          <a:p>
            <a:pPr>
              <a:buNone/>
            </a:pPr>
            <a:r>
              <a:rPr lang="en-US" b="1">
                <a:latin typeface="Calibri" pitchFamily="34" charset="0"/>
              </a:rPr>
              <a:t>4.  It’s a legal requirement:  </a:t>
            </a:r>
          </a:p>
          <a:p>
            <a:pPr lvl="2"/>
            <a:r>
              <a:rPr lang="en-US" sz="2400">
                <a:latin typeface="Calibri" pitchFamily="34" charset="0"/>
              </a:rPr>
              <a:t>Any organization that receives federal financial assistance—either directly or indirectly—is required to comply with Title VI of the Civil Right Act of 1964 (</a:t>
            </a:r>
            <a:r>
              <a:rPr lang="en-US" sz="2400" b="1" i="1">
                <a:latin typeface="Calibri" pitchFamily="34" charset="0"/>
              </a:rPr>
              <a:t>Title VI</a:t>
            </a:r>
            <a:r>
              <a:rPr lang="en-US" sz="2400">
                <a:latin typeface="Calibri" pitchFamily="34" charset="0"/>
              </a:rPr>
              <a:t>) and the Omnibus Crime Control and Safe Streets Act of 1968 (</a:t>
            </a:r>
            <a:r>
              <a:rPr lang="en-US" sz="2400" b="1" i="1">
                <a:latin typeface="Calibri" pitchFamily="34" charset="0"/>
              </a:rPr>
              <a:t>Safe Streets Act</a:t>
            </a:r>
            <a:r>
              <a:rPr lang="en-US" sz="2400">
                <a:latin typeface="Calibri" pitchFamily="34" charset="0"/>
              </a:rPr>
              <a:t>). </a:t>
            </a:r>
          </a:p>
          <a:p>
            <a:pPr lvl="2"/>
            <a:endParaRPr lang="en-US" sz="2400">
              <a:latin typeface="Calibri" pitchFamily="34" charset="0"/>
            </a:endParaRPr>
          </a:p>
          <a:p>
            <a:pPr lvl="2"/>
            <a:r>
              <a:rPr lang="en-US" sz="2400">
                <a:latin typeface="Calibri" pitchFamily="34" charset="0"/>
              </a:rPr>
              <a:t>If an organization receives any federal funds then all aspects of that organization  are obligated to take reasonable steps to ensure that </a:t>
            </a:r>
            <a:r>
              <a:rPr lang="en-US" sz="2400" b="1" i="1">
                <a:latin typeface="Calibri" pitchFamily="34" charset="0"/>
              </a:rPr>
              <a:t>individuals with LEP have</a:t>
            </a:r>
            <a:r>
              <a:rPr lang="en-US" sz="2400">
                <a:latin typeface="Calibri" pitchFamily="34" charset="0"/>
              </a:rPr>
              <a:t> </a:t>
            </a:r>
            <a:r>
              <a:rPr lang="en-US" sz="2400" b="1" i="1">
                <a:latin typeface="Calibri" pitchFamily="34" charset="0"/>
              </a:rPr>
              <a:t>meaningful access</a:t>
            </a:r>
            <a:r>
              <a:rPr lang="en-US" sz="2400" b="1">
                <a:latin typeface="Calibri" pitchFamily="34" charset="0"/>
              </a:rPr>
              <a:t> </a:t>
            </a:r>
            <a:r>
              <a:rPr lang="en-US" sz="2400">
                <a:latin typeface="Calibri" pitchFamily="34" charset="0"/>
              </a:rPr>
              <a:t>to the benefits and services provided by that organization. </a:t>
            </a:r>
          </a:p>
          <a:p>
            <a:pPr lvl="1"/>
            <a:endParaRPr lang="en-US" sz="2400">
              <a:latin typeface="Calibri" pitchFamily="34" charset="0"/>
            </a:endParaRPr>
          </a:p>
          <a:p>
            <a:endParaRPr lang="es-PR">
              <a:latin typeface="Calibri" pitchFamily="34" charset="0"/>
            </a:endParaRPr>
          </a:p>
        </p:txBody>
      </p:sp>
      <p:cxnSp>
        <p:nvCxnSpPr>
          <p:cNvPr id="4" name="Straight Connector 3"/>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12"/>
          </p:nvPr>
        </p:nvSpPr>
        <p:spPr/>
        <p:txBody>
          <a:bodyPr/>
          <a:lstStyle/>
          <a:p>
            <a:fld id="{3C238BBD-F00C-4855-B3EB-5BCEAA976F4C}" type="slidenum">
              <a:rPr lang="en-US" smtClean="0"/>
              <a:pPr/>
              <a:t>7</a:t>
            </a:fld>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8229600" cy="990600"/>
          </a:xfrm>
        </p:spPr>
        <p:txBody>
          <a:bodyPr>
            <a:normAutofit/>
          </a:bodyPr>
          <a:lstStyle/>
          <a:p>
            <a:r>
              <a:rPr lang="en-US">
                <a:solidFill>
                  <a:srgbClr val="F26631"/>
                </a:solidFill>
                <a:latin typeface="Calibri" pitchFamily="34" charset="0"/>
              </a:rPr>
              <a:t>Story of Deisy Garcia</a:t>
            </a:r>
          </a:p>
        </p:txBody>
      </p:sp>
      <p:cxnSp>
        <p:nvCxnSpPr>
          <p:cNvPr id="4" name="Straight Connector 3"/>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457200" y="1676400"/>
            <a:ext cx="8229600" cy="4800600"/>
          </a:xfrm>
        </p:spPr>
        <p:txBody>
          <a:bodyPr>
            <a:normAutofit fontScale="92500" lnSpcReduction="10000"/>
          </a:bodyPr>
          <a:lstStyle/>
          <a:p>
            <a:r>
              <a:rPr lang="en-US">
                <a:latin typeface="Calibri"/>
                <a:cs typeface="Calibri"/>
              </a:rPr>
              <a:t>Deisy lived in Queens, NY and filed multiple police reports with the NYPD claiming that she feared that her husband would kill her and her daugthers.  </a:t>
            </a:r>
          </a:p>
          <a:p>
            <a:pPr>
              <a:buNone/>
            </a:pPr>
            <a:endParaRPr lang="en-US">
              <a:latin typeface="Calibri"/>
              <a:cs typeface="Calibri"/>
            </a:endParaRPr>
          </a:p>
          <a:p>
            <a:r>
              <a:rPr lang="en-US">
                <a:latin typeface="Calibri"/>
                <a:cs typeface="Calibri"/>
              </a:rPr>
              <a:t>Deisy had spoken with the NYPD in Spanish and filed her reports in Spanish as well. Her complaints were never translated into English and as such, there was no further review of her complaints.</a:t>
            </a:r>
          </a:p>
          <a:p>
            <a:endParaRPr lang="en-US">
              <a:latin typeface="Calibri"/>
              <a:cs typeface="Calibri"/>
            </a:endParaRPr>
          </a:p>
          <a:p>
            <a:r>
              <a:rPr lang="en-US">
                <a:latin typeface="Calibri"/>
                <a:cs typeface="Calibri"/>
              </a:rPr>
              <a:t>Three complaints were filed by Deisy, and none of the times she filed a complaint did police actually arrest her ex-husband. In January 2014, Deisy and her two daughters were murdered.</a:t>
            </a:r>
          </a:p>
          <a:p>
            <a:endParaRPr lang="en-US">
              <a:latin typeface="Calibri"/>
              <a:cs typeface="Calibri"/>
            </a:endParaRPr>
          </a:p>
          <a:p>
            <a:pPr marL="0" indent="0">
              <a:buNone/>
            </a:pPr>
            <a:r>
              <a:rPr lang="en-US">
                <a:latin typeface="Calibri"/>
                <a:cs typeface="Calibri"/>
                <a:hlinkClick r:id="rId3"/>
              </a:rPr>
              <a:t>http://www.cnn.com/2014/02/19/us/new-york-domestic-killing-warnings</a:t>
            </a:r>
            <a:endParaRPr lang="en-US">
              <a:latin typeface="Calibri"/>
              <a:cs typeface="Calibri"/>
            </a:endParaRPr>
          </a:p>
          <a:p>
            <a:pPr marL="0" indent="0">
              <a:buNone/>
            </a:pPr>
            <a:endParaRPr lang="en-US">
              <a:latin typeface="Calibri"/>
              <a:cs typeface="Calibri"/>
            </a:endParaRPr>
          </a:p>
          <a:p>
            <a:pPr marL="457200" indent="-457200">
              <a:buNone/>
            </a:pPr>
            <a:endParaRPr lang="en-US">
              <a:latin typeface="Calibri" pitchFamily="34" charset="0"/>
            </a:endParaRPr>
          </a:p>
        </p:txBody>
      </p:sp>
      <p:sp>
        <p:nvSpPr>
          <p:cNvPr id="3" name="Slide Number Placeholder 2"/>
          <p:cNvSpPr>
            <a:spLocks noGrp="1"/>
          </p:cNvSpPr>
          <p:nvPr>
            <p:ph type="sldNum" sz="quarter" idx="12"/>
          </p:nvPr>
        </p:nvSpPr>
        <p:spPr/>
        <p:txBody>
          <a:bodyPr/>
          <a:lstStyle/>
          <a:p>
            <a:fld id="{3C238BBD-F00C-4855-B3EB-5BCEAA976F4C}" type="slidenum">
              <a:rPr lang="en-US" smtClean="0"/>
              <a:pPr/>
              <a:t>70</a:t>
            </a:fld>
            <a:endParaRPr 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F26631"/>
                </a:solidFill>
                <a:latin typeface="Calibri" pitchFamily="34" charset="0"/>
              </a:rPr>
              <a:t>Systems Advocacy for Meaningful Access for Individuals with LEP</a:t>
            </a:r>
          </a:p>
        </p:txBody>
      </p:sp>
      <p:cxnSp>
        <p:nvCxnSpPr>
          <p:cNvPr id="4" name="Straight Connector 3"/>
          <p:cNvCxnSpPr/>
          <p:nvPr/>
        </p:nvCxnSpPr>
        <p:spPr>
          <a:xfrm>
            <a:off x="533400" y="16002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457200" y="1676400"/>
            <a:ext cx="8229600" cy="4800600"/>
          </a:xfrm>
        </p:spPr>
        <p:txBody>
          <a:bodyPr>
            <a:normAutofit/>
          </a:bodyPr>
          <a:lstStyle/>
          <a:p>
            <a:pPr marL="0" indent="0">
              <a:buFontTx/>
              <a:buNone/>
            </a:pPr>
            <a:r>
              <a:rPr lang="en-US" sz="2800">
                <a:latin typeface="Calibri" pitchFamily="34" charset="0"/>
              </a:rPr>
              <a:t>Ensuring meaningful language access should be part of a coordinated community response:</a:t>
            </a:r>
          </a:p>
          <a:p>
            <a:pPr>
              <a:buFontTx/>
              <a:buNone/>
            </a:pPr>
            <a:endParaRPr lang="en-US" sz="2800">
              <a:latin typeface="Calibri" pitchFamily="34" charset="0"/>
            </a:endParaRPr>
          </a:p>
          <a:p>
            <a:r>
              <a:rPr lang="en-US" sz="2800">
                <a:latin typeface="Calibri" pitchFamily="34" charset="0"/>
              </a:rPr>
              <a:t>Courts</a:t>
            </a:r>
          </a:p>
          <a:p>
            <a:r>
              <a:rPr lang="en-US" sz="2800">
                <a:latin typeface="Calibri" pitchFamily="34" charset="0"/>
              </a:rPr>
              <a:t>Prosecutors</a:t>
            </a:r>
          </a:p>
          <a:p>
            <a:r>
              <a:rPr lang="en-US" sz="2800">
                <a:latin typeface="Calibri" pitchFamily="34" charset="0"/>
              </a:rPr>
              <a:t>Police</a:t>
            </a:r>
          </a:p>
          <a:p>
            <a:r>
              <a:rPr lang="en-US" sz="2800">
                <a:latin typeface="Calibri" pitchFamily="34" charset="0"/>
              </a:rPr>
              <a:t>Hospitals</a:t>
            </a:r>
          </a:p>
          <a:p>
            <a:r>
              <a:rPr lang="en-US" sz="2800">
                <a:latin typeface="Calibri" pitchFamily="34" charset="0"/>
              </a:rPr>
              <a:t>Social service providers</a:t>
            </a:r>
          </a:p>
          <a:p>
            <a:r>
              <a:rPr lang="en-US" sz="2800">
                <a:latin typeface="Calibri" pitchFamily="34" charset="0"/>
              </a:rPr>
              <a:t>Among DV/SA service providers</a:t>
            </a:r>
          </a:p>
          <a:p>
            <a:endParaRPr lang="en-US" sz="2800">
              <a:latin typeface="Calibri" pitchFamily="34" charset="0"/>
            </a:endParaRPr>
          </a:p>
          <a:p>
            <a:endParaRPr lang="en-US" sz="2800">
              <a:latin typeface="Calibri" pitchFamily="34" charset="0"/>
            </a:endParaRPr>
          </a:p>
          <a:p>
            <a:pPr>
              <a:buFontTx/>
              <a:buNone/>
            </a:pPr>
            <a:endParaRPr lang="en-US" sz="2800">
              <a:latin typeface="Calibri" pitchFamily="34" charset="0"/>
            </a:endParaRPr>
          </a:p>
          <a:p>
            <a:pPr marL="457200" indent="-457200">
              <a:buFont typeface="+mj-lt"/>
              <a:buAutoNum type="arabicPeriod"/>
            </a:pPr>
            <a:endParaRPr lang="en-US" sz="2800">
              <a:latin typeface="Calibri" pitchFamily="34" charset="0"/>
            </a:endParaRPr>
          </a:p>
        </p:txBody>
      </p:sp>
      <p:sp>
        <p:nvSpPr>
          <p:cNvPr id="3" name="Slide Number Placeholder 2"/>
          <p:cNvSpPr>
            <a:spLocks noGrp="1"/>
          </p:cNvSpPr>
          <p:nvPr>
            <p:ph type="sldNum" sz="quarter" idx="12"/>
          </p:nvPr>
        </p:nvSpPr>
        <p:spPr/>
        <p:txBody>
          <a:bodyPr/>
          <a:lstStyle/>
          <a:p>
            <a:fld id="{3C238BBD-F00C-4855-B3EB-5BCEAA976F4C}" type="slidenum">
              <a:rPr lang="en-US" smtClean="0"/>
              <a:pPr/>
              <a:t>71</a:t>
            </a:fld>
            <a:endParaRPr lang="en-US"/>
          </a:p>
        </p:txBody>
      </p:sp>
      <p:pic>
        <p:nvPicPr>
          <p:cNvPr id="7" name="Picture 6"/>
          <p:cNvPicPr>
            <a:picLocks noChangeAspect="1"/>
          </p:cNvPicPr>
          <p:nvPr/>
        </p:nvPicPr>
        <p:blipFill>
          <a:blip r:embed="rId3"/>
          <a:stretch>
            <a:fillRect/>
          </a:stretch>
        </p:blipFill>
        <p:spPr>
          <a:xfrm>
            <a:off x="4495800" y="3276600"/>
            <a:ext cx="4152691" cy="2489574"/>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latin typeface="Calibri"/>
                <a:cs typeface="Calibri"/>
              </a:rPr>
              <a:t>Who is Responsible?</a:t>
            </a:r>
          </a:p>
        </p:txBody>
      </p:sp>
      <p:sp>
        <p:nvSpPr>
          <p:cNvPr id="4" name="Content Placeholder 3"/>
          <p:cNvSpPr>
            <a:spLocks noGrp="1"/>
          </p:cNvSpPr>
          <p:nvPr>
            <p:ph idx="1"/>
          </p:nvPr>
        </p:nvSpPr>
        <p:spPr/>
        <p:txBody>
          <a:bodyPr>
            <a:normAutofit/>
          </a:bodyPr>
          <a:lstStyle/>
          <a:p>
            <a:r>
              <a:rPr lang="en-US" sz="3200">
                <a:latin typeface="Calibri"/>
                <a:cs typeface="Calibri"/>
              </a:rPr>
              <a:t>Not one person, but an organizational commitment</a:t>
            </a:r>
          </a:p>
          <a:p>
            <a:r>
              <a:rPr lang="en-US" sz="3200">
                <a:latin typeface="Calibri"/>
                <a:cs typeface="Calibri"/>
              </a:rPr>
              <a:t>Build capacity among a number of staff to advocate in various systems</a:t>
            </a:r>
          </a:p>
          <a:p>
            <a:r>
              <a:rPr lang="en-US" sz="3200">
                <a:latin typeface="Calibri"/>
                <a:cs typeface="Calibri"/>
              </a:rPr>
              <a:t>Build the discussion into regular meetings of advocates to share knowledge and resources, and to develop next steps </a:t>
            </a:r>
          </a:p>
          <a:p>
            <a:r>
              <a:rPr lang="en-US" sz="3200">
                <a:latin typeface="Calibri"/>
                <a:cs typeface="Calibri"/>
              </a:rPr>
              <a:t>Share success stories as well as challenges and resources (via email, meetings, memos, </a:t>
            </a:r>
            <a:r>
              <a:rPr lang="en-US" sz="3200" err="1">
                <a:latin typeface="Calibri"/>
                <a:cs typeface="Calibri"/>
              </a:rPr>
              <a:t>etc</a:t>
            </a:r>
            <a:r>
              <a:rPr lang="en-US" sz="3200">
                <a:latin typeface="Calibri"/>
                <a:cs typeface="Calibri"/>
              </a:rPr>
              <a:t>) </a:t>
            </a:r>
          </a:p>
        </p:txBody>
      </p:sp>
      <p:cxnSp>
        <p:nvCxnSpPr>
          <p:cNvPr id="3" name="Straight Connector 2"/>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C238BBD-F00C-4855-B3EB-5BCEAA976F4C}" type="slidenum">
              <a:rPr lang="en-US" smtClean="0"/>
              <a:pPr/>
              <a:t>72</a:t>
            </a:fld>
            <a:endParaRPr lang="en-US"/>
          </a:p>
        </p:txBody>
      </p:sp>
    </p:spTree>
    <p:extLst>
      <p:ext uri="{BB962C8B-B14F-4D97-AF65-F5344CB8AC3E}">
        <p14:creationId xmlns:p14="http://schemas.microsoft.com/office/powerpoint/2010/main" val="3145478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F26631"/>
                </a:solidFill>
                <a:latin typeface="Calibri" pitchFamily="34" charset="0"/>
              </a:rPr>
              <a:t>When DO the Courts have to provide interpreters?</a:t>
            </a:r>
          </a:p>
        </p:txBody>
      </p:sp>
      <p:cxnSp>
        <p:nvCxnSpPr>
          <p:cNvPr id="4" name="Straight Connector 3"/>
          <p:cNvCxnSpPr/>
          <p:nvPr/>
        </p:nvCxnSpPr>
        <p:spPr>
          <a:xfrm>
            <a:off x="533400" y="16002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457200" y="1676400"/>
            <a:ext cx="8229600" cy="4800600"/>
          </a:xfrm>
        </p:spPr>
        <p:txBody>
          <a:bodyPr>
            <a:normAutofit/>
          </a:bodyPr>
          <a:lstStyle/>
          <a:p>
            <a:pPr>
              <a:buNone/>
            </a:pPr>
            <a:r>
              <a:rPr lang="en-US">
                <a:latin typeface="Calibri" pitchFamily="34" charset="0"/>
              </a:rPr>
              <a:t>The DOJ Guidance states: ... </a:t>
            </a:r>
            <a:r>
              <a:rPr lang="en-US" i="1">
                <a:latin typeface="Calibri" pitchFamily="34" charset="0"/>
              </a:rPr>
              <a:t>[W]hen oral language services are necessary, recipients [of any federal funds] should generally offer competent interpreter services free of cost to the LEP person.</a:t>
            </a:r>
          </a:p>
          <a:p>
            <a:pPr>
              <a:buNone/>
            </a:pPr>
            <a:endParaRPr lang="en-US">
              <a:latin typeface="Calibri" pitchFamily="34" charset="0"/>
            </a:endParaRPr>
          </a:p>
          <a:p>
            <a:pPr>
              <a:buFontTx/>
              <a:buNone/>
            </a:pPr>
            <a:r>
              <a:rPr lang="en-US">
                <a:latin typeface="Calibri" pitchFamily="34" charset="0"/>
              </a:rPr>
              <a:t>	For DOJ recipient programs and activities, this is particularly true in a courtroom, administrative hearing, pre- and post-trial proceedings, situations in which health, safety, or access to important benefits and services are at stake, or when credibility and accuracy are important to protect an individual's rights and access to important services (67 FR 41455, 41462). </a:t>
            </a:r>
          </a:p>
          <a:p>
            <a:pPr>
              <a:buNone/>
            </a:pPr>
            <a:endParaRPr lang="en-US">
              <a:latin typeface="Calibri" pitchFamily="34" charset="0"/>
            </a:endParaRPr>
          </a:p>
          <a:p>
            <a:pPr>
              <a:buFontTx/>
              <a:buNone/>
            </a:pPr>
            <a:endParaRPr lang="en-US">
              <a:latin typeface="Calibri" pitchFamily="34" charset="0"/>
            </a:endParaRPr>
          </a:p>
          <a:p>
            <a:pPr marL="457200" indent="-457200">
              <a:buFont typeface="+mj-lt"/>
              <a:buAutoNum type="arabicPeriod"/>
            </a:pPr>
            <a:endParaRPr lang="en-US">
              <a:latin typeface="Calibri" pitchFamily="34" charset="0"/>
            </a:endParaRPr>
          </a:p>
        </p:txBody>
      </p:sp>
      <p:sp>
        <p:nvSpPr>
          <p:cNvPr id="3" name="Slide Number Placeholder 2"/>
          <p:cNvSpPr>
            <a:spLocks noGrp="1"/>
          </p:cNvSpPr>
          <p:nvPr>
            <p:ph type="sldNum" sz="quarter" idx="12"/>
          </p:nvPr>
        </p:nvSpPr>
        <p:spPr/>
        <p:txBody>
          <a:bodyPr/>
          <a:lstStyle/>
          <a:p>
            <a:fld id="{3C238BBD-F00C-4855-B3EB-5BCEAA976F4C}" type="slidenum">
              <a:rPr lang="en-US" smtClean="0"/>
              <a:pPr/>
              <a:t>73</a:t>
            </a:fld>
            <a:endParaRPr lang="en-US"/>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F26631"/>
                </a:solidFill>
                <a:latin typeface="Calibri" pitchFamily="34" charset="0"/>
              </a:rPr>
              <a:t>Court Interpreters (cont’d)</a:t>
            </a:r>
          </a:p>
        </p:txBody>
      </p:sp>
      <p:cxnSp>
        <p:nvCxnSpPr>
          <p:cNvPr id="4" name="Straight Connector 3"/>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457200" y="1676400"/>
            <a:ext cx="8229600" cy="4800600"/>
          </a:xfrm>
        </p:spPr>
        <p:txBody>
          <a:bodyPr>
            <a:normAutofit/>
          </a:bodyPr>
          <a:lstStyle/>
          <a:p>
            <a:r>
              <a:rPr lang="en-US" sz="2800">
                <a:latin typeface="Calibri"/>
                <a:cs typeface="Calibri"/>
              </a:rPr>
              <a:t>Charging LEP persons for interpreter costs or failing to provide interpreters can implicate national origin discrimination concerns.</a:t>
            </a:r>
          </a:p>
          <a:p>
            <a:pPr>
              <a:buFontTx/>
              <a:buNone/>
            </a:pPr>
            <a:endParaRPr lang="en-US" sz="2800">
              <a:latin typeface="Calibri"/>
              <a:cs typeface="Calibri"/>
            </a:endParaRPr>
          </a:p>
          <a:p>
            <a:r>
              <a:rPr lang="en-US" sz="2800">
                <a:latin typeface="Calibri"/>
                <a:cs typeface="Calibri"/>
              </a:rPr>
              <a:t>DOJ’s Guidance goes on to note: ...</a:t>
            </a:r>
            <a:r>
              <a:rPr lang="en-US" sz="2800" i="1">
                <a:latin typeface="Calibri"/>
                <a:cs typeface="Calibri"/>
              </a:rPr>
              <a:t>At a minimum, every effort should be taken to ensure competent interpretation for LEP individuals during all hearings, trials, and motions during which the LEP individual must and/or may be present.</a:t>
            </a:r>
            <a:r>
              <a:rPr lang="en-US" sz="2800">
                <a:latin typeface="Calibri"/>
                <a:cs typeface="Calibri"/>
              </a:rPr>
              <a:t> (67 FR 41455, 41471) </a:t>
            </a:r>
          </a:p>
          <a:p>
            <a:endParaRPr lang="en-US"/>
          </a:p>
          <a:p>
            <a:pPr marL="457200" indent="-457200">
              <a:buNone/>
            </a:pPr>
            <a:endParaRPr lang="en-US">
              <a:latin typeface="Calibri" pitchFamily="34" charset="0"/>
            </a:endParaRPr>
          </a:p>
        </p:txBody>
      </p:sp>
      <p:sp>
        <p:nvSpPr>
          <p:cNvPr id="3" name="Slide Number Placeholder 2"/>
          <p:cNvSpPr>
            <a:spLocks noGrp="1"/>
          </p:cNvSpPr>
          <p:nvPr>
            <p:ph type="sldNum" sz="quarter" idx="12"/>
          </p:nvPr>
        </p:nvSpPr>
        <p:spPr/>
        <p:txBody>
          <a:bodyPr/>
          <a:lstStyle/>
          <a:p>
            <a:fld id="{3C238BBD-F00C-4855-B3EB-5BCEAA976F4C}" type="slidenum">
              <a:rPr lang="en-US" smtClean="0"/>
              <a:pPr/>
              <a:t>74</a:t>
            </a:fld>
            <a:endParaRPr lang="en-US"/>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26631"/>
                </a:solidFill>
                <a:latin typeface="Calibri"/>
                <a:cs typeface="Calibri"/>
              </a:rPr>
              <a:t>Fostering Relationships with Courts</a:t>
            </a:r>
          </a:p>
        </p:txBody>
      </p:sp>
      <p:sp>
        <p:nvSpPr>
          <p:cNvPr id="3" name="Content Placeholder 2"/>
          <p:cNvSpPr>
            <a:spLocks noGrp="1"/>
          </p:cNvSpPr>
          <p:nvPr>
            <p:ph idx="1"/>
          </p:nvPr>
        </p:nvSpPr>
        <p:spPr/>
        <p:txBody>
          <a:bodyPr>
            <a:normAutofit/>
          </a:bodyPr>
          <a:lstStyle/>
          <a:p>
            <a:pPr marL="0" indent="0">
              <a:buNone/>
            </a:pPr>
            <a:endParaRPr lang="en-US" sz="2800">
              <a:latin typeface="Calibri"/>
              <a:cs typeface="Calibri"/>
            </a:endParaRPr>
          </a:p>
          <a:p>
            <a:r>
              <a:rPr lang="en-US" sz="2800">
                <a:latin typeface="Calibri"/>
                <a:cs typeface="Calibri"/>
              </a:rPr>
              <a:t>Language Access Coordinator</a:t>
            </a:r>
          </a:p>
          <a:p>
            <a:r>
              <a:rPr lang="en-US" sz="2800">
                <a:latin typeface="Calibri"/>
                <a:cs typeface="Calibri"/>
              </a:rPr>
              <a:t>Court Administration </a:t>
            </a:r>
          </a:p>
          <a:p>
            <a:r>
              <a:rPr lang="en-US" sz="2800">
                <a:latin typeface="Calibri"/>
                <a:cs typeface="Calibri"/>
              </a:rPr>
              <a:t>Clerk in charge of scheduling (call in advance of a hearing to confirm an interpreter is scheduled)</a:t>
            </a:r>
          </a:p>
        </p:txBody>
      </p:sp>
      <p:sp>
        <p:nvSpPr>
          <p:cNvPr id="4" name="Slide Number Placeholder 3"/>
          <p:cNvSpPr>
            <a:spLocks noGrp="1"/>
          </p:cNvSpPr>
          <p:nvPr>
            <p:ph type="sldNum" sz="quarter" idx="12"/>
          </p:nvPr>
        </p:nvSpPr>
        <p:spPr/>
        <p:txBody>
          <a:bodyPr/>
          <a:lstStyle/>
          <a:p>
            <a:fld id="{3C238BBD-F00C-4855-B3EB-5BCEAA976F4C}" type="slidenum">
              <a:rPr lang="en-US" smtClean="0"/>
              <a:pPr/>
              <a:t>75</a:t>
            </a:fld>
            <a:endParaRPr lang="en-US"/>
          </a:p>
        </p:txBody>
      </p:sp>
      <p:cxnSp>
        <p:nvCxnSpPr>
          <p:cNvPr id="5" name="Straight Connector 4"/>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2659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F26631"/>
                </a:solidFill>
                <a:latin typeface="Calibri"/>
                <a:cs typeface="Calibri"/>
              </a:rPr>
              <a:t>Fostering Relationships with </a:t>
            </a:r>
            <a:br>
              <a:rPr lang="en-US">
                <a:solidFill>
                  <a:srgbClr val="F26631"/>
                </a:solidFill>
                <a:latin typeface="Calibri"/>
                <a:cs typeface="Calibri"/>
              </a:rPr>
            </a:br>
            <a:r>
              <a:rPr lang="en-US">
                <a:solidFill>
                  <a:srgbClr val="F26631"/>
                </a:solidFill>
                <a:latin typeface="Calibri"/>
                <a:cs typeface="Calibri"/>
              </a:rPr>
              <a:t>Law Enforcement</a:t>
            </a:r>
          </a:p>
        </p:txBody>
      </p:sp>
      <p:sp>
        <p:nvSpPr>
          <p:cNvPr id="3" name="Content Placeholder 2"/>
          <p:cNvSpPr>
            <a:spLocks noGrp="1"/>
          </p:cNvSpPr>
          <p:nvPr>
            <p:ph idx="1"/>
          </p:nvPr>
        </p:nvSpPr>
        <p:spPr>
          <a:xfrm>
            <a:off x="457200" y="1279800"/>
            <a:ext cx="8229600" cy="5562600"/>
          </a:xfrm>
        </p:spPr>
        <p:txBody>
          <a:bodyPr>
            <a:noAutofit/>
          </a:bodyPr>
          <a:lstStyle/>
          <a:p>
            <a:pPr marL="0" indent="0">
              <a:buNone/>
            </a:pPr>
            <a:endParaRPr lang="en-US">
              <a:latin typeface="Calibri"/>
              <a:cs typeface="Calibri"/>
            </a:endParaRPr>
          </a:p>
          <a:p>
            <a:r>
              <a:rPr lang="en-US" sz="2800">
                <a:latin typeface="Calibri"/>
                <a:cs typeface="Calibri"/>
              </a:rPr>
              <a:t>Consider multiple levels of advocacy: direct services, first responders, and policy-makers</a:t>
            </a:r>
          </a:p>
          <a:p>
            <a:r>
              <a:rPr lang="en-US" sz="2800">
                <a:latin typeface="Calibri"/>
                <a:cs typeface="Calibri"/>
              </a:rPr>
              <a:t>Create partnerships with officers/staff tasked to work with the same constituency you work with (i.e. liaisons to culturally specific communities; Community Safety or Outreach Officers) </a:t>
            </a:r>
          </a:p>
          <a:p>
            <a:r>
              <a:rPr lang="en-US" sz="2800">
                <a:latin typeface="Calibri"/>
                <a:cs typeface="Calibri"/>
              </a:rPr>
              <a:t>Communicate with the appropriate staff in law enforcement. For example, </a:t>
            </a:r>
          </a:p>
          <a:p>
            <a:pPr lvl="1"/>
            <a:r>
              <a:rPr lang="en-US" sz="2400">
                <a:latin typeface="Calibri"/>
                <a:cs typeface="Calibri"/>
              </a:rPr>
              <a:t>DV advocate or manager at the shelter with the Supervisor of DV/SA Advocates</a:t>
            </a:r>
          </a:p>
          <a:p>
            <a:pPr lvl="1"/>
            <a:r>
              <a:rPr lang="en-US" sz="2400">
                <a:latin typeface="Calibri"/>
                <a:cs typeface="Calibri"/>
              </a:rPr>
              <a:t>ED with the Precinct Officer</a:t>
            </a:r>
          </a:p>
        </p:txBody>
      </p:sp>
      <p:sp>
        <p:nvSpPr>
          <p:cNvPr id="4" name="Slide Number Placeholder 3"/>
          <p:cNvSpPr>
            <a:spLocks noGrp="1"/>
          </p:cNvSpPr>
          <p:nvPr>
            <p:ph type="sldNum" sz="quarter" idx="12"/>
          </p:nvPr>
        </p:nvSpPr>
        <p:spPr/>
        <p:txBody>
          <a:bodyPr/>
          <a:lstStyle/>
          <a:p>
            <a:fld id="{3C238BBD-F00C-4855-B3EB-5BCEAA976F4C}" type="slidenum">
              <a:rPr lang="en-US" smtClean="0"/>
              <a:pPr/>
              <a:t>76</a:t>
            </a:fld>
            <a:endParaRPr lang="en-US"/>
          </a:p>
        </p:txBody>
      </p:sp>
      <p:cxnSp>
        <p:nvCxnSpPr>
          <p:cNvPr id="5" name="Straight Connector 4"/>
          <p:cNvCxnSpPr/>
          <p:nvPr/>
        </p:nvCxnSpPr>
        <p:spPr>
          <a:xfrm>
            <a:off x="533400" y="16764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9270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26631"/>
                </a:solidFill>
                <a:latin typeface="Calibri"/>
                <a:cs typeface="Calibri"/>
              </a:rPr>
              <a:t>Fostering Relationships with Hospitals</a:t>
            </a:r>
          </a:p>
        </p:txBody>
      </p:sp>
      <p:sp>
        <p:nvSpPr>
          <p:cNvPr id="3" name="Content Placeholder 2"/>
          <p:cNvSpPr>
            <a:spLocks noGrp="1"/>
          </p:cNvSpPr>
          <p:nvPr>
            <p:ph idx="1"/>
          </p:nvPr>
        </p:nvSpPr>
        <p:spPr/>
        <p:txBody>
          <a:bodyPr>
            <a:normAutofit/>
          </a:bodyPr>
          <a:lstStyle/>
          <a:p>
            <a:r>
              <a:rPr lang="en-US" sz="2800">
                <a:latin typeface="Calibri"/>
                <a:cs typeface="Calibri"/>
              </a:rPr>
              <a:t>Interpretation Coordinator or Language Access Coordinator</a:t>
            </a:r>
          </a:p>
          <a:p>
            <a:r>
              <a:rPr lang="en-US" sz="2800">
                <a:latin typeface="Calibri"/>
                <a:cs typeface="Calibri"/>
              </a:rPr>
              <a:t>Nursing management </a:t>
            </a:r>
          </a:p>
          <a:p>
            <a:r>
              <a:rPr lang="en-US" sz="2800">
                <a:latin typeface="Calibri"/>
                <a:cs typeface="Calibri"/>
              </a:rPr>
              <a:t>Foundations of hospitals – does your organization have a connection that will be helpful?</a:t>
            </a:r>
          </a:p>
        </p:txBody>
      </p:sp>
      <p:sp>
        <p:nvSpPr>
          <p:cNvPr id="4" name="Slide Number Placeholder 3"/>
          <p:cNvSpPr>
            <a:spLocks noGrp="1"/>
          </p:cNvSpPr>
          <p:nvPr>
            <p:ph type="sldNum" sz="quarter" idx="12"/>
          </p:nvPr>
        </p:nvSpPr>
        <p:spPr/>
        <p:txBody>
          <a:bodyPr/>
          <a:lstStyle/>
          <a:p>
            <a:fld id="{3C238BBD-F00C-4855-B3EB-5BCEAA976F4C}" type="slidenum">
              <a:rPr lang="en-US" smtClean="0"/>
              <a:pPr/>
              <a:t>77</a:t>
            </a:fld>
            <a:endParaRPr lang="en-US"/>
          </a:p>
        </p:txBody>
      </p:sp>
      <p:cxnSp>
        <p:nvCxnSpPr>
          <p:cNvPr id="5" name="Straight Connector 4"/>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78915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solidFill>
                  <a:srgbClr val="F26631"/>
                </a:solidFill>
                <a:latin typeface="Calibri"/>
                <a:cs typeface="Calibri"/>
              </a:rPr>
              <a:t>Fostering Relationships within </a:t>
            </a:r>
            <a:br>
              <a:rPr lang="en-US">
                <a:solidFill>
                  <a:srgbClr val="F26631"/>
                </a:solidFill>
                <a:latin typeface="Calibri"/>
                <a:cs typeface="Calibri"/>
              </a:rPr>
            </a:br>
            <a:r>
              <a:rPr lang="en-US">
                <a:solidFill>
                  <a:srgbClr val="F26631"/>
                </a:solidFill>
                <a:latin typeface="Calibri"/>
                <a:cs typeface="Calibri"/>
              </a:rPr>
              <a:t>Child Protective Services</a:t>
            </a:r>
          </a:p>
        </p:txBody>
      </p:sp>
      <p:sp>
        <p:nvSpPr>
          <p:cNvPr id="3" name="Content Placeholder 2"/>
          <p:cNvSpPr>
            <a:spLocks noGrp="1"/>
          </p:cNvSpPr>
          <p:nvPr>
            <p:ph idx="1"/>
          </p:nvPr>
        </p:nvSpPr>
        <p:spPr>
          <a:xfrm>
            <a:off x="457200" y="1752600"/>
            <a:ext cx="8229600" cy="4876800"/>
          </a:xfrm>
        </p:spPr>
        <p:txBody>
          <a:bodyPr>
            <a:normAutofit lnSpcReduction="10000"/>
          </a:bodyPr>
          <a:lstStyle/>
          <a:p>
            <a:r>
              <a:rPr lang="en-US" sz="2800">
                <a:latin typeface="Calibri"/>
                <a:cs typeface="Calibri"/>
              </a:rPr>
              <a:t>DV advocates working within the agency (not in all areas)</a:t>
            </a:r>
          </a:p>
          <a:p>
            <a:r>
              <a:rPr lang="en-US" sz="2800">
                <a:latin typeface="Calibri"/>
                <a:cs typeface="Calibri"/>
              </a:rPr>
              <a:t>Front-door staff (i.e. an investigation supervisor or manager)</a:t>
            </a:r>
          </a:p>
          <a:p>
            <a:r>
              <a:rPr lang="en-US" sz="2800">
                <a:latin typeface="Calibri"/>
                <a:cs typeface="Calibri"/>
              </a:rPr>
              <a:t>Bilingual social work staff/case managers and their supervisors</a:t>
            </a:r>
          </a:p>
          <a:p>
            <a:r>
              <a:rPr lang="en-US" sz="2800">
                <a:latin typeface="Calibri"/>
                <a:cs typeface="Calibri"/>
              </a:rPr>
              <a:t>Local office directors and managers </a:t>
            </a:r>
          </a:p>
          <a:p>
            <a:r>
              <a:rPr lang="en-US" sz="2800">
                <a:latin typeface="Calibri"/>
                <a:cs typeface="Calibri"/>
              </a:rPr>
              <a:t>State level Diversity Coordinator, Language Access Coordinator</a:t>
            </a:r>
          </a:p>
          <a:p>
            <a:r>
              <a:rPr lang="en-US" sz="2800">
                <a:latin typeface="Calibri"/>
                <a:cs typeface="Calibri"/>
              </a:rPr>
              <a:t>Ombudsman’s Office when problems arise or a complaint needs to be filed</a:t>
            </a:r>
          </a:p>
        </p:txBody>
      </p:sp>
      <p:sp>
        <p:nvSpPr>
          <p:cNvPr id="4" name="Slide Number Placeholder 3"/>
          <p:cNvSpPr>
            <a:spLocks noGrp="1"/>
          </p:cNvSpPr>
          <p:nvPr>
            <p:ph type="sldNum" sz="quarter" idx="12"/>
          </p:nvPr>
        </p:nvSpPr>
        <p:spPr/>
        <p:txBody>
          <a:bodyPr/>
          <a:lstStyle/>
          <a:p>
            <a:fld id="{3C238BBD-F00C-4855-B3EB-5BCEAA976F4C}" type="slidenum">
              <a:rPr lang="en-US" smtClean="0"/>
              <a:pPr/>
              <a:t>78</a:t>
            </a:fld>
            <a:endParaRPr lang="en-US"/>
          </a:p>
        </p:txBody>
      </p:sp>
      <p:cxnSp>
        <p:nvCxnSpPr>
          <p:cNvPr id="5" name="Straight Connector 4"/>
          <p:cNvCxnSpPr/>
          <p:nvPr/>
        </p:nvCxnSpPr>
        <p:spPr>
          <a:xfrm>
            <a:off x="533400" y="17526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334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F26631"/>
                </a:solidFill>
                <a:latin typeface="Calibri" pitchFamily="34" charset="0"/>
              </a:rPr>
              <a:t>How to File a Complaint</a:t>
            </a:r>
          </a:p>
        </p:txBody>
      </p:sp>
      <p:cxnSp>
        <p:nvCxnSpPr>
          <p:cNvPr id="4" name="Straight Connector 3"/>
          <p:cNvCxnSpPr/>
          <p:nvPr/>
        </p:nvCxnSpPr>
        <p:spPr>
          <a:xfrm>
            <a:off x="5334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idx="1"/>
          </p:nvPr>
        </p:nvSpPr>
        <p:spPr>
          <a:xfrm>
            <a:off x="457200" y="1676400"/>
            <a:ext cx="8229600" cy="4800600"/>
          </a:xfrm>
        </p:spPr>
        <p:txBody>
          <a:bodyPr>
            <a:normAutofit fontScale="92500" lnSpcReduction="20000"/>
          </a:bodyPr>
          <a:lstStyle/>
          <a:p>
            <a:r>
              <a:rPr lang="en-US" sz="2800">
                <a:latin typeface="Calibri" pitchFamily="34" charset="0"/>
              </a:rPr>
              <a:t>If a recipient of federal funds continues to deny meaningful access to LEP individuals a complaint can be filed.</a:t>
            </a:r>
          </a:p>
          <a:p>
            <a:pPr marL="0" indent="0">
              <a:buNone/>
            </a:pPr>
            <a:endParaRPr lang="en-US" sz="2800">
              <a:latin typeface="Calibri" pitchFamily="34" charset="0"/>
            </a:endParaRPr>
          </a:p>
          <a:p>
            <a:r>
              <a:rPr lang="en-US" sz="2800">
                <a:latin typeface="Calibri" pitchFamily="34" charset="0"/>
              </a:rPr>
              <a:t>Develop an organizational process for determining </a:t>
            </a:r>
            <a:r>
              <a:rPr lang="en-US" sz="2800" i="1">
                <a:latin typeface="Calibri" pitchFamily="34" charset="0"/>
              </a:rPr>
              <a:t>when</a:t>
            </a:r>
            <a:r>
              <a:rPr lang="en-US" sz="2800">
                <a:latin typeface="Calibri" pitchFamily="34" charset="0"/>
              </a:rPr>
              <a:t> to file a complaint.</a:t>
            </a:r>
          </a:p>
          <a:p>
            <a:pPr>
              <a:buNone/>
            </a:pPr>
            <a:endParaRPr lang="en-US" sz="2800">
              <a:latin typeface="Calibri" pitchFamily="34" charset="0"/>
            </a:endParaRPr>
          </a:p>
          <a:p>
            <a:r>
              <a:rPr lang="en-US" sz="2800">
                <a:latin typeface="Calibri" pitchFamily="34" charset="0"/>
              </a:rPr>
              <a:t>The Coordination and Review Section of the Civil Rights Division of the U.S. Department of Justice handles complaints.</a:t>
            </a:r>
          </a:p>
          <a:p>
            <a:endParaRPr lang="en-US" sz="2800">
              <a:latin typeface="Calibri" pitchFamily="34" charset="0"/>
            </a:endParaRPr>
          </a:p>
          <a:p>
            <a:pPr>
              <a:buNone/>
            </a:pPr>
            <a:r>
              <a:rPr lang="en-US" sz="2800">
                <a:latin typeface="Calibri" pitchFamily="34" charset="0"/>
                <a:hlinkClick r:id="rId3"/>
              </a:rPr>
              <a:t>http://www.justice.gov/crt/cor/complaint</a:t>
            </a:r>
            <a:endParaRPr lang="en-US" sz="2800">
              <a:latin typeface="Calibri" pitchFamily="34" charset="0"/>
            </a:endParaRPr>
          </a:p>
          <a:p>
            <a:pPr>
              <a:buNone/>
            </a:pPr>
            <a:endParaRPr lang="en-US">
              <a:latin typeface="Calibri" pitchFamily="34" charset="0"/>
            </a:endParaRPr>
          </a:p>
          <a:p>
            <a:endParaRPr lang="en-US">
              <a:latin typeface="Calibri" pitchFamily="34" charset="0"/>
            </a:endParaRPr>
          </a:p>
          <a:p>
            <a:pPr marL="457200" indent="-457200">
              <a:buNone/>
            </a:pPr>
            <a:endParaRPr lang="en-US">
              <a:latin typeface="Calibri" pitchFamily="34" charset="0"/>
            </a:endParaRPr>
          </a:p>
        </p:txBody>
      </p:sp>
      <p:sp>
        <p:nvSpPr>
          <p:cNvPr id="3" name="Slide Number Placeholder 2"/>
          <p:cNvSpPr>
            <a:spLocks noGrp="1"/>
          </p:cNvSpPr>
          <p:nvPr>
            <p:ph type="sldNum" sz="quarter" idx="12"/>
          </p:nvPr>
        </p:nvSpPr>
        <p:spPr/>
        <p:txBody>
          <a:bodyPr/>
          <a:lstStyle/>
          <a:p>
            <a:fld id="{3C238BBD-F00C-4855-B3EB-5BCEAA976F4C}" type="slidenum">
              <a:rPr lang="en-US" smtClean="0"/>
              <a:pPr/>
              <a:t>79</a:t>
            </a:fld>
            <a:endParaRPr lang="en-US"/>
          </a:p>
        </p:txBody>
      </p:sp>
    </p:spTree>
    <p:extLst>
      <p:ext uri="{BB962C8B-B14F-4D97-AF65-F5344CB8AC3E}">
        <p14:creationId xmlns:p14="http://schemas.microsoft.com/office/powerpoint/2010/main" val="33634277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2"/>
          <p:cNvSpPr>
            <a:spLocks noGrp="1"/>
          </p:cNvSpPr>
          <p:nvPr>
            <p:ph type="ctrTitle"/>
          </p:nvPr>
        </p:nvSpPr>
        <p:spPr>
          <a:xfrm>
            <a:off x="685800" y="2636912"/>
            <a:ext cx="7772400" cy="1927225"/>
          </a:xfrm>
        </p:spPr>
        <p:txBody>
          <a:bodyPr/>
          <a:lstStyle/>
          <a:p>
            <a:pPr algn="l" eaLnBrk="1" hangingPunct="1"/>
            <a:r>
              <a:rPr lang="en-US" sz="2800">
                <a:solidFill>
                  <a:schemeClr val="accent1">
                    <a:lumMod val="75000"/>
                  </a:schemeClr>
                </a:solidFill>
                <a:latin typeface="Weiss-Bold" charset="0"/>
              </a:rPr>
              <a:t>Language Access Obligations under Title VI of the Civil Rights Act.  Are you in compliance?</a:t>
            </a:r>
          </a:p>
        </p:txBody>
      </p:sp>
      <p:pic>
        <p:nvPicPr>
          <p:cNvPr id="26627" name="Picture 6"/>
          <p:cNvPicPr>
            <a:picLocks noChangeAspect="1"/>
          </p:cNvPicPr>
          <p:nvPr/>
        </p:nvPicPr>
        <p:blipFill>
          <a:blip r:embed="rId3"/>
          <a:srcRect/>
          <a:stretch>
            <a:fillRect/>
          </a:stretch>
        </p:blipFill>
        <p:spPr bwMode="auto">
          <a:xfrm>
            <a:off x="0" y="5715000"/>
            <a:ext cx="9144000" cy="841375"/>
          </a:xfrm>
          <a:prstGeom prst="rect">
            <a:avLst/>
          </a:prstGeom>
          <a:noFill/>
          <a:ln w="9525">
            <a:noFill/>
            <a:miter lim="800000"/>
            <a:headEnd/>
            <a:tailEnd/>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16" y="5148263"/>
            <a:ext cx="8577263" cy="566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pPr>
              <a:defRPr/>
            </a:pPr>
            <a:fld id="{E0F43EFD-DAEF-47D9-933B-8AB790DF37EA}" type="slidenum">
              <a:rPr lang="en-US" smtClean="0">
                <a:solidFill>
                  <a:prstClr val="black">
                    <a:tint val="75000"/>
                  </a:prstClr>
                </a:solidFill>
                <a:latin typeface="Univers LT 47 CondensedLt"/>
                <a:ea typeface="ＭＳ Ｐゴシック"/>
                <a:cs typeface="ＭＳ Ｐゴシック"/>
              </a:rPr>
              <a:pPr>
                <a:defRPr/>
              </a:pPr>
              <a:t>8</a:t>
            </a:fld>
            <a:endParaRPr lang="en-US">
              <a:solidFill>
                <a:prstClr val="black">
                  <a:tint val="75000"/>
                </a:prstClr>
              </a:solidFill>
              <a:latin typeface="Univers LT 47 CondensedLt"/>
              <a:ea typeface="ＭＳ Ｐゴシック"/>
              <a:cs typeface="ＭＳ Ｐゴシック"/>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latin typeface="Calibri"/>
                <a:cs typeface="Calibri"/>
              </a:rPr>
              <a:t>With Partners</a:t>
            </a:r>
          </a:p>
        </p:txBody>
      </p:sp>
      <p:sp>
        <p:nvSpPr>
          <p:cNvPr id="3" name="Content Placeholder 2"/>
          <p:cNvSpPr>
            <a:spLocks noGrp="1"/>
          </p:cNvSpPr>
          <p:nvPr>
            <p:ph idx="1"/>
          </p:nvPr>
        </p:nvSpPr>
        <p:spPr/>
        <p:txBody>
          <a:bodyPr>
            <a:normAutofit lnSpcReduction="10000"/>
          </a:bodyPr>
          <a:lstStyle/>
          <a:p>
            <a:pPr>
              <a:spcBef>
                <a:spcPts val="1776"/>
              </a:spcBef>
            </a:pPr>
            <a:r>
              <a:rPr lang="en-US" sz="2800">
                <a:latin typeface="Calibri"/>
                <a:cs typeface="Calibri"/>
              </a:rPr>
              <a:t>Develop cross-system protocols and procedures for maximizing language access to safety and services.</a:t>
            </a:r>
          </a:p>
          <a:p>
            <a:pPr>
              <a:spcBef>
                <a:spcPts val="1776"/>
              </a:spcBef>
            </a:pPr>
            <a:r>
              <a:rPr lang="en-US" sz="2800">
                <a:latin typeface="Calibri"/>
                <a:cs typeface="Calibri"/>
              </a:rPr>
              <a:t>Include partners in outreach as you publicize your LEP access plans.</a:t>
            </a:r>
          </a:p>
          <a:p>
            <a:pPr>
              <a:spcBef>
                <a:spcPts val="1776"/>
              </a:spcBef>
            </a:pPr>
            <a:r>
              <a:rPr lang="en-US" sz="2800">
                <a:latin typeface="Calibri"/>
                <a:cs typeface="Calibri"/>
              </a:rPr>
              <a:t>Include LEP access information in cross-systems trainings, or advocate to be able to provide training.</a:t>
            </a:r>
          </a:p>
          <a:p>
            <a:pPr>
              <a:spcBef>
                <a:spcPts val="1776"/>
              </a:spcBef>
            </a:pPr>
            <a:r>
              <a:rPr lang="en-US" sz="2800">
                <a:latin typeface="Calibri"/>
                <a:cs typeface="Calibri"/>
              </a:rPr>
              <a:t>In collaborative efforts with other systems (multi-disciplinary teams, high risk case review teams, </a:t>
            </a:r>
            <a:r>
              <a:rPr lang="en-US" sz="2800" err="1">
                <a:latin typeface="Calibri"/>
                <a:cs typeface="Calibri"/>
              </a:rPr>
              <a:t>etc</a:t>
            </a:r>
            <a:r>
              <a:rPr lang="en-US" sz="2800">
                <a:latin typeface="Calibri"/>
                <a:cs typeface="Calibri"/>
              </a:rPr>
              <a:t>) attend specifically to language access issues of survivors and their children.</a:t>
            </a:r>
          </a:p>
          <a:p>
            <a:pPr marL="0" indent="0">
              <a:buNone/>
            </a:pPr>
            <a:endParaRPr lang="en-US">
              <a:latin typeface="Calibri"/>
              <a:cs typeface="Calibri"/>
            </a:endParaRPr>
          </a:p>
        </p:txBody>
      </p:sp>
      <p:cxnSp>
        <p:nvCxnSpPr>
          <p:cNvPr id="4" name="Straight Connector 3"/>
          <p:cNvCxnSpPr/>
          <p:nvPr/>
        </p:nvCxnSpPr>
        <p:spPr>
          <a:xfrm>
            <a:off x="533400" y="14478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C238BBD-F00C-4855-B3EB-5BCEAA976F4C}" type="slidenum">
              <a:rPr lang="en-US" smtClean="0"/>
              <a:pPr/>
              <a:t>80</a:t>
            </a:fld>
            <a:endParaRPr lang="en-US"/>
          </a:p>
        </p:txBody>
      </p:sp>
    </p:spTree>
    <p:extLst>
      <p:ext uri="{BB962C8B-B14F-4D97-AF65-F5344CB8AC3E}">
        <p14:creationId xmlns:p14="http://schemas.microsoft.com/office/powerpoint/2010/main" val="5935325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noAutofit/>
          </a:bodyPr>
          <a:lstStyle/>
          <a:p>
            <a:pPr eaLnBrk="1" hangingPunct="1"/>
            <a:r>
              <a:rPr lang="en-US" sz="3600">
                <a:solidFill>
                  <a:srgbClr val="F26631"/>
                </a:solidFill>
                <a:latin typeface="Calibri" pitchFamily="34" charset="0"/>
              </a:rPr>
              <a:t>Messages to Partners: Ensuring Quality of Language Access</a:t>
            </a:r>
          </a:p>
        </p:txBody>
      </p:sp>
      <p:sp>
        <p:nvSpPr>
          <p:cNvPr id="28675" name="Content Placeholder 2"/>
          <p:cNvSpPr>
            <a:spLocks noGrp="1"/>
          </p:cNvSpPr>
          <p:nvPr>
            <p:ph idx="1"/>
          </p:nvPr>
        </p:nvSpPr>
        <p:spPr>
          <a:xfrm>
            <a:off x="457200" y="1752600"/>
            <a:ext cx="8229600" cy="5638800"/>
          </a:xfrm>
        </p:spPr>
        <p:txBody>
          <a:bodyPr>
            <a:normAutofit lnSpcReduction="10000"/>
          </a:bodyPr>
          <a:lstStyle/>
          <a:p>
            <a:pPr>
              <a:spcBef>
                <a:spcPts val="576"/>
              </a:spcBef>
              <a:spcAft>
                <a:spcPts val="600"/>
              </a:spcAft>
            </a:pPr>
            <a:r>
              <a:rPr lang="en-US" sz="2600">
                <a:latin typeface="Calibri"/>
                <a:cs typeface="Calibri"/>
              </a:rPr>
              <a:t>Accuracy and effective communication are critical in domestic violence situations. </a:t>
            </a:r>
          </a:p>
          <a:p>
            <a:pPr eaLnBrk="1" hangingPunct="1">
              <a:spcBef>
                <a:spcPts val="576"/>
              </a:spcBef>
              <a:spcAft>
                <a:spcPts val="600"/>
              </a:spcAft>
            </a:pPr>
            <a:r>
              <a:rPr lang="en-US" sz="2600">
                <a:latin typeface="Calibri"/>
                <a:cs typeface="Calibri"/>
              </a:rPr>
              <a:t>Do not rely on friends and family members to interpret for the LEP victim in important and sensitive interactions. </a:t>
            </a:r>
            <a:r>
              <a:rPr lang="en-US" sz="2600">
                <a:latin typeface="Calibri"/>
                <a:cs typeface="Calibri"/>
                <a:hlinkClick r:id="rId2"/>
              </a:rPr>
              <a:t>Avoid using children as interpreters</a:t>
            </a:r>
            <a:r>
              <a:rPr lang="en-US" sz="2600">
                <a:latin typeface="Calibri"/>
                <a:cs typeface="Calibri"/>
              </a:rPr>
              <a:t>, </a:t>
            </a:r>
            <a:r>
              <a:rPr lang="en-US" sz="2600" i="1">
                <a:latin typeface="Calibri"/>
                <a:cs typeface="Calibri"/>
              </a:rPr>
              <a:t>especially</a:t>
            </a:r>
            <a:r>
              <a:rPr lang="en-US" sz="2600">
                <a:latin typeface="Calibri"/>
                <a:cs typeface="Calibri"/>
              </a:rPr>
              <a:t> in domestic violence cases. </a:t>
            </a:r>
          </a:p>
          <a:p>
            <a:pPr eaLnBrk="1" hangingPunct="1">
              <a:spcBef>
                <a:spcPts val="576"/>
              </a:spcBef>
              <a:spcAft>
                <a:spcPts val="600"/>
              </a:spcAft>
            </a:pPr>
            <a:r>
              <a:rPr lang="en-US" sz="2600">
                <a:latin typeface="Calibri"/>
                <a:cs typeface="Calibri"/>
              </a:rPr>
              <a:t>Being bilingual is not enough; interpreters should be trained, neutral, and abide by confidentiality and ethical standards.</a:t>
            </a:r>
          </a:p>
          <a:p>
            <a:pPr eaLnBrk="1" hangingPunct="1">
              <a:spcBef>
                <a:spcPts val="576"/>
              </a:spcBef>
              <a:spcAft>
                <a:spcPts val="600"/>
              </a:spcAft>
            </a:pPr>
            <a:r>
              <a:rPr lang="en-US" sz="2600">
                <a:latin typeface="Calibri"/>
                <a:cs typeface="Calibri"/>
              </a:rPr>
              <a:t>Important to ensure that vital documents are translated into the non-English language of each regularly encountered LEP group.</a:t>
            </a:r>
            <a:br>
              <a:rPr lang="en-US" sz="2600" b="1">
                <a:latin typeface="Calibri"/>
                <a:cs typeface="Calibri"/>
              </a:rPr>
            </a:br>
            <a:endParaRPr lang="en-US" sz="2600" b="1">
              <a:latin typeface="Calibri"/>
              <a:cs typeface="Calibri"/>
            </a:endParaRPr>
          </a:p>
          <a:p>
            <a:pPr eaLnBrk="1" hangingPunct="1"/>
            <a:endParaRPr lang="en-US"/>
          </a:p>
        </p:txBody>
      </p:sp>
      <p:sp>
        <p:nvSpPr>
          <p:cNvPr id="2" name="Slide Number Placeholder 1"/>
          <p:cNvSpPr>
            <a:spLocks noGrp="1"/>
          </p:cNvSpPr>
          <p:nvPr>
            <p:ph type="sldNum" sz="quarter" idx="12"/>
          </p:nvPr>
        </p:nvSpPr>
        <p:spPr/>
        <p:txBody>
          <a:bodyPr/>
          <a:lstStyle/>
          <a:p>
            <a:fld id="{3C238BBD-F00C-4855-B3EB-5BCEAA976F4C}" type="slidenum">
              <a:rPr lang="en-US" smtClean="0"/>
              <a:pPr/>
              <a:t>81</a:t>
            </a:fld>
            <a:endParaRPr lang="en-US"/>
          </a:p>
        </p:txBody>
      </p:sp>
      <p:cxnSp>
        <p:nvCxnSpPr>
          <p:cNvPr id="5" name="Straight Connector 4"/>
          <p:cNvCxnSpPr/>
          <p:nvPr/>
        </p:nvCxnSpPr>
        <p:spPr>
          <a:xfrm>
            <a:off x="533400" y="16764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fontScale="90000"/>
          </a:bodyPr>
          <a:lstStyle/>
          <a:p>
            <a:r>
              <a:rPr lang="en-US">
                <a:solidFill>
                  <a:srgbClr val="FF6600"/>
                </a:solidFill>
                <a:latin typeface="Calibri"/>
                <a:cs typeface="Calibri"/>
              </a:rPr>
              <a:t>Join or Create a Language </a:t>
            </a:r>
            <a:br>
              <a:rPr lang="en-US">
                <a:solidFill>
                  <a:srgbClr val="FF6600"/>
                </a:solidFill>
                <a:latin typeface="Calibri"/>
                <a:cs typeface="Calibri"/>
              </a:rPr>
            </a:br>
            <a:r>
              <a:rPr lang="en-US">
                <a:solidFill>
                  <a:srgbClr val="FF6600"/>
                </a:solidFill>
                <a:latin typeface="Calibri"/>
                <a:cs typeface="Calibri"/>
              </a:rPr>
              <a:t>Access Coalition</a:t>
            </a:r>
          </a:p>
        </p:txBody>
      </p:sp>
      <p:sp>
        <p:nvSpPr>
          <p:cNvPr id="3" name="Content Placeholder 2"/>
          <p:cNvSpPr>
            <a:spLocks noGrp="1"/>
          </p:cNvSpPr>
          <p:nvPr>
            <p:ph idx="1"/>
          </p:nvPr>
        </p:nvSpPr>
        <p:spPr>
          <a:xfrm>
            <a:off x="381000" y="1524000"/>
            <a:ext cx="8229600" cy="4876800"/>
          </a:xfrm>
        </p:spPr>
        <p:txBody>
          <a:bodyPr>
            <a:normAutofit/>
          </a:bodyPr>
          <a:lstStyle/>
          <a:p>
            <a:pPr lvl="1"/>
            <a:r>
              <a:rPr lang="en-US" sz="2800">
                <a:latin typeface="Calibri"/>
                <a:cs typeface="Calibri"/>
              </a:rPr>
              <a:t>Identify allies that are working on, or need to be working on, language access.</a:t>
            </a:r>
          </a:p>
          <a:p>
            <a:pPr lvl="1"/>
            <a:r>
              <a:rPr lang="en-US" sz="2800">
                <a:latin typeface="Calibri"/>
                <a:cs typeface="Calibri"/>
              </a:rPr>
              <a:t>Ensure shared understanding of Title VI and related federal requirements.</a:t>
            </a:r>
          </a:p>
          <a:p>
            <a:pPr lvl="1"/>
            <a:r>
              <a:rPr lang="en-US" sz="2800">
                <a:latin typeface="Calibri"/>
                <a:cs typeface="Calibri"/>
              </a:rPr>
              <a:t>Ask each member organization/system to identify a point person on language access.</a:t>
            </a:r>
          </a:p>
          <a:p>
            <a:pPr lvl="1"/>
            <a:r>
              <a:rPr lang="en-US" sz="2800">
                <a:latin typeface="Calibri"/>
                <a:cs typeface="Calibri"/>
              </a:rPr>
              <a:t>Share Language Access Plans.</a:t>
            </a:r>
          </a:p>
          <a:p>
            <a:pPr lvl="1"/>
            <a:r>
              <a:rPr lang="en-US" sz="2800">
                <a:latin typeface="Calibri"/>
                <a:cs typeface="Calibri"/>
              </a:rPr>
              <a:t>Schedule regular meetings.</a:t>
            </a:r>
          </a:p>
          <a:p>
            <a:pPr lvl="1"/>
            <a:r>
              <a:rPr lang="en-US" sz="2800">
                <a:latin typeface="Calibri"/>
                <a:cs typeface="Calibri"/>
              </a:rPr>
              <a:t>Identify goals, timelines,                          responsibilities.</a:t>
            </a:r>
          </a:p>
          <a:p>
            <a:pPr marL="0" indent="0">
              <a:buNone/>
            </a:pPr>
            <a:endParaRPr lang="en-US"/>
          </a:p>
        </p:txBody>
      </p:sp>
      <p:cxnSp>
        <p:nvCxnSpPr>
          <p:cNvPr id="4" name="Straight Connector 3"/>
          <p:cNvCxnSpPr/>
          <p:nvPr/>
        </p:nvCxnSpPr>
        <p:spPr>
          <a:xfrm>
            <a:off x="609600" y="1524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C238BBD-F00C-4855-B3EB-5BCEAA976F4C}" type="slidenum">
              <a:rPr lang="en-US" smtClean="0"/>
              <a:pPr/>
              <a:t>82</a:t>
            </a:fld>
            <a:endParaRPr lang="en-US"/>
          </a:p>
        </p:txBody>
      </p:sp>
      <p:pic>
        <p:nvPicPr>
          <p:cNvPr id="6" name="Picture 5"/>
          <p:cNvPicPr>
            <a:picLocks noChangeAspect="1"/>
          </p:cNvPicPr>
          <p:nvPr/>
        </p:nvPicPr>
        <p:blipFill>
          <a:blip r:embed="rId2"/>
          <a:stretch>
            <a:fillRect/>
          </a:stretch>
        </p:blipFill>
        <p:spPr>
          <a:xfrm>
            <a:off x="5334000" y="4451456"/>
            <a:ext cx="3657600" cy="2406544"/>
          </a:xfrm>
          <a:prstGeom prst="rect">
            <a:avLst/>
          </a:prstGeom>
        </p:spPr>
      </p:pic>
    </p:spTree>
    <p:extLst>
      <p:ext uri="{BB962C8B-B14F-4D97-AF65-F5344CB8AC3E}">
        <p14:creationId xmlns:p14="http://schemas.microsoft.com/office/powerpoint/2010/main" val="25276948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latin typeface="Calibri"/>
                <a:cs typeface="Calibri"/>
              </a:rPr>
              <a:t>Language Access Coalitions: Goals</a:t>
            </a:r>
          </a:p>
        </p:txBody>
      </p:sp>
      <p:sp>
        <p:nvSpPr>
          <p:cNvPr id="3" name="Content Placeholder 2"/>
          <p:cNvSpPr>
            <a:spLocks noGrp="1"/>
          </p:cNvSpPr>
          <p:nvPr>
            <p:ph idx="1"/>
          </p:nvPr>
        </p:nvSpPr>
        <p:spPr/>
        <p:txBody>
          <a:bodyPr>
            <a:normAutofit/>
          </a:bodyPr>
          <a:lstStyle/>
          <a:p>
            <a:r>
              <a:rPr lang="en-US" sz="2600">
                <a:latin typeface="Calibri"/>
                <a:cs typeface="Calibri"/>
              </a:rPr>
              <a:t>Collaboration of culturally specific organizations and staff of systems and provider agencies, for:</a:t>
            </a:r>
          </a:p>
          <a:p>
            <a:pPr lvl="1"/>
            <a:r>
              <a:rPr lang="en-US" sz="2600">
                <a:latin typeface="Calibri"/>
                <a:cs typeface="Calibri"/>
              </a:rPr>
              <a:t>Exploring cultural barriers to accessing systems and services.</a:t>
            </a:r>
          </a:p>
          <a:p>
            <a:pPr lvl="1"/>
            <a:r>
              <a:rPr lang="en-US" sz="2600">
                <a:latin typeface="Calibri"/>
                <a:cs typeface="Calibri"/>
              </a:rPr>
              <a:t>Information and story gathering to inform advocacy and  language access planning.</a:t>
            </a:r>
          </a:p>
          <a:p>
            <a:pPr lvl="1"/>
            <a:r>
              <a:rPr lang="en-US" sz="2600">
                <a:latin typeface="Calibri"/>
                <a:cs typeface="Calibri"/>
              </a:rPr>
              <a:t>Sharing of successful language access efforts.</a:t>
            </a:r>
          </a:p>
          <a:p>
            <a:pPr lvl="1"/>
            <a:r>
              <a:rPr lang="en-US" sz="2600">
                <a:latin typeface="Calibri"/>
                <a:cs typeface="Calibri"/>
              </a:rPr>
              <a:t>Connecting to local trainers and organizations to provide in-person, localized, language access training and assistance in planning.</a:t>
            </a:r>
          </a:p>
          <a:p>
            <a:pPr lvl="1"/>
            <a:r>
              <a:rPr lang="en-US" sz="2600">
                <a:latin typeface="Calibri"/>
                <a:cs typeface="Calibri"/>
              </a:rPr>
              <a:t>Exploring options for advocacy within a community. </a:t>
            </a:r>
          </a:p>
        </p:txBody>
      </p:sp>
      <p:sp>
        <p:nvSpPr>
          <p:cNvPr id="4" name="Slide Number Placeholder 3"/>
          <p:cNvSpPr>
            <a:spLocks noGrp="1"/>
          </p:cNvSpPr>
          <p:nvPr>
            <p:ph type="sldNum" sz="quarter" idx="12"/>
          </p:nvPr>
        </p:nvSpPr>
        <p:spPr/>
        <p:txBody>
          <a:bodyPr/>
          <a:lstStyle/>
          <a:p>
            <a:fld id="{3C238BBD-F00C-4855-B3EB-5BCEAA976F4C}" type="slidenum">
              <a:rPr lang="en-US" smtClean="0"/>
              <a:pPr/>
              <a:t>83</a:t>
            </a:fld>
            <a:endParaRPr lang="en-US"/>
          </a:p>
        </p:txBody>
      </p:sp>
    </p:spTree>
    <p:extLst>
      <p:ext uri="{BB962C8B-B14F-4D97-AF65-F5344CB8AC3E}">
        <p14:creationId xmlns:p14="http://schemas.microsoft.com/office/powerpoint/2010/main" val="2767874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FF6600"/>
                </a:solidFill>
                <a:latin typeface="Calibri"/>
                <a:cs typeface="Calibri"/>
              </a:rPr>
              <a:t>Get Help – Tap into Resources</a:t>
            </a:r>
          </a:p>
        </p:txBody>
      </p:sp>
      <p:sp>
        <p:nvSpPr>
          <p:cNvPr id="3" name="Content Placeholder 2"/>
          <p:cNvSpPr>
            <a:spLocks noGrp="1"/>
          </p:cNvSpPr>
          <p:nvPr>
            <p:ph idx="1"/>
          </p:nvPr>
        </p:nvSpPr>
        <p:spPr/>
        <p:txBody>
          <a:bodyPr>
            <a:normAutofit/>
          </a:bodyPr>
          <a:lstStyle/>
          <a:p>
            <a:r>
              <a:rPr lang="en-US" sz="3200">
                <a:latin typeface="Calibri"/>
                <a:cs typeface="Calibri"/>
              </a:rPr>
              <a:t>ITARC</a:t>
            </a:r>
          </a:p>
          <a:p>
            <a:r>
              <a:rPr lang="en-US" sz="3200">
                <a:latin typeface="Calibri"/>
                <a:cs typeface="Calibri"/>
              </a:rPr>
              <a:t>National Language Access Advocates Network</a:t>
            </a:r>
          </a:p>
          <a:p>
            <a:r>
              <a:rPr lang="en-US" sz="3200">
                <a:latin typeface="Calibri"/>
                <a:cs typeface="Calibri"/>
              </a:rPr>
              <a:t>Other grantees</a:t>
            </a:r>
          </a:p>
        </p:txBody>
      </p:sp>
      <p:sp>
        <p:nvSpPr>
          <p:cNvPr id="4" name="Slide Number Placeholder 3"/>
          <p:cNvSpPr>
            <a:spLocks noGrp="1"/>
          </p:cNvSpPr>
          <p:nvPr>
            <p:ph type="sldNum" sz="quarter" idx="12"/>
          </p:nvPr>
        </p:nvSpPr>
        <p:spPr/>
        <p:txBody>
          <a:bodyPr/>
          <a:lstStyle/>
          <a:p>
            <a:fld id="{3C238BBD-F00C-4855-B3EB-5BCEAA976F4C}" type="slidenum">
              <a:rPr lang="en-US" smtClean="0"/>
              <a:pPr/>
              <a:t>84</a:t>
            </a:fld>
            <a:endParaRPr lang="en-US"/>
          </a:p>
        </p:txBody>
      </p:sp>
      <p:pic>
        <p:nvPicPr>
          <p:cNvPr id="5" name="Picture 4"/>
          <p:cNvPicPr>
            <a:picLocks noChangeAspect="1"/>
          </p:cNvPicPr>
          <p:nvPr/>
        </p:nvPicPr>
        <p:blipFill>
          <a:blip r:embed="rId2"/>
          <a:stretch>
            <a:fillRect/>
          </a:stretch>
        </p:blipFill>
        <p:spPr>
          <a:xfrm>
            <a:off x="3429000" y="3429000"/>
            <a:ext cx="5715000" cy="3429000"/>
          </a:xfrm>
          <a:prstGeom prst="rect">
            <a:avLst/>
          </a:prstGeom>
        </p:spPr>
      </p:pic>
    </p:spTree>
    <p:extLst>
      <p:ext uri="{BB962C8B-B14F-4D97-AF65-F5344CB8AC3E}">
        <p14:creationId xmlns:p14="http://schemas.microsoft.com/office/powerpoint/2010/main" val="381025782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229600" cy="990600"/>
          </a:xfrm>
        </p:spPr>
        <p:txBody>
          <a:bodyPr/>
          <a:lstStyle/>
          <a:p>
            <a:r>
              <a:rPr lang="en-US">
                <a:solidFill>
                  <a:srgbClr val="FF6600"/>
                </a:solidFill>
              </a:rPr>
              <a:t>TRAINER DISCUSSION</a:t>
            </a:r>
          </a:p>
        </p:txBody>
      </p:sp>
      <p:sp>
        <p:nvSpPr>
          <p:cNvPr id="3" name="Content Placeholder 2"/>
          <p:cNvSpPr>
            <a:spLocks noGrp="1"/>
          </p:cNvSpPr>
          <p:nvPr>
            <p:ph idx="1"/>
          </p:nvPr>
        </p:nvSpPr>
        <p:spPr>
          <a:xfrm>
            <a:off x="304800" y="1676400"/>
            <a:ext cx="8305800" cy="4876800"/>
          </a:xfrm>
        </p:spPr>
        <p:txBody>
          <a:bodyPr>
            <a:normAutofit lnSpcReduction="10000"/>
          </a:bodyPr>
          <a:lstStyle/>
          <a:p>
            <a:r>
              <a:rPr lang="en-US" sz="2800">
                <a:latin typeface="Calibri"/>
                <a:cs typeface="Calibri"/>
              </a:rPr>
              <a:t>What challenges are you                                     anticipating as you help member programs and their partners expand systems advocacy efforts to address the needs of survivors with LEP?</a:t>
            </a:r>
          </a:p>
          <a:p>
            <a:pPr marL="0" indent="0">
              <a:buNone/>
            </a:pPr>
            <a:endParaRPr lang="en-US" sz="2800">
              <a:latin typeface="Calibri"/>
              <a:cs typeface="Calibri"/>
            </a:endParaRPr>
          </a:p>
          <a:p>
            <a:r>
              <a:rPr lang="en-US" sz="2800">
                <a:latin typeface="Calibri"/>
                <a:cs typeface="Calibri"/>
              </a:rPr>
              <a:t>What additional supports or materials would be most helpful to your member programs in these efforts?</a:t>
            </a:r>
          </a:p>
          <a:p>
            <a:pPr marL="0" indent="0">
              <a:buNone/>
            </a:pPr>
            <a:endParaRPr lang="en-US" sz="2800">
              <a:latin typeface="Calibri"/>
              <a:cs typeface="Calibri"/>
            </a:endParaRPr>
          </a:p>
          <a:p>
            <a:r>
              <a:rPr lang="en-US" sz="2800">
                <a:latin typeface="Calibri"/>
                <a:cs typeface="Calibri"/>
              </a:rPr>
              <a:t>What additional conversations would be helpful to your efforts to enhance language access at the state level?</a:t>
            </a:r>
          </a:p>
          <a:p>
            <a:pPr marL="0" indent="0">
              <a:buNone/>
            </a:pPr>
            <a:endParaRPr lang="en-US" sz="2800">
              <a:latin typeface="Calibri"/>
              <a:cs typeface="Calibri"/>
            </a:endParaRPr>
          </a:p>
        </p:txBody>
      </p:sp>
      <p:pic>
        <p:nvPicPr>
          <p:cNvPr id="5" name="Picture 4"/>
          <p:cNvPicPr>
            <a:picLocks noChangeAspect="1"/>
          </p:cNvPicPr>
          <p:nvPr/>
        </p:nvPicPr>
        <p:blipFill>
          <a:blip r:embed="rId2"/>
          <a:stretch>
            <a:fillRect/>
          </a:stretch>
        </p:blipFill>
        <p:spPr>
          <a:xfrm>
            <a:off x="6019800" y="457200"/>
            <a:ext cx="3124200" cy="1704425"/>
          </a:xfrm>
          <a:prstGeom prst="rect">
            <a:avLst/>
          </a:prstGeom>
        </p:spPr>
      </p:pic>
      <p:sp>
        <p:nvSpPr>
          <p:cNvPr id="4" name="Slide Number Placeholder 3"/>
          <p:cNvSpPr>
            <a:spLocks noGrp="1"/>
          </p:cNvSpPr>
          <p:nvPr>
            <p:ph type="sldNum" sz="quarter" idx="12"/>
          </p:nvPr>
        </p:nvSpPr>
        <p:spPr/>
        <p:txBody>
          <a:bodyPr/>
          <a:lstStyle/>
          <a:p>
            <a:fld id="{3C238BBD-F00C-4855-B3EB-5BCEAA976F4C}" type="slidenum">
              <a:rPr lang="en-US" smtClean="0"/>
              <a:pPr/>
              <a:t>85</a:t>
            </a:fld>
            <a:endParaRPr lang="en-US"/>
          </a:p>
        </p:txBody>
      </p:sp>
    </p:spTree>
    <p:extLst>
      <p:ext uri="{BB962C8B-B14F-4D97-AF65-F5344CB8AC3E}">
        <p14:creationId xmlns:p14="http://schemas.microsoft.com/office/powerpoint/2010/main" val="32412919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AutoShape 2"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sp>
        <p:nvSpPr>
          <p:cNvPr id="89092" name="AutoShape 4" descr="data:image/jpeg;base64,/9j/4AAQSkZJRgABAQAAAQABAAD/2wCEAAkGBhMREBQUERMVFBUWGR0YGBgXGR8XGRkbFxsdGhweIhwXHiggICEkHxoaIi8gJCcpLDgsGB8yNTAqNSYuLCkBCQoKDgwOFw8PGiwkHyQpLCwsKSwsKSwsLCwsLCksLCwsLCwsLCwsLCwsKSwpLCwpKSwsLCwsKSwsLCwpKSkpLP/AABEIAJwAlAMBIgACEQEDEQH/xAAcAAEAAgMBAQEAAAAAAAAAAAAABQYDBAcCAQj/xAA/EAACAQMDAgUCAwUFBgcAAAABAhEAAyEEEjEFQQYTIlFhMnEHgZEUQlKhsSNiwdHwFjNDcuHxFSRjg5Kisv/EABgBAQEBAQEAAAAAAAAAAAAAAAABAgME/8QAHREBAQEAAwEBAQEAAAAAAAAAAAERAiExElFhQf/aAAwDAQACEQMRAD8A7jSlKBSlKBUZ4i1dy1p2e1G9SpE8EbhIPwRNSLtAJyYE4ya59e6jc1DXbxDQ1or5UYW2SQJPG+QGP6VnlywX+xd3orDhgD+omslVjxBN3pqvbuOgCq02ztMERGPvx8VGdO/Eyyq2rV1bm8BVdyAFBwCeZPvxT6F6pUYfEFoar9nJ9RUEHtJzt+8ZrY6n1S3p7ZuXTAGABksTwAO5NXRt0qN6D1oaq1vClYYgqTPHGfkRUlVClavUeopYQu/5Dux9hUBo/F167cVEsW9pG4v50hFHJML2qWyC00qH8L9e/bLT3QCFF11Q/wASqYDD781MVQpSlApSlApSlAqNveI9MjsjXkDLhgTkfepKuZ3NPdVLlzyL3mt5rFTbJDOxOwkkYC4xxWOXLBel8R6Y/wDHt/mY/rVH8W2cpc0l5HsG760BBRbrcbiOFyWj+KPeo/pLXAo3gCXElkYjYqBTtbIndM5rzrdW9nTWwk+Xea+zqCMqGVVzxMAEe1YvLfVTHhjru62+nvEravbks3OwJERPYzkfNU1NKbc/tKy4Yo5Yj61JB+kwN0EifYe9bfVdSFsCzOTChh9LAGZ91Ydx9zW/q9A+oW/dZVZXWGIJW420AK0QV3DbPY8+9Z3pn1h0fWbaPau3izMj8rlnFvCg9h9K/wA/erVb8Qrr7fnBNh090CCZIFxdsnHuw/Q5ql2eiq6ooctLEbiBuAIOI45SAZPNbejZtMl60q701Cpu3GCEJZGIjuCRH5U3/Cbq0dL8QpY80bxcdgACg9LXFkRIEewn4PevL+KNTpgsvb1ILbWEbGQ+xZf8RVY1Olexp0eyPUrBhuEptBwAByB+uSay2Nd57i5dtqFBBYWwWDE/vRE8A4/zptjSQ6r1vU39SbgTZYUQge3IIPJlj+99uIrMdE1xCFZbbOrHIy6xJWJ+ggLgdufYaPUVt3Ee3p7dwq253YyCZEGA2cbsfb4qU6ZZufs6QAfJUr5zDJUmFUTyYIFTu9qsvhbUWF0Nryot20UKQT9JHMnuSTM95nvUrpNULi7lBAkgSImDEx7Yqj9O6K3nLsDbVBO2cB2BXcTwIGQMkYirxodN5dtUJkqIJ9z3NduN1lnpSlbClKUClKUCtLU66yWaxcZdxXKNjcrSMTz34rdqseN+m22ti87Fdg2napJKswgSuV9QGfmpfBSOldO8tb1kXLvlSWS0HjdJkYHbgH3PMcVi6n02zCodocCSiksyE+7Acn5ya+dO6dBvTuDIZKqTuLtJwzSQVAAHvBrV0fR2s3GG3e8C4qM2HJMlnPJYdl4wOa86tbQ9GJBBYDaskucH8l54PqJ/yqS6T14FodHBtbtjqwZYaRDKMj8/asWovNaaD9ckMDlc9/zwfbv8V8tW7apJ8llFv0sID7hJPqHIJ4mgwnqTq10gHcFlOSPTDE+31GJ7zHzWHqOscXbQIhWSFb/mhp/IgcfNZOn6u1dOoDA+hVEgyJClt3MDgCPuK1+sayyFsypbau3OSckkD7T/ACqpi3jWLcGnCQwYlXPKgbNozxJgfmKqGnfdcvP6ztj1lii2yDO8CJJ+SYIxWtZ06270q7Et/uzugbSBiP3iMgg4GKk4fTOXuBWVxDercBHEj7YGSO1TxXrV9c1DBVCr6ip3T9St+9HeOY+fjG7qrHlpdZbrC5biWbCs3IgcTxn4r70i+Llm5cTbuuHajOp2QmNoMRAmI+c1p9Q3eYLao1xS621Ck5uR6ys8KJ4PseBQXzwl1HddVUc+WUc7CQ2VK59xksIPtVxrkHhMvoNczX9q2SrF7jMFCZ5GeJO2MzI9q6V0XxTpdZP7NfS4V5AMMPmDBj5rtw8RK0pSthSlKBUf17rK6Sw15wWCwIHJ3EDv969db6qNNYa8yllSCwHMEgE59pqq9Q8TaPqFpUGpOnZXDjzFj1LwDOIn5rNoktT42tNpnuWcXFXcLdwFSeJxOcexqnp4q1esR1ZwE4ZbdsGQ092JgYrx1/peotWne0LV1S6u9y3cDBVHPpOR24qK6fcRl3sm4hVLqZAySILKexiRE5GRNc7aWPGq1d8agN5jGGVXDHKpiTIOIWsjWi+ouXFa5JbaGb6mRAwDIBxjMGMfep270xSWCBUuC2biKqbFkjAnue3NV3WX7r2MW3NlsuFWW4EoSokrOf1FY1cNfYXyd+5muM0MDlioHPJyBnGIMdqjOn6e3futbW3M5kiNqkSZiCcAwftXnSbSsqPKOSpBZW+QFBJPzgVJaPV3G2XG2ALKyRsNzcI4B7VRHFAbps2pJYTNvgqAGEhu3qHfvWDV9M8pSzTvUqPkbjIbuO0/lmrVprZPmvZs7tw8stMRmTtA9R4AnHHeovxLee8jnaN+0QqiZ2QIgc53VZRq374vXDe06uN49ZmYcZfZOdpOQpnmsN681xCrf2bAQSyfug4nE9varB4f0VtbKk2VuwdpGIWfqMccg/PFY9V6CRZZnAb0hdpbuRAaTn3A7VN7RC2uo3BbQPeLIg/s03tsBGMKIz/zDieZqydN635C2rtzaDcLKu0bioUw0kfTmBj84qqX+qXLg/tFPmKYO47dsmMqFEHtGTj4zvWOnpqrtuAyW09GwvuY3WlmIJUYwDEVb/TVs2HUFbFlXJDbi7mScEx9iTz7A/ncugeDdLpgrrp7a3uWeAW3Hkg9gTOBGDFc81LnSJba3fYF5CtaPqLgjd6SYIPJ447V91XjXXm35YvevGLaAuQeeJIx8Crxsha7DNfa5z+GnTtT59y9qheykKbu6ZZs/XngCujV1l0KUpVFQ6/4mbzL+m8lCir62dyAVYDsBj6sZ7VzzU6RdPdIB2FgsrO5QLh9POf68103q3h69cv3HQ2zbuKoZXnlZHYHt/rFQvVvw8Fxje1OpVAECnasKAplcseQeDXGy2nTn3UmRlYrtBVtrkMEg8RhR3ip29euppdMl62bd8u9q6XUhntj1L9yAYDZ4rN1vwaWtXLrNeFhTJZwguXpIA2WwBtBJHqcz/dqF1xDuDc81i6klyZYBWKZZo45iAPYCpmGNvqvie66+UjF4EM2AWA7ZPsM4E5po+sERutm20bWfa3tjAlewgjFeosm2oPkJtSBLBW3fE8g+/zUajqbw3qxBIMLPBORj71no3DqXS7V28JDgBYJyFJGB9WAwPtzM/fN1bo94qoBgDMxNz1dhPHPIqU6fcsW7quVthUYTIIHDAfVls9visviDrQRUt22a4zM9xieQI9Cye0kfp+VFVyz4lVEW1cR2KtKwdgkGACTxB7ZrbtNvYu+GOQvO0E5LTmOYmtvxBpUKG4qsCjm2ScEwpJKk5AJHINRmlRLFoOFBLD1FXO8kg+pg0qcfpNE3C3oLemU3vMAmc7WttAwZG4gj+sipO10l/8AeDYCV3BHInaBxPbtkDvzmq5qtUjBVd7rAKCilewYhgSMEEGMEwQMCK3NJ4mB2WUWWCG2C2Ds52zOTt78+1W6saQTdqn3LcIdvMHlhrjsCBGfYEfJkRUrp+o23uebbwbe0w/1SF2E8QMZIJGR+VaFrd5qEsRAZUKMYZyRgkRBGSB3prbt7Tau6yNc23UKFjJF0DDBj7/PPcVekSfVdA9x1us9vaBstruG1R9RPoMSx3EgxgDNbPg7xV+zE3FsK5eVUeaLeAcwGUjJX3GBxXqzaXXhxYtlipm7sUyNy7AZIGY3EDIz2qrW3S3dKMjhV9C7wVYAGJOI3dyI70hf11FfxZPmLbOiuq7SBucBfSJJ3bYj5FbWk/ER7t2yi2EIu3AgIu7o9z9AmADVV0toEA2pVeN1pyw+5ViR+tYPD3VgmstOLNtrk7FMFfqO2dqnaJEmY71fuprtNKCldlKiushLSXNRcl/LXcqsfSpAxA9ye5k5xFStQvivQXr1lUsgH1qzAmJVTuj8yBUvgq3VOoDXWkN+w6MMo9pyYzzsMAzGCfeqf1vRXt6/s12SxILH+y2THdjH5g1bOvaHU27Woe3YZbrptL7lhV7nDYxUN0valrdc2lnZVAYQpRBGAMT/ANK4d3urYgF8M31ZBdWTgrcXa5IJ9ZDZH5n2NSfVtGbVoFka3DR6mliZ9LArEz7e32qUbqIOoZbaoFRJPbJwYgQIGT3rR1WsX9ssAvIwAS5Y+phI9h/WKemIi/YZE810UsTDfvBo5EzGeYg+0mIrKb+y3cY22CKwbYRjY4GVH8JJkEdqkdQQ2kNg42TutkYYC5vLBuxO6O3FbljSae6+bRBN0oW3kztgCUGAvELnj2FERWptNdtBFcgZbJ3KqzCmRkkjsTiTUL1jR3kebjjaIEqsQG4McEH3+Kv3WdAtnymtAuwuLbc/w7jzH7ysPSR7R7VCa5B5ri4kLbSPq2ghY4P8Ink9xPakMVq/pEvKdoe3BAtMwYgcj2gTjHyTWn/4BcCgsbSspxtYzzyMR881etR05vLlLdy6CV9KkkwywSQPjIqHv9BYMgAu73ZlyxUKVkD0nBmNxBPfFWKj18ONdtsXuruLYRVHqgxuknH6VNHoy391ixcuMttFNxyNxG1+YUAGAIn/AK1E9T1jWlttcRl9CSAQd28EzuAPEEfJNSBa5ZDmy9y2TkujAE43QfiTxQtS/wCHHiZtEl2xfSV8+NynINwDMHlMTM4B/S39Z65oH9Xn2TcGP41cD91gAQR88jkfPKej/tGpY7bTahp9UKCQCDM9sz3+ati+Etc6FRY2hgPruKIIMzCitbWdTuh6D07qClrCmy4A3eWSsTPbg8HtXrov4dnT6tLpuC4iEkAjawMQMDBzmfivngnwfe0t9rl4LlSBtaSCSPgTInn2FXitSb6FKUralKUoPjLIg5Fc9/2U1XlhPIQ7btxllwFKuxIkCexiCK6HVV8V9fImzZJ3cOyiduOBHf3/AKjtjnmdimdJ6SLN1xduWjc3Mo25WGAlRxuIgAnERE1o9Utm5fhmFs2/pAgADDAg9/p4/wC9fen9Ha/qmtWB5pEbnuSBbjIYbfSV+MyYr54h6c/m3NPp7y3GVhtJX1NcYQRK+xx7foTXLtUdrdS3lW4MhmmHPp2qeGnmcmD8fFbWiuXLTXLgeVuEtjJP54Cn55wKvvhXwDbt2bgvxdZgUDESRIhypPBLTB5hVqv6PwBqSHt3Rbt2kLAO3rZgO4UYzzJrXzUrS1vjR3VAGDNG6YwIwCROG+Jxz7VH3deds7onG6JVCxBOG7cDNQuntwy/6xU5pbdxki0ha4WIVRGTMRnH3+KZjedJW71N0w5L+YAWPmKrSOMpjiPjmvfX3vtp2uW7V5UKk72zuIzB2y0GCN2Jn86snhf8O7dqwP2wLduk7sfTb/uqeSB8/lAq6VZw/WH568OdYZr5uX7f7QiABlOPSWAgRgbSZA961PEN5k190CzbVC25EIMMny5O6T3PYzHau5+IPCtrUIWRUS+PUlzb3HZoyykSCPY4zFVnS+DF1i3VupsAACn/AIti8rEsCf3gd3I9LLHE1cph+GLaZA7WgULkKQWmDkqhB4bJgj0sMiDKjodcCbV3Om6s271qRGy8nC3LZMgqe38StiDIrtHhzUs9lSWNxCAbd08uh43D+McH357wNcakStKUrSlKUoFKUoPN1JUgErIIkcie4mucP4cu2bptOty8Xny2mLRHJ3iZBnJmR7A10mlZ5cdEPoPD/k6d7dt9l1x6ru2TuIiQD2XgDtArQ8N+B10lze91rxUQm5QNszuOOWM8n596s9KuQfAI4rW6m0WLpPZGP/1NbVRnie5t0WpPtaf/APJqjhWlt7yo4+atXhg7dVZHtcH8yP8AOq/obZLA+1WHpEi+h/8AUABP3U1zdHXaUpXRzKUpQQniHwhp9a1tryybZ5HLLyUP90mP9E1MogAAAAAwAOABXqlApSlApSlApSlApSlApSlAqE8asR0/URg7D/OBU3Vf8eXQNBdBMbtqj5JYf4A/pUpHMOhqDun3NTehAFwH2uj+i1C6IADk5P6e9SS3NpJwPWp/MgCubo65SvgNfa6uZSlKBSlKBSlKBSlKBSlKBSlKBUL4g8TLphtCs9wjACkgT3JA/lzU1Sg5LrfxN1KuoVgBmZtEAR8kf41HdX8VPrAu99x7KohV9yB3Me9dqKzzWpqekWbgh7SN91FZxrXEDZ2sxDkKOIMiCJHPuIrx03qa3N24gERB5jA/ka7P/sppMf8Al7ZjGVkfocVsr0LTjixZH/tr/lU+T6Vjp/4gAIodUcgQWt3Vgx3hiCK3dL+IOnZiGBWO8q8fcISamz0XTnmxa/8Agv8AlXpOlWRxatj7Io/wrXadMmj11u6u606uvupms9Y7OmRJ2KqzzAA/pWSqhSlKBSlKBSlK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R"/>
          </a:p>
        </p:txBody>
      </p:sp>
      <p:pic>
        <p:nvPicPr>
          <p:cNvPr id="119810" name="Picture 2" descr="http://verastic.com/site/wp-content/uploads/2013/07/Thank-You.jpg"/>
          <p:cNvPicPr>
            <a:picLocks noChangeAspect="1" noChangeArrowheads="1"/>
          </p:cNvPicPr>
          <p:nvPr/>
        </p:nvPicPr>
        <p:blipFill>
          <a:blip r:embed="rId3" cstate="print"/>
          <a:srcRect/>
          <a:stretch>
            <a:fillRect/>
          </a:stretch>
        </p:blipFill>
        <p:spPr bwMode="auto">
          <a:xfrm>
            <a:off x="609600" y="533400"/>
            <a:ext cx="7950200" cy="5962650"/>
          </a:xfrm>
          <a:prstGeom prst="rect">
            <a:avLst/>
          </a:prstGeom>
          <a:noFill/>
        </p:spPr>
      </p:pic>
      <p:sp>
        <p:nvSpPr>
          <p:cNvPr id="2" name="Slide Number Placeholder 1"/>
          <p:cNvSpPr>
            <a:spLocks noGrp="1"/>
          </p:cNvSpPr>
          <p:nvPr>
            <p:ph type="sldNum" sz="quarter" idx="12"/>
          </p:nvPr>
        </p:nvSpPr>
        <p:spPr/>
        <p:txBody>
          <a:bodyPr/>
          <a:lstStyle/>
          <a:p>
            <a:fld id="{3C238BBD-F00C-4855-B3EB-5BCEAA976F4C}" type="slidenum">
              <a:rPr lang="en-US" smtClean="0"/>
              <a:pPr/>
              <a:t>86</a:t>
            </a:fld>
            <a:endParaRPr lang="en-US"/>
          </a:p>
        </p:txBody>
      </p:sp>
    </p:spTree>
    <p:extLst>
      <p:ext uri="{BB962C8B-B14F-4D97-AF65-F5344CB8AC3E}">
        <p14:creationId xmlns:p14="http://schemas.microsoft.com/office/powerpoint/2010/main" val="29007785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150" t="13933" r="61744" b="6467"/>
          <a:stretch/>
        </p:blipFill>
        <p:spPr bwMode="auto">
          <a:xfrm>
            <a:off x="5257800" y="3124200"/>
            <a:ext cx="2902805" cy="25225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1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67" t="18021" r="65803" b="40990"/>
          <a:stretch/>
        </p:blipFill>
        <p:spPr bwMode="auto">
          <a:xfrm>
            <a:off x="609600" y="3886200"/>
            <a:ext cx="3781067" cy="21197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C238BBD-F00C-4855-B3EB-5BCEAA976F4C}" type="slidenum">
              <a:rPr lang="en-US" smtClean="0"/>
              <a:pPr/>
              <a:t>87</a:t>
            </a:fld>
            <a:endParaRPr lang="en-US"/>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228600" y="685800"/>
            <a:ext cx="4572000" cy="2590800"/>
          </a:xfrm>
          <a:prstGeom prst="rect">
            <a:avLst/>
          </a:prstGeom>
        </p:spPr>
      </p:pic>
    </p:spTree>
    <p:extLst>
      <p:ext uri="{BB962C8B-B14F-4D97-AF65-F5344CB8AC3E}">
        <p14:creationId xmlns:p14="http://schemas.microsoft.com/office/powerpoint/2010/main" val="3522643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990600"/>
          </a:xfrm>
        </p:spPr>
        <p:txBody>
          <a:bodyPr>
            <a:normAutofit fontScale="90000"/>
          </a:bodyPr>
          <a:lstStyle/>
          <a:p>
            <a:r>
              <a:rPr lang="en-US" sz="4400">
                <a:solidFill>
                  <a:srgbClr val="FF6600"/>
                </a:solidFill>
                <a:latin typeface="Calibri"/>
                <a:cs typeface="Calibri"/>
              </a:rPr>
              <a:t>(Part 2) Language Access Planning</a:t>
            </a:r>
            <a:br>
              <a:rPr lang="en-US" sz="4400">
                <a:solidFill>
                  <a:srgbClr val="FF6600"/>
                </a:solidFill>
                <a:latin typeface="Calibri"/>
                <a:cs typeface="Calibri"/>
              </a:rPr>
            </a:br>
            <a:r>
              <a:rPr lang="en-US" sz="3600">
                <a:solidFill>
                  <a:srgbClr val="FF6600"/>
                </a:solidFill>
                <a:latin typeface="Calibri"/>
                <a:cs typeface="Calibri"/>
              </a:rPr>
              <a:t>Learning Objectives -- Participants will: </a:t>
            </a:r>
          </a:p>
        </p:txBody>
      </p:sp>
      <p:sp>
        <p:nvSpPr>
          <p:cNvPr id="3" name="Content Placeholder 2"/>
          <p:cNvSpPr>
            <a:spLocks noGrp="1"/>
          </p:cNvSpPr>
          <p:nvPr>
            <p:ph idx="1"/>
          </p:nvPr>
        </p:nvSpPr>
        <p:spPr>
          <a:xfrm>
            <a:off x="457200" y="2590800"/>
            <a:ext cx="8001000" cy="4876800"/>
          </a:xfrm>
        </p:spPr>
        <p:txBody>
          <a:bodyPr>
            <a:normAutofit/>
          </a:bodyPr>
          <a:lstStyle/>
          <a:p>
            <a:pPr lvl="0"/>
            <a:r>
              <a:rPr lang="en-US" sz="2800">
                <a:latin typeface="Calibri"/>
                <a:cs typeface="Calibri"/>
              </a:rPr>
              <a:t>Describe the basic steps for creating a language access plan.</a:t>
            </a:r>
          </a:p>
          <a:p>
            <a:r>
              <a:rPr lang="en-US" sz="2800">
                <a:latin typeface="Calibri"/>
                <a:cs typeface="Calibri"/>
              </a:rPr>
              <a:t>Develop comprehensive and effective Language Access Plans.  </a:t>
            </a:r>
          </a:p>
          <a:p>
            <a:pPr lvl="0"/>
            <a:r>
              <a:rPr lang="en-US" sz="2800">
                <a:latin typeface="Calibri"/>
                <a:cs typeface="Calibri"/>
              </a:rPr>
              <a:t>Identify issues and challenges around creating language accessible programs, and learn strategies for addressing them.</a:t>
            </a:r>
          </a:p>
          <a:p>
            <a:pPr marL="0" indent="0">
              <a:buNone/>
            </a:pPr>
            <a:endParaRPr lang="en-US"/>
          </a:p>
        </p:txBody>
      </p:sp>
      <p:cxnSp>
        <p:nvCxnSpPr>
          <p:cNvPr id="4" name="Straight Connector 3"/>
          <p:cNvCxnSpPr/>
          <p:nvPr/>
        </p:nvCxnSpPr>
        <p:spPr>
          <a:xfrm>
            <a:off x="533400" y="2286000"/>
            <a:ext cx="8075981" cy="0"/>
          </a:xfrm>
          <a:prstGeom prst="line">
            <a:avLst/>
          </a:prstGeom>
          <a:ln w="158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Slide Number Placeholder 4"/>
          <p:cNvSpPr>
            <a:spLocks noGrp="1"/>
          </p:cNvSpPr>
          <p:nvPr>
            <p:ph type="sldNum" sz="quarter" idx="12"/>
          </p:nvPr>
        </p:nvSpPr>
        <p:spPr/>
        <p:txBody>
          <a:bodyPr/>
          <a:lstStyle/>
          <a:p>
            <a:fld id="{3C238BBD-F00C-4855-B3EB-5BCEAA976F4C}" type="slidenum">
              <a:rPr lang="en-US" smtClean="0"/>
              <a:pPr/>
              <a:t>9</a:t>
            </a:fld>
            <a:endParaRPr lang="en-US"/>
          </a:p>
        </p:txBody>
      </p:sp>
    </p:spTree>
    <p:extLst>
      <p:ext uri="{BB962C8B-B14F-4D97-AF65-F5344CB8AC3E}">
        <p14:creationId xmlns:p14="http://schemas.microsoft.com/office/powerpoint/2010/main" val="302401108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aa2006aa785980886e0b291f336a61dec360"/>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TP03000145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P030001452">
      <a:majorFont>
        <a:latin typeface="Weiss-Bold"/>
        <a:ea typeface="ＭＳ Ｐゴシック"/>
        <a:cs typeface="ＭＳ Ｐゴシック"/>
      </a:majorFont>
      <a:minorFont>
        <a:latin typeface="Univers LT 47 CondensedL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48AC110DE20843956C92A773AB2A2D" ma:contentTypeVersion="16" ma:contentTypeDescription="Create a new document." ma:contentTypeScope="" ma:versionID="10f30471a3403044c79ee422410f668f">
  <xsd:schema xmlns:xsd="http://www.w3.org/2001/XMLSchema" xmlns:xs="http://www.w3.org/2001/XMLSchema" xmlns:p="http://schemas.microsoft.com/office/2006/metadata/properties" xmlns:ns2="6b0e5bc9-5ae3-49d5-9ea6-bc5346b32b83" xmlns:ns3="12ca9f72-d24a-4386-b139-956d44109ad9" targetNamespace="http://schemas.microsoft.com/office/2006/metadata/properties" ma:root="true" ma:fieldsID="9b88f02a46f6d5ee0d32a5d99107de11" ns2:_="" ns3:_="">
    <xsd:import namespace="6b0e5bc9-5ae3-49d5-9ea6-bc5346b32b83"/>
    <xsd:import namespace="12ca9f72-d24a-4386-b139-956d44109ad9"/>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_Flow_SignoffStatus" minOccurs="0"/>
                <xsd:element ref="ns3:MediaServiceEventHashCode" minOccurs="0"/>
                <xsd:element ref="ns3:MediaServiceGenerationTime"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0e5bc9-5ae3-49d5-9ea6-bc5346b32b8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2ca9f72-d24a-4386-b139-956d44109ad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_Flow_SignoffStatus" ma:index="18" nillable="true" ma:displayName="Sign-off status" ma:internalName="_x0024_Resources_x003a_core_x002c_Signoff_Status_x003b_">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12ca9f72-d24a-4386-b139-956d44109ad9" xsi:nil="true"/>
  </documentManagement>
</p:properties>
</file>

<file path=customXml/itemProps1.xml><?xml version="1.0" encoding="utf-8"?>
<ds:datastoreItem xmlns:ds="http://schemas.openxmlformats.org/officeDocument/2006/customXml" ds:itemID="{805DAFAC-E2CE-4718-84CB-9FD138F29B85}">
  <ds:schemaRefs>
    <ds:schemaRef ds:uri="12ca9f72-d24a-4386-b139-956d44109ad9"/>
    <ds:schemaRef ds:uri="6b0e5bc9-5ae3-49d5-9ea6-bc5346b32b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844AD2-7ABE-430A-90CF-4E742656194E}">
  <ds:schemaRefs>
    <ds:schemaRef ds:uri="http://schemas.microsoft.com/sharepoint/v3/contenttype/forms"/>
  </ds:schemaRefs>
</ds:datastoreItem>
</file>

<file path=customXml/itemProps3.xml><?xml version="1.0" encoding="utf-8"?>
<ds:datastoreItem xmlns:ds="http://schemas.openxmlformats.org/officeDocument/2006/customXml" ds:itemID="{DA847DC8-3280-4269-A14D-B5759E119F59}">
  <ds:schemaRefs>
    <ds:schemaRef ds:uri="12ca9f72-d24a-4386-b139-956d44109ad9"/>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87</Slides>
  <Notes>63</Notes>
  <HiddenSlides>0</HiddenSlides>
  <ScaleCrop>false</ScaleCrop>
  <HeadingPairs>
    <vt:vector size="4" baseType="variant">
      <vt:variant>
        <vt:lpstr>Theme</vt:lpstr>
      </vt:variant>
      <vt:variant>
        <vt:i4>2</vt:i4>
      </vt:variant>
      <vt:variant>
        <vt:lpstr>Slide Titles</vt:lpstr>
      </vt:variant>
      <vt:variant>
        <vt:i4>87</vt:i4>
      </vt:variant>
    </vt:vector>
  </HeadingPairs>
  <TitlesOfParts>
    <vt:vector size="89" baseType="lpstr">
      <vt:lpstr>Clarity</vt:lpstr>
      <vt:lpstr>TP030001452</vt:lpstr>
      <vt:lpstr>           Ensuring Meaningful Access for Survivors with Limited English Proficiency     </vt:lpstr>
      <vt:lpstr>(Part 1) Language Access, the Law and Why We Care Learning Objectives -- Participants will:  </vt:lpstr>
      <vt:lpstr>Why Provide Meaningful Language Access?</vt:lpstr>
      <vt:lpstr>Why Provide Meaningful Language Access?</vt:lpstr>
      <vt:lpstr>Who are Individuals with LEP?</vt:lpstr>
      <vt:lpstr>Why Provide Meaningful Language Access?</vt:lpstr>
      <vt:lpstr>Why Provide Meaningful Language Access?</vt:lpstr>
      <vt:lpstr>Language Access Obligations under Title VI of the Civil Rights Act.  Are you in compliance?</vt:lpstr>
      <vt:lpstr>(Part 2) Language Access Planning Learning Objectives -- Participants will: </vt:lpstr>
      <vt:lpstr>Providing Meaningful Access</vt:lpstr>
      <vt:lpstr>Taking Reasonable Steps  </vt:lpstr>
      <vt:lpstr>4 Factor Analysis for Meaningful Access </vt:lpstr>
      <vt:lpstr>Providing Meaningful Language Access</vt:lpstr>
      <vt:lpstr>Language Access Plan</vt:lpstr>
      <vt:lpstr>Developing an effective Language Access Plan</vt:lpstr>
      <vt:lpstr>Developing a Language Access Plan</vt:lpstr>
      <vt:lpstr>Engaging Staff and Stakeholders and  Creating Buy-in</vt:lpstr>
      <vt:lpstr>Creating Buy-in:  Work Group Discussion</vt:lpstr>
      <vt:lpstr>LEP Plan Self-Assessment</vt:lpstr>
      <vt:lpstr>Which Languages are Spoken in  Your Community?</vt:lpstr>
      <vt:lpstr>Which Languages are Spoken in  Your Community?</vt:lpstr>
      <vt:lpstr>Which Languages are Spoken by Those Who Come to Your Program?</vt:lpstr>
      <vt:lpstr>Which Languages are Spoken by Those Who Come to Your Program?</vt:lpstr>
      <vt:lpstr>What is your current capacity?</vt:lpstr>
      <vt:lpstr>How Are You Currently Providing Language Access?</vt:lpstr>
      <vt:lpstr>Reflection: Language Access Plans</vt:lpstr>
      <vt:lpstr>Developing a Plan for Improvement</vt:lpstr>
      <vt:lpstr>Developing a Plan for Improvement</vt:lpstr>
      <vt:lpstr>Allocating and Building Resources</vt:lpstr>
      <vt:lpstr>Allocating and Building Resources</vt:lpstr>
      <vt:lpstr>Formalizing the Plan</vt:lpstr>
      <vt:lpstr>Language Access Policy</vt:lpstr>
      <vt:lpstr>Formalizing the Plan</vt:lpstr>
      <vt:lpstr>Implementation</vt:lpstr>
      <vt:lpstr>Implementation</vt:lpstr>
      <vt:lpstr>Staff Training</vt:lpstr>
      <vt:lpstr>Staff Training</vt:lpstr>
      <vt:lpstr>Reflection: Language Access Plans</vt:lpstr>
      <vt:lpstr>Community Outreach</vt:lpstr>
      <vt:lpstr>Community Outreach</vt:lpstr>
      <vt:lpstr>Reflection: Language Access Plans</vt:lpstr>
      <vt:lpstr>Monitoring and Compliance</vt:lpstr>
      <vt:lpstr>Monitoring and Compliance</vt:lpstr>
      <vt:lpstr>(Part 3) Working with Interpreters and Promising Models Learning Objectives -- Participants will: </vt:lpstr>
      <vt:lpstr>Working with Interpreters </vt:lpstr>
      <vt:lpstr>Modes of Interpretation</vt:lpstr>
      <vt:lpstr>Bilingual staff and interpreters</vt:lpstr>
      <vt:lpstr>Bilingual Staff as Interpreters</vt:lpstr>
      <vt:lpstr>Bilingual staff -- assessing fluency</vt:lpstr>
      <vt:lpstr>Fluency Assessment</vt:lpstr>
      <vt:lpstr>Interagency Language Roundtable  Self-Assessment </vt:lpstr>
      <vt:lpstr>Qualified Interpreter</vt:lpstr>
      <vt:lpstr>Code of Ethics and Professional Conduct</vt:lpstr>
      <vt:lpstr>Assessing Interpretation Ability</vt:lpstr>
      <vt:lpstr>Vetting and Preparing the Interpreter</vt:lpstr>
      <vt:lpstr>Qualifying an Interpreter is an Ongoing Process: Spotting a Bad Interpreter</vt:lpstr>
      <vt:lpstr>Promising Models</vt:lpstr>
      <vt:lpstr>Promising Models</vt:lpstr>
      <vt:lpstr>Promising Models</vt:lpstr>
      <vt:lpstr>Promising Models</vt:lpstr>
      <vt:lpstr>Promising Models</vt:lpstr>
      <vt:lpstr>Promising Models</vt:lpstr>
      <vt:lpstr>Victim Translation Assistance Tool United Nations</vt:lpstr>
      <vt:lpstr>Victim Translation Assistance Tool United Nations</vt:lpstr>
      <vt:lpstr>Victim Translation Assistance Tool United Nations</vt:lpstr>
      <vt:lpstr>Victim Translation Assistance Tool United Nations</vt:lpstr>
      <vt:lpstr>(Part 4) Systems Advocacy Learning Objective -- Participants will:</vt:lpstr>
      <vt:lpstr>Systems Advocacy</vt:lpstr>
      <vt:lpstr>Rationale </vt:lpstr>
      <vt:lpstr>Story of Deisy Garcia</vt:lpstr>
      <vt:lpstr>Systems Advocacy for Meaningful Access for Individuals with LEP</vt:lpstr>
      <vt:lpstr>Who is Responsible?</vt:lpstr>
      <vt:lpstr>When DO the Courts have to provide interpreters?</vt:lpstr>
      <vt:lpstr>Court Interpreters (cont’d)</vt:lpstr>
      <vt:lpstr>Fostering Relationships with Courts</vt:lpstr>
      <vt:lpstr>Fostering Relationships with  Law Enforcement</vt:lpstr>
      <vt:lpstr>Fostering Relationships with Hospitals</vt:lpstr>
      <vt:lpstr>Fostering Relationships within  Child Protective Services</vt:lpstr>
      <vt:lpstr>How to File a Complaint</vt:lpstr>
      <vt:lpstr>With Partners</vt:lpstr>
      <vt:lpstr>Messages to Partners: Ensuring Quality of Language Access</vt:lpstr>
      <vt:lpstr>Join or Create a Language  Access Coalition</vt:lpstr>
      <vt:lpstr>Language Access Coalitions: Goals</vt:lpstr>
      <vt:lpstr>Get Help – Tap into Resources</vt:lpstr>
      <vt:lpstr>TRAINER DISCUSSION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Weier</dc:creator>
  <cp:revision>1</cp:revision>
  <cp:lastPrinted>2015-04-22T13:33:25Z</cp:lastPrinted>
  <dcterms:created xsi:type="dcterms:W3CDTF">2013-02-20T18:38:00Z</dcterms:created>
  <dcterms:modified xsi:type="dcterms:W3CDTF">2021-05-20T16:46:20Z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0x0101005848AC110DE20843956C92A773AB2A2D</vt:lpwstr>
  </property>
</Properties>
</file>